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6" r:id="rId3"/>
    <p:sldMasterId id="2147483716" r:id="rId4"/>
    <p:sldMasterId id="2147483738" r:id="rId5"/>
    <p:sldMasterId id="2147483767" r:id="rId6"/>
    <p:sldMasterId id="2147483797" r:id="rId7"/>
    <p:sldMasterId id="2147483820" r:id="rId8"/>
    <p:sldMasterId id="2147483832" r:id="rId9"/>
    <p:sldMasterId id="2147483837" r:id="rId10"/>
    <p:sldMasterId id="2147483904" r:id="rId11"/>
    <p:sldMasterId id="2147483930" r:id="rId12"/>
    <p:sldMasterId id="2147483947" r:id="rId13"/>
  </p:sldMasterIdLst>
  <p:notesMasterIdLst>
    <p:notesMasterId r:id="rId123"/>
  </p:notesMasterIdLst>
  <p:sldIdLst>
    <p:sldId id="257" r:id="rId14"/>
    <p:sldId id="412" r:id="rId15"/>
    <p:sldId id="440" r:id="rId16"/>
    <p:sldId id="411" r:id="rId17"/>
    <p:sldId id="310" r:id="rId18"/>
    <p:sldId id="312" r:id="rId19"/>
    <p:sldId id="309" r:id="rId20"/>
    <p:sldId id="314" r:id="rId21"/>
    <p:sldId id="315" r:id="rId22"/>
    <p:sldId id="410" r:id="rId23"/>
    <p:sldId id="301" r:id="rId24"/>
    <p:sldId id="302" r:id="rId25"/>
    <p:sldId id="316" r:id="rId26"/>
    <p:sldId id="317" r:id="rId27"/>
    <p:sldId id="363" r:id="rId28"/>
    <p:sldId id="320" r:id="rId29"/>
    <p:sldId id="321" r:id="rId30"/>
    <p:sldId id="322" r:id="rId31"/>
    <p:sldId id="323" r:id="rId32"/>
    <p:sldId id="324" r:id="rId33"/>
    <p:sldId id="325" r:id="rId34"/>
    <p:sldId id="326" r:id="rId35"/>
    <p:sldId id="327" r:id="rId36"/>
    <p:sldId id="328" r:id="rId37"/>
    <p:sldId id="396" r:id="rId38"/>
    <p:sldId id="397" r:id="rId39"/>
    <p:sldId id="398" r:id="rId40"/>
    <p:sldId id="399" r:id="rId41"/>
    <p:sldId id="318" r:id="rId42"/>
    <p:sldId id="333" r:id="rId43"/>
    <p:sldId id="431" r:id="rId44"/>
    <p:sldId id="336" r:id="rId45"/>
    <p:sldId id="404" r:id="rId46"/>
    <p:sldId id="405" r:id="rId47"/>
    <p:sldId id="406" r:id="rId48"/>
    <p:sldId id="337" r:id="rId49"/>
    <p:sldId id="407" r:id="rId50"/>
    <p:sldId id="425" r:id="rId51"/>
    <p:sldId id="340" r:id="rId52"/>
    <p:sldId id="341" r:id="rId53"/>
    <p:sldId id="342" r:id="rId54"/>
    <p:sldId id="362" r:id="rId55"/>
    <p:sldId id="343" r:id="rId56"/>
    <p:sldId id="346" r:id="rId57"/>
    <p:sldId id="354" r:id="rId58"/>
    <p:sldId id="352" r:id="rId59"/>
    <p:sldId id="353" r:id="rId60"/>
    <p:sldId id="355" r:id="rId61"/>
    <p:sldId id="356" r:id="rId62"/>
    <p:sldId id="284" r:id="rId63"/>
    <p:sldId id="285" r:id="rId64"/>
    <p:sldId id="349" r:id="rId65"/>
    <p:sldId id="350" r:id="rId66"/>
    <p:sldId id="351" r:id="rId67"/>
    <p:sldId id="357" r:id="rId68"/>
    <p:sldId id="358" r:id="rId69"/>
    <p:sldId id="360" r:id="rId70"/>
    <p:sldId id="361" r:id="rId71"/>
    <p:sldId id="359" r:id="rId72"/>
    <p:sldId id="364" r:id="rId73"/>
    <p:sldId id="365" r:id="rId74"/>
    <p:sldId id="369" r:id="rId75"/>
    <p:sldId id="370" r:id="rId76"/>
    <p:sldId id="371" r:id="rId77"/>
    <p:sldId id="372" r:id="rId78"/>
    <p:sldId id="373" r:id="rId79"/>
    <p:sldId id="374" r:id="rId80"/>
    <p:sldId id="366" r:id="rId81"/>
    <p:sldId id="367" r:id="rId82"/>
    <p:sldId id="368" r:id="rId83"/>
    <p:sldId id="375" r:id="rId84"/>
    <p:sldId id="313" r:id="rId85"/>
    <p:sldId id="376" r:id="rId86"/>
    <p:sldId id="380" r:id="rId87"/>
    <p:sldId id="409" r:id="rId88"/>
    <p:sldId id="383" r:id="rId89"/>
    <p:sldId id="428" r:id="rId90"/>
    <p:sldId id="384" r:id="rId91"/>
    <p:sldId id="381" r:id="rId92"/>
    <p:sldId id="432" r:id="rId93"/>
    <p:sldId id="433" r:id="rId94"/>
    <p:sldId id="416" r:id="rId95"/>
    <p:sldId id="430" r:id="rId96"/>
    <p:sldId id="418" r:id="rId97"/>
    <p:sldId id="419" r:id="rId98"/>
    <p:sldId id="420" r:id="rId99"/>
    <p:sldId id="421" r:id="rId100"/>
    <p:sldId id="422" r:id="rId101"/>
    <p:sldId id="423" r:id="rId102"/>
    <p:sldId id="424" r:id="rId103"/>
    <p:sldId id="408" r:id="rId104"/>
    <p:sldId id="415" r:id="rId105"/>
    <p:sldId id="382" r:id="rId106"/>
    <p:sldId id="434" r:id="rId107"/>
    <p:sldId id="386" r:id="rId108"/>
    <p:sldId id="387" r:id="rId109"/>
    <p:sldId id="414" r:id="rId110"/>
    <p:sldId id="437" r:id="rId111"/>
    <p:sldId id="438" r:id="rId112"/>
    <p:sldId id="436" r:id="rId113"/>
    <p:sldId id="435" r:id="rId114"/>
    <p:sldId id="388" r:id="rId115"/>
    <p:sldId id="389" r:id="rId116"/>
    <p:sldId id="402" r:id="rId117"/>
    <p:sldId id="403" r:id="rId118"/>
    <p:sldId id="390" r:id="rId119"/>
    <p:sldId id="400" r:id="rId120"/>
    <p:sldId id="395" r:id="rId121"/>
    <p:sldId id="292"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931E55-48FE-447F-AC19-33715230C38F}">
          <p14:sldIdLst>
            <p14:sldId id="257"/>
            <p14:sldId id="412"/>
            <p14:sldId id="440"/>
            <p14:sldId id="411"/>
            <p14:sldId id="310"/>
            <p14:sldId id="312"/>
          </p14:sldIdLst>
        </p14:section>
        <p14:section name="Introduction to Microsoft Azure" id="{727E7FC1-AFE4-4D7E-9370-EDBF6C3DCFFF}">
          <p14:sldIdLst>
            <p14:sldId id="309"/>
          </p14:sldIdLst>
        </p14:section>
        <p14:section name="Microsoft Cloud Strategy " id="{C00E7A8E-A7DA-4A51-85E4-D08F3CDABBA5}">
          <p14:sldIdLst>
            <p14:sldId id="314"/>
          </p14:sldIdLst>
        </p14:section>
        <p14:section name="What is a Cloud Computing? " id="{166A6E97-C8D2-4685-A027-8AA9173DB847}">
          <p14:sldIdLst>
            <p14:sldId id="315"/>
            <p14:sldId id="410"/>
            <p14:sldId id="301"/>
            <p14:sldId id="302"/>
            <p14:sldId id="316"/>
            <p14:sldId id="317"/>
          </p14:sldIdLst>
        </p14:section>
        <p14:section name="Basic Azure Pricing" id="{09774DEA-94AD-4D9E-8FCA-F65542E7C05F}">
          <p14:sldIdLst>
            <p14:sldId id="363"/>
            <p14:sldId id="320"/>
            <p14:sldId id="321"/>
            <p14:sldId id="322"/>
            <p14:sldId id="323"/>
            <p14:sldId id="324"/>
            <p14:sldId id="325"/>
            <p14:sldId id="326"/>
            <p14:sldId id="327"/>
            <p14:sldId id="328"/>
          </p14:sldIdLst>
        </p14:section>
        <p14:section name="Example : Development and Test on Azure Virtual Machine " id="{4712DB02-3041-4A64-B063-0F318DC87289}">
          <p14:sldIdLst>
            <p14:sldId id="396"/>
            <p14:sldId id="397"/>
            <p14:sldId id="398"/>
            <p14:sldId id="399"/>
          </p14:sldIdLst>
        </p14:section>
        <p14:section name="HOL" id="{A247E76A-50C2-404C-A865-5DE093B0F898}">
          <p14:sldIdLst>
            <p14:sldId id="318"/>
          </p14:sldIdLst>
        </p14:section>
        <p14:section name="Introduction to Business Continuity and Disaster Recovery" id="{689F5BFE-6CD2-40DA-9656-1520D28C81D8}">
          <p14:sldIdLst>
            <p14:sldId id="333"/>
            <p14:sldId id="431"/>
            <p14:sldId id="336"/>
            <p14:sldId id="404"/>
            <p14:sldId id="405"/>
            <p14:sldId id="406"/>
            <p14:sldId id="337"/>
            <p14:sldId id="407"/>
            <p14:sldId id="425"/>
            <p14:sldId id="340"/>
          </p14:sldIdLst>
        </p14:section>
        <p14:section name="The Journey of Business Continuity and Disaster Recovery" id="{A8D030A8-769D-44CD-A722-3B48ED51428E}">
          <p14:sldIdLst>
            <p14:sldId id="341"/>
            <p14:sldId id="342"/>
          </p14:sldIdLst>
        </p14:section>
        <p14:section name="Introduction to Microsoft Operational Management Suite" id="{F07B6B80-67FC-425C-A21E-7C35772FE148}">
          <p14:sldIdLst>
            <p14:sldId id="362"/>
          </p14:sldIdLst>
        </p14:section>
        <p14:section name="Section 9" id="{968B9796-0DF5-4588-B69B-81843FA08B3B}">
          <p14:sldIdLst>
            <p14:sldId id="343"/>
            <p14:sldId id="346"/>
            <p14:sldId id="354"/>
            <p14:sldId id="352"/>
            <p14:sldId id="353"/>
            <p14:sldId id="355"/>
            <p14:sldId id="356"/>
          </p14:sldIdLst>
        </p14:section>
        <p14:section name="Section 10" id="{AB6BE6A1-3BBE-462D-BD67-354DF4C40774}">
          <p14:sldIdLst>
            <p14:sldId id="284"/>
            <p14:sldId id="285"/>
            <p14:sldId id="349"/>
            <p14:sldId id="350"/>
            <p14:sldId id="351"/>
            <p14:sldId id="357"/>
            <p14:sldId id="358"/>
            <p14:sldId id="360"/>
            <p14:sldId id="361"/>
          </p14:sldIdLst>
        </p14:section>
        <p14:section name="HOL" id="{8AC83A9C-19E8-4497-BE65-BB3C45E21CC5}">
          <p14:sldIdLst>
            <p14:sldId id="359"/>
          </p14:sldIdLst>
        </p14:section>
        <p14:section name="Introduction to Azure Backup" id="{FE7EC9D0-3DB1-4BC8-80CB-80C4F2A9339B}">
          <p14:sldIdLst>
            <p14:sldId id="364"/>
            <p14:sldId id="365"/>
            <p14:sldId id="369"/>
          </p14:sldIdLst>
        </p14:section>
        <p14:section name="Microsoft Azure Backup Extending Windows Server Backup into the cloud" id="{F9967F88-A762-423F-8F1E-5B0A1BB2349D}">
          <p14:sldIdLst>
            <p14:sldId id="370"/>
            <p14:sldId id="371"/>
            <p14:sldId id="372"/>
            <p14:sldId id="373"/>
            <p14:sldId id="374"/>
            <p14:sldId id="366"/>
            <p14:sldId id="367"/>
            <p14:sldId id="368"/>
          </p14:sldIdLst>
        </p14:section>
        <p14:section name="HOL" id="{6B34698C-D357-4BE4-89AC-1C78F3C1DEE1}">
          <p14:sldIdLst>
            <p14:sldId id="375"/>
          </p14:sldIdLst>
        </p14:section>
        <p14:section name="Untitled Section" id="{7F48D0D7-4C0E-408E-9E18-41A7DFFD1CE8}">
          <p14:sldIdLst>
            <p14:sldId id="313"/>
          </p14:sldIdLst>
        </p14:section>
        <p14:section name="Introduction to Azure Site Recovery" id="{EA62F609-54BE-4EC1-9B6B-252875BEFAC8}">
          <p14:sldIdLst>
            <p14:sldId id="376"/>
          </p14:sldIdLst>
        </p14:section>
        <p14:section name="Safeguard your customer’s applications On-premises to Microsoft Azure protection with Azure Site Recovery" id="{70D13C99-A470-4803-84FE-AA93D1FF62EB}">
          <p14:sldIdLst>
            <p14:sldId id="380"/>
            <p14:sldId id="409"/>
            <p14:sldId id="383"/>
            <p14:sldId id="428"/>
            <p14:sldId id="384"/>
            <p14:sldId id="381"/>
            <p14:sldId id="432"/>
            <p14:sldId id="433"/>
            <p14:sldId id="416"/>
            <p14:sldId id="430"/>
            <p14:sldId id="418"/>
            <p14:sldId id="419"/>
            <p14:sldId id="420"/>
            <p14:sldId id="421"/>
            <p14:sldId id="422"/>
            <p14:sldId id="423"/>
            <p14:sldId id="424"/>
            <p14:sldId id="408"/>
            <p14:sldId id="415"/>
            <p14:sldId id="382"/>
            <p14:sldId id="434"/>
            <p14:sldId id="386"/>
            <p14:sldId id="387"/>
            <p14:sldId id="414"/>
            <p14:sldId id="437"/>
            <p14:sldId id="438"/>
            <p14:sldId id="436"/>
            <p14:sldId id="435"/>
          </p14:sldIdLst>
        </p14:section>
        <p14:section name="HOL" id="{63AC03F9-643A-453F-918D-2E5707542974}">
          <p14:sldIdLst>
            <p14:sldId id="388"/>
            <p14:sldId id="389"/>
            <p14:sldId id="402"/>
            <p14:sldId id="403"/>
          </p14:sldIdLst>
        </p14:section>
        <p14:section name="Working with Azure Starter Kits (60 minutes)" id="{0E1B7334-4AD0-460A-9E96-A464A7786AC2}">
          <p14:sldIdLst>
            <p14:sldId id="390"/>
          </p14:sldIdLst>
        </p14:section>
        <p14:section name="Starter Kit - Archiving and Backup" id="{6362724E-19A0-45D2-AA2E-0429015DD2C6}">
          <p14:sldIdLst>
            <p14:sldId id="400"/>
            <p14:sldId id="395"/>
          </p14:sldIdLst>
        </p14:section>
        <p14:section name="Untitled Section" id="{C5CFC9E9-8B33-421E-9FE9-63E3FEF5F25C}">
          <p14:sldIdLst>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5129" autoAdjust="0"/>
  </p:normalViewPr>
  <p:slideViewPr>
    <p:cSldViewPr snapToGrid="0">
      <p:cViewPr varScale="1">
        <p:scale>
          <a:sx n="87" d="100"/>
          <a:sy n="87" d="100"/>
        </p:scale>
        <p:origin x="48" y="216"/>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presProps" Target="presProps.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2B58D-8875-4D78-AC2E-11023DD30AE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3D5965D-5F8A-41A8-91F0-B227BE201336}">
      <dgm:prSet phldrT="[Text]"/>
      <dgm:spPr/>
      <dgm:t>
        <a:bodyPr/>
        <a:lstStyle/>
        <a:p>
          <a:r>
            <a:rPr lang="en-US" dirty="0"/>
            <a:t>Protected VM</a:t>
          </a:r>
        </a:p>
      </dgm:t>
    </dgm:pt>
    <dgm:pt modelId="{BD9B31C4-87E0-4057-9CE1-E330537BEBD5}" type="parTrans" cxnId="{B1BE21CA-7FFF-42CF-9F6F-0CD2EC47F4EE}">
      <dgm:prSet/>
      <dgm:spPr/>
      <dgm:t>
        <a:bodyPr/>
        <a:lstStyle/>
        <a:p>
          <a:endParaRPr lang="en-US"/>
        </a:p>
      </dgm:t>
    </dgm:pt>
    <dgm:pt modelId="{B93FE430-765B-4140-AB2A-C658EC35FEE4}" type="sibTrans" cxnId="{B1BE21CA-7FFF-42CF-9F6F-0CD2EC47F4EE}">
      <dgm:prSet/>
      <dgm:spPr/>
      <dgm:t>
        <a:bodyPr/>
        <a:lstStyle/>
        <a:p>
          <a:endParaRPr lang="en-US"/>
        </a:p>
      </dgm:t>
    </dgm:pt>
    <dgm:pt modelId="{5664649A-FC16-4ECA-951C-321B6511A435}">
      <dgm:prSet phldrT="[Text]"/>
      <dgm:spPr/>
      <dgm:t>
        <a:bodyPr/>
        <a:lstStyle/>
        <a:p>
          <a:r>
            <a:rPr lang="en-US" dirty="0"/>
            <a:t>Initial Replication Reads</a:t>
          </a:r>
        </a:p>
      </dgm:t>
    </dgm:pt>
    <dgm:pt modelId="{50C5F4FF-E96B-4FD5-9290-0C2873470CC9}" type="parTrans" cxnId="{AEBEE6F8-E0FE-4B18-96F4-6A0FEAC461D2}">
      <dgm:prSet/>
      <dgm:spPr/>
      <dgm:t>
        <a:bodyPr/>
        <a:lstStyle/>
        <a:p>
          <a:endParaRPr lang="en-US"/>
        </a:p>
      </dgm:t>
    </dgm:pt>
    <dgm:pt modelId="{71D4D53A-FE3D-4470-A4DA-369689ED5D9E}" type="sibTrans" cxnId="{AEBEE6F8-E0FE-4B18-96F4-6A0FEAC461D2}">
      <dgm:prSet/>
      <dgm:spPr/>
      <dgm:t>
        <a:bodyPr/>
        <a:lstStyle/>
        <a:p>
          <a:endParaRPr lang="en-US"/>
        </a:p>
      </dgm:t>
    </dgm:pt>
    <dgm:pt modelId="{3BD3A277-418B-491B-BF9F-FB43FC0D8D41}">
      <dgm:prSet phldrT="[Text]"/>
      <dgm:spPr/>
      <dgm:t>
        <a:bodyPr/>
        <a:lstStyle/>
        <a:p>
          <a:r>
            <a:rPr lang="en-US" dirty="0"/>
            <a:t>Track data Changes</a:t>
          </a:r>
        </a:p>
      </dgm:t>
    </dgm:pt>
    <dgm:pt modelId="{9B3E78AE-FC8A-4DE8-89EA-49ABF5365DCC}" type="parTrans" cxnId="{44100851-1AD5-47C2-97D3-1D6BC720CBC5}">
      <dgm:prSet/>
      <dgm:spPr/>
      <dgm:t>
        <a:bodyPr/>
        <a:lstStyle/>
        <a:p>
          <a:endParaRPr lang="en-US"/>
        </a:p>
      </dgm:t>
    </dgm:pt>
    <dgm:pt modelId="{310E67C3-0A22-4560-A86A-16D2E02D2A61}" type="sibTrans" cxnId="{44100851-1AD5-47C2-97D3-1D6BC720CBC5}">
      <dgm:prSet/>
      <dgm:spPr/>
      <dgm:t>
        <a:bodyPr/>
        <a:lstStyle/>
        <a:p>
          <a:endParaRPr lang="en-US"/>
        </a:p>
      </dgm:t>
    </dgm:pt>
    <dgm:pt modelId="{2FB53030-8D9C-48F6-A82E-083D19DECA7C}">
      <dgm:prSet phldrT="[Text]"/>
      <dgm:spPr/>
      <dgm:t>
        <a:bodyPr/>
        <a:lstStyle/>
        <a:p>
          <a:r>
            <a:rPr lang="en-US" dirty="0"/>
            <a:t>On-Premises PS</a:t>
          </a:r>
        </a:p>
      </dgm:t>
    </dgm:pt>
    <dgm:pt modelId="{6976D37D-398E-4887-8C82-1437CE36E79A}" type="parTrans" cxnId="{3F2C8B2B-E2CA-4828-B9FD-04102255B77D}">
      <dgm:prSet/>
      <dgm:spPr/>
      <dgm:t>
        <a:bodyPr/>
        <a:lstStyle/>
        <a:p>
          <a:endParaRPr lang="en-US"/>
        </a:p>
      </dgm:t>
    </dgm:pt>
    <dgm:pt modelId="{4EDD665D-5E49-4106-AADA-5E7D92ED3C75}" type="sibTrans" cxnId="{3F2C8B2B-E2CA-4828-B9FD-04102255B77D}">
      <dgm:prSet/>
      <dgm:spPr/>
      <dgm:t>
        <a:bodyPr/>
        <a:lstStyle/>
        <a:p>
          <a:endParaRPr lang="en-US"/>
        </a:p>
      </dgm:t>
    </dgm:pt>
    <dgm:pt modelId="{0E00B30C-61F3-409D-8CFE-39088B1FA00B}">
      <dgm:prSet phldrT="[Text]"/>
      <dgm:spPr/>
      <dgm:t>
        <a:bodyPr/>
        <a:lstStyle/>
        <a:p>
          <a:r>
            <a:rPr lang="en-US" dirty="0"/>
            <a:t>Upload Changes</a:t>
          </a:r>
        </a:p>
      </dgm:t>
    </dgm:pt>
    <dgm:pt modelId="{5FA8C617-5054-48EE-B8E9-4B6D19B6CE54}" type="parTrans" cxnId="{4037CA6B-4309-4C75-A376-4EA48C1FD2AF}">
      <dgm:prSet/>
      <dgm:spPr/>
      <dgm:t>
        <a:bodyPr/>
        <a:lstStyle/>
        <a:p>
          <a:endParaRPr lang="en-US"/>
        </a:p>
      </dgm:t>
    </dgm:pt>
    <dgm:pt modelId="{560075E6-2A5F-4CD6-9FC6-6AD65765676A}" type="sibTrans" cxnId="{4037CA6B-4309-4C75-A376-4EA48C1FD2AF}">
      <dgm:prSet/>
      <dgm:spPr/>
      <dgm:t>
        <a:bodyPr/>
        <a:lstStyle/>
        <a:p>
          <a:endParaRPr lang="en-US"/>
        </a:p>
      </dgm:t>
    </dgm:pt>
    <dgm:pt modelId="{CB19AFF1-CB5B-4FE8-90A4-943558D0456C}">
      <dgm:prSet phldrT="[Text]"/>
      <dgm:spPr/>
      <dgm:t>
        <a:bodyPr/>
        <a:lstStyle/>
        <a:p>
          <a:r>
            <a:rPr lang="en-US" dirty="0"/>
            <a:t>Cache</a:t>
          </a:r>
        </a:p>
      </dgm:t>
    </dgm:pt>
    <dgm:pt modelId="{1AD46E6D-5C23-4BE9-BB74-E78C5A1CC4EA}" type="parTrans" cxnId="{20AB1B83-1DCE-4BEC-BA0D-1BD34E9EE3A3}">
      <dgm:prSet/>
      <dgm:spPr/>
      <dgm:t>
        <a:bodyPr/>
        <a:lstStyle/>
        <a:p>
          <a:endParaRPr lang="en-US"/>
        </a:p>
      </dgm:t>
    </dgm:pt>
    <dgm:pt modelId="{C1EB7C84-9D65-4481-9084-C44A0A37DEA9}" type="sibTrans" cxnId="{20AB1B83-1DCE-4BEC-BA0D-1BD34E9EE3A3}">
      <dgm:prSet/>
      <dgm:spPr/>
      <dgm:t>
        <a:bodyPr/>
        <a:lstStyle/>
        <a:p>
          <a:endParaRPr lang="en-US"/>
        </a:p>
      </dgm:t>
    </dgm:pt>
    <dgm:pt modelId="{6000F0BD-653B-404E-99FF-808E7F9239BF}">
      <dgm:prSet phldrT="[Text]"/>
      <dgm:spPr/>
      <dgm:t>
        <a:bodyPr/>
        <a:lstStyle/>
        <a:p>
          <a:endParaRPr lang="en-US" dirty="0"/>
        </a:p>
      </dgm:t>
    </dgm:pt>
    <dgm:pt modelId="{CE83DE32-52C0-4EE9-BA59-22A756FEE467}" type="parTrans" cxnId="{96DAC716-86F8-4E9B-8E9F-C61DAB7F89CC}">
      <dgm:prSet/>
      <dgm:spPr/>
      <dgm:t>
        <a:bodyPr/>
        <a:lstStyle/>
        <a:p>
          <a:endParaRPr lang="en-US"/>
        </a:p>
      </dgm:t>
    </dgm:pt>
    <dgm:pt modelId="{632F5FC6-301C-41FA-BC78-CFDF5CEE5B54}" type="sibTrans" cxnId="{96DAC716-86F8-4E9B-8E9F-C61DAB7F89CC}">
      <dgm:prSet/>
      <dgm:spPr/>
      <dgm:t>
        <a:bodyPr/>
        <a:lstStyle/>
        <a:p>
          <a:endParaRPr lang="en-US"/>
        </a:p>
      </dgm:t>
    </dgm:pt>
    <dgm:pt modelId="{0E9C9A39-F1A5-4E23-805D-6BAF89CC5254}">
      <dgm:prSet phldrT="[Text]"/>
      <dgm:spPr/>
      <dgm:t>
        <a:bodyPr/>
        <a:lstStyle/>
        <a:p>
          <a:r>
            <a:rPr lang="en-US" dirty="0"/>
            <a:t>Upload Changes</a:t>
          </a:r>
        </a:p>
      </dgm:t>
    </dgm:pt>
    <dgm:pt modelId="{5C2C5F01-5763-479C-8E61-603E9DEE8826}" type="parTrans" cxnId="{D551B381-3440-453D-872F-BBDB271FAD95}">
      <dgm:prSet/>
      <dgm:spPr/>
      <dgm:t>
        <a:bodyPr/>
        <a:lstStyle/>
        <a:p>
          <a:endParaRPr lang="en-US"/>
        </a:p>
      </dgm:t>
    </dgm:pt>
    <dgm:pt modelId="{DF0FBE70-8B31-4E29-9248-B189692E0C14}" type="sibTrans" cxnId="{D551B381-3440-453D-872F-BBDB271FAD95}">
      <dgm:prSet/>
      <dgm:spPr/>
      <dgm:t>
        <a:bodyPr/>
        <a:lstStyle/>
        <a:p>
          <a:endParaRPr lang="en-US"/>
        </a:p>
      </dgm:t>
    </dgm:pt>
    <dgm:pt modelId="{93C27F6F-6F40-4AAF-A53F-0BA459AB4C26}">
      <dgm:prSet phldrT="[Text]"/>
      <dgm:spPr/>
      <dgm:t>
        <a:bodyPr/>
        <a:lstStyle/>
        <a:p>
          <a:r>
            <a:rPr lang="en-US" dirty="0"/>
            <a:t>Cache</a:t>
          </a:r>
        </a:p>
      </dgm:t>
    </dgm:pt>
    <dgm:pt modelId="{5E965E5E-15C1-4CB4-94A2-67A8C60D73C2}" type="parTrans" cxnId="{7DFF5983-5921-4D23-AA08-B61C7BA89D77}">
      <dgm:prSet/>
      <dgm:spPr/>
      <dgm:t>
        <a:bodyPr/>
        <a:lstStyle/>
        <a:p>
          <a:endParaRPr lang="en-US"/>
        </a:p>
      </dgm:t>
    </dgm:pt>
    <dgm:pt modelId="{D8ED3F53-EB70-444E-BA0C-B6E9898216BD}" type="sibTrans" cxnId="{7DFF5983-5921-4D23-AA08-B61C7BA89D77}">
      <dgm:prSet/>
      <dgm:spPr/>
      <dgm:t>
        <a:bodyPr/>
        <a:lstStyle/>
        <a:p>
          <a:endParaRPr lang="en-US"/>
        </a:p>
      </dgm:t>
    </dgm:pt>
    <dgm:pt modelId="{FC75FF76-8DB3-41AA-B5DB-2388D0D3C35F}">
      <dgm:prSet phldrT="[Text]"/>
      <dgm:spPr/>
      <dgm:t>
        <a:bodyPr/>
        <a:lstStyle/>
        <a:p>
          <a:r>
            <a:rPr lang="en-US" dirty="0"/>
            <a:t>Apply to target VHDs</a:t>
          </a:r>
        </a:p>
      </dgm:t>
    </dgm:pt>
    <dgm:pt modelId="{4F0ADE91-E691-455E-B21D-0988B3F14D09}" type="parTrans" cxnId="{0F428D80-2A97-4C49-AC97-4CFD3FD146D3}">
      <dgm:prSet/>
      <dgm:spPr/>
      <dgm:t>
        <a:bodyPr/>
        <a:lstStyle/>
        <a:p>
          <a:endParaRPr lang="en-US"/>
        </a:p>
      </dgm:t>
    </dgm:pt>
    <dgm:pt modelId="{B2A53DC6-B62F-4181-9814-C86B16965975}" type="sibTrans" cxnId="{0F428D80-2A97-4C49-AC97-4CFD3FD146D3}">
      <dgm:prSet/>
      <dgm:spPr/>
      <dgm:t>
        <a:bodyPr/>
        <a:lstStyle/>
        <a:p>
          <a:endParaRPr lang="en-US"/>
        </a:p>
      </dgm:t>
    </dgm:pt>
    <dgm:pt modelId="{CCC688C5-55EF-4123-89BB-869A99B46B53}">
      <dgm:prSet phldrT="[Text]"/>
      <dgm:spPr/>
      <dgm:t>
        <a:bodyPr/>
        <a:lstStyle/>
        <a:p>
          <a:r>
            <a:rPr lang="en-US" dirty="0"/>
            <a:t>ASR service on Azure</a:t>
          </a:r>
        </a:p>
      </dgm:t>
    </dgm:pt>
    <dgm:pt modelId="{033F94C3-B9AA-4E38-A21B-F9ED80445337}" type="parTrans" cxnId="{7C91C47E-63FF-4DC8-A455-2C27D00C098E}">
      <dgm:prSet/>
      <dgm:spPr/>
      <dgm:t>
        <a:bodyPr/>
        <a:lstStyle/>
        <a:p>
          <a:endParaRPr lang="en-US"/>
        </a:p>
      </dgm:t>
    </dgm:pt>
    <dgm:pt modelId="{2A5C4D22-3B71-4F5A-A37A-22F50CE81A6B}" type="sibTrans" cxnId="{7C91C47E-63FF-4DC8-A455-2C27D00C098E}">
      <dgm:prSet/>
      <dgm:spPr/>
      <dgm:t>
        <a:bodyPr/>
        <a:lstStyle/>
        <a:p>
          <a:endParaRPr lang="en-US"/>
        </a:p>
      </dgm:t>
    </dgm:pt>
    <dgm:pt modelId="{8F5BFAE9-5E21-40E6-98FE-08865AE8D90C}">
      <dgm:prSet phldrT="[Text]"/>
      <dgm:spPr/>
      <dgm:t>
        <a:bodyPr/>
        <a:lstStyle/>
        <a:p>
          <a:endParaRPr lang="en-US" dirty="0"/>
        </a:p>
      </dgm:t>
    </dgm:pt>
    <dgm:pt modelId="{9BD71472-9AE5-4429-9359-C6C5F0C4057D}" type="parTrans" cxnId="{A76A4802-39BA-4832-96C8-D2A7092E2E71}">
      <dgm:prSet/>
      <dgm:spPr/>
      <dgm:t>
        <a:bodyPr/>
        <a:lstStyle/>
        <a:p>
          <a:endParaRPr lang="en-US"/>
        </a:p>
      </dgm:t>
    </dgm:pt>
    <dgm:pt modelId="{1AA201A1-BD04-4906-BE6D-F9E8AE7E9F72}" type="sibTrans" cxnId="{A76A4802-39BA-4832-96C8-D2A7092E2E71}">
      <dgm:prSet/>
      <dgm:spPr/>
      <dgm:t>
        <a:bodyPr/>
        <a:lstStyle/>
        <a:p>
          <a:endParaRPr lang="en-US"/>
        </a:p>
      </dgm:t>
    </dgm:pt>
    <dgm:pt modelId="{06458AF6-3E78-487E-B3B9-B840C795E573}" type="pres">
      <dgm:prSet presAssocID="{7DA2B58D-8875-4D78-AC2E-11023DD30AE9}" presName="Name0" presStyleCnt="0">
        <dgm:presLayoutVars>
          <dgm:dir/>
          <dgm:animLvl val="lvl"/>
          <dgm:resizeHandles val="exact"/>
        </dgm:presLayoutVars>
      </dgm:prSet>
      <dgm:spPr/>
    </dgm:pt>
    <dgm:pt modelId="{4FC653D6-7521-4D62-8C3A-994D5FE67C96}" type="pres">
      <dgm:prSet presAssocID="{7DA2B58D-8875-4D78-AC2E-11023DD30AE9}" presName="tSp" presStyleCnt="0"/>
      <dgm:spPr/>
    </dgm:pt>
    <dgm:pt modelId="{C87096DB-7885-46B4-8264-50CB12CB8AC2}" type="pres">
      <dgm:prSet presAssocID="{7DA2B58D-8875-4D78-AC2E-11023DD30AE9}" presName="bSp" presStyleCnt="0"/>
      <dgm:spPr/>
    </dgm:pt>
    <dgm:pt modelId="{CC5369D5-2139-40F8-BCE6-3164723CB757}" type="pres">
      <dgm:prSet presAssocID="{7DA2B58D-8875-4D78-AC2E-11023DD30AE9}" presName="process" presStyleCnt="0"/>
      <dgm:spPr/>
    </dgm:pt>
    <dgm:pt modelId="{40D8398C-3D45-4384-AB70-58E9DDF43157}" type="pres">
      <dgm:prSet presAssocID="{63D5965D-5F8A-41A8-91F0-B227BE201336}" presName="composite1" presStyleCnt="0"/>
      <dgm:spPr/>
    </dgm:pt>
    <dgm:pt modelId="{26AA3A01-ACF5-42E3-AA1C-855DC26364EA}" type="pres">
      <dgm:prSet presAssocID="{63D5965D-5F8A-41A8-91F0-B227BE201336}" presName="dummyNode1" presStyleLbl="node1" presStyleIdx="0" presStyleCnt="3"/>
      <dgm:spPr/>
    </dgm:pt>
    <dgm:pt modelId="{7303C7C4-DBCC-416B-A43B-0997293B1980}" type="pres">
      <dgm:prSet presAssocID="{63D5965D-5F8A-41A8-91F0-B227BE201336}" presName="childNode1" presStyleLbl="bgAcc1" presStyleIdx="0" presStyleCnt="3" custLinFactNeighborY="2840">
        <dgm:presLayoutVars>
          <dgm:bulletEnabled val="1"/>
        </dgm:presLayoutVars>
      </dgm:prSet>
      <dgm:spPr/>
    </dgm:pt>
    <dgm:pt modelId="{6490FF15-D308-44F4-909F-C891B8311068}" type="pres">
      <dgm:prSet presAssocID="{63D5965D-5F8A-41A8-91F0-B227BE201336}" presName="childNode1tx" presStyleLbl="bgAcc1" presStyleIdx="0" presStyleCnt="3">
        <dgm:presLayoutVars>
          <dgm:bulletEnabled val="1"/>
        </dgm:presLayoutVars>
      </dgm:prSet>
      <dgm:spPr/>
    </dgm:pt>
    <dgm:pt modelId="{FD5A5B0E-BD2D-4F5C-A75D-88AB4CE39E26}" type="pres">
      <dgm:prSet presAssocID="{63D5965D-5F8A-41A8-91F0-B227BE201336}" presName="parentNode1" presStyleLbl="node1" presStyleIdx="0" presStyleCnt="3" custLinFactNeighborY="6627">
        <dgm:presLayoutVars>
          <dgm:chMax val="1"/>
          <dgm:bulletEnabled val="1"/>
        </dgm:presLayoutVars>
      </dgm:prSet>
      <dgm:spPr/>
    </dgm:pt>
    <dgm:pt modelId="{AEA38E98-C2E9-4AC3-A06B-739E140EF6D6}" type="pres">
      <dgm:prSet presAssocID="{63D5965D-5F8A-41A8-91F0-B227BE201336}" presName="connSite1" presStyleCnt="0"/>
      <dgm:spPr/>
    </dgm:pt>
    <dgm:pt modelId="{E8CBD52A-2C97-463E-B2A8-02B1A2A8D9D1}" type="pres">
      <dgm:prSet presAssocID="{B93FE430-765B-4140-AB2A-C658EC35FEE4}" presName="Name9" presStyleLbl="sibTrans2D1" presStyleIdx="0" presStyleCnt="2"/>
      <dgm:spPr/>
    </dgm:pt>
    <dgm:pt modelId="{38EB2994-32DA-4D74-A524-BA7866285C45}" type="pres">
      <dgm:prSet presAssocID="{2FB53030-8D9C-48F6-A82E-083D19DECA7C}" presName="composite2" presStyleCnt="0"/>
      <dgm:spPr/>
    </dgm:pt>
    <dgm:pt modelId="{20E38664-26F4-4CA8-8D58-CEA9F59AD098}" type="pres">
      <dgm:prSet presAssocID="{2FB53030-8D9C-48F6-A82E-083D19DECA7C}" presName="dummyNode2" presStyleLbl="node1" presStyleIdx="0" presStyleCnt="3"/>
      <dgm:spPr/>
    </dgm:pt>
    <dgm:pt modelId="{ECBF24F0-27E7-4DD4-9210-9EFA6F187240}" type="pres">
      <dgm:prSet presAssocID="{2FB53030-8D9C-48F6-A82E-083D19DECA7C}" presName="childNode2" presStyleLbl="bgAcc1" presStyleIdx="1" presStyleCnt="3" custLinFactNeighborY="2840">
        <dgm:presLayoutVars>
          <dgm:bulletEnabled val="1"/>
        </dgm:presLayoutVars>
      </dgm:prSet>
      <dgm:spPr/>
    </dgm:pt>
    <dgm:pt modelId="{77D98061-9705-4521-B4F8-DD1C6E4885B5}" type="pres">
      <dgm:prSet presAssocID="{2FB53030-8D9C-48F6-A82E-083D19DECA7C}" presName="childNode2tx" presStyleLbl="bgAcc1" presStyleIdx="1" presStyleCnt="3">
        <dgm:presLayoutVars>
          <dgm:bulletEnabled val="1"/>
        </dgm:presLayoutVars>
      </dgm:prSet>
      <dgm:spPr/>
    </dgm:pt>
    <dgm:pt modelId="{F8F10F5E-9154-4DB8-9408-07C7AD0147EB}" type="pres">
      <dgm:prSet presAssocID="{2FB53030-8D9C-48F6-A82E-083D19DECA7C}" presName="parentNode2" presStyleLbl="node1" presStyleIdx="1" presStyleCnt="3" custLinFactNeighborY="6627">
        <dgm:presLayoutVars>
          <dgm:chMax val="0"/>
          <dgm:bulletEnabled val="1"/>
        </dgm:presLayoutVars>
      </dgm:prSet>
      <dgm:spPr/>
    </dgm:pt>
    <dgm:pt modelId="{AFC63E6D-4A82-4412-AE59-C45592D83F4D}" type="pres">
      <dgm:prSet presAssocID="{2FB53030-8D9C-48F6-A82E-083D19DECA7C}" presName="connSite2" presStyleCnt="0"/>
      <dgm:spPr/>
    </dgm:pt>
    <dgm:pt modelId="{2DB4B69E-B2C7-473A-909D-99A5D10397D3}" type="pres">
      <dgm:prSet presAssocID="{4EDD665D-5E49-4106-AADA-5E7D92ED3C75}" presName="Name18" presStyleLbl="sibTrans2D1" presStyleIdx="1" presStyleCnt="2"/>
      <dgm:spPr/>
    </dgm:pt>
    <dgm:pt modelId="{05723B2C-25B7-4404-B3C7-E173BF6E2AB1}" type="pres">
      <dgm:prSet presAssocID="{CCC688C5-55EF-4123-89BB-869A99B46B53}" presName="composite1" presStyleCnt="0"/>
      <dgm:spPr/>
    </dgm:pt>
    <dgm:pt modelId="{49E4D0DE-F754-49B3-A10F-F9614A3B6F3F}" type="pres">
      <dgm:prSet presAssocID="{CCC688C5-55EF-4123-89BB-869A99B46B53}" presName="dummyNode1" presStyleLbl="node1" presStyleIdx="1" presStyleCnt="3"/>
      <dgm:spPr/>
    </dgm:pt>
    <dgm:pt modelId="{9B388C64-EE9F-4FAD-B9FC-12A620BED21E}" type="pres">
      <dgm:prSet presAssocID="{CCC688C5-55EF-4123-89BB-869A99B46B53}" presName="childNode1" presStyleLbl="bgAcc1" presStyleIdx="2" presStyleCnt="3">
        <dgm:presLayoutVars>
          <dgm:bulletEnabled val="1"/>
        </dgm:presLayoutVars>
      </dgm:prSet>
      <dgm:spPr/>
    </dgm:pt>
    <dgm:pt modelId="{2C5F2AB7-5964-49D9-90F1-E9F3954E86B3}" type="pres">
      <dgm:prSet presAssocID="{CCC688C5-55EF-4123-89BB-869A99B46B53}" presName="childNode1tx" presStyleLbl="bgAcc1" presStyleIdx="2" presStyleCnt="3">
        <dgm:presLayoutVars>
          <dgm:bulletEnabled val="1"/>
        </dgm:presLayoutVars>
      </dgm:prSet>
      <dgm:spPr/>
    </dgm:pt>
    <dgm:pt modelId="{C8322DE7-759A-45BE-AFB7-4FFBA8F80148}" type="pres">
      <dgm:prSet presAssocID="{CCC688C5-55EF-4123-89BB-869A99B46B53}" presName="parentNode1" presStyleLbl="node1" presStyleIdx="2" presStyleCnt="3">
        <dgm:presLayoutVars>
          <dgm:chMax val="1"/>
          <dgm:bulletEnabled val="1"/>
        </dgm:presLayoutVars>
      </dgm:prSet>
      <dgm:spPr/>
    </dgm:pt>
    <dgm:pt modelId="{8CC8A5F4-90E7-492C-BC86-31C16201781B}" type="pres">
      <dgm:prSet presAssocID="{CCC688C5-55EF-4123-89BB-869A99B46B53}" presName="connSite1" presStyleCnt="0"/>
      <dgm:spPr/>
    </dgm:pt>
  </dgm:ptLst>
  <dgm:cxnLst>
    <dgm:cxn modelId="{6AC3DF06-6BB2-4C2A-8741-5278AE9DAC09}" type="presOf" srcId="{0E00B30C-61F3-409D-8CFE-39088B1FA00B}" destId="{7303C7C4-DBCC-416B-A43B-0997293B1980}" srcOrd="0" destOrd="2" presId="urn:microsoft.com/office/officeart/2005/8/layout/hProcess4"/>
    <dgm:cxn modelId="{0CBAF2EB-5346-4895-A3D1-A8979F06393B}" type="presOf" srcId="{0E00B30C-61F3-409D-8CFE-39088B1FA00B}" destId="{6490FF15-D308-44F4-909F-C891B8311068}" srcOrd="1" destOrd="2" presId="urn:microsoft.com/office/officeart/2005/8/layout/hProcess4"/>
    <dgm:cxn modelId="{44100851-1AD5-47C2-97D3-1D6BC720CBC5}" srcId="{63D5965D-5F8A-41A8-91F0-B227BE201336}" destId="{3BD3A277-418B-491B-BF9F-FB43FC0D8D41}" srcOrd="1" destOrd="0" parTransId="{9B3E78AE-FC8A-4DE8-89EA-49ABF5365DCC}" sibTransId="{310E67C3-0A22-4560-A86A-16D2E02D2A61}"/>
    <dgm:cxn modelId="{9A358F8A-1D1C-4B8C-9024-33C303E3512D}" type="presOf" srcId="{6000F0BD-653B-404E-99FF-808E7F9239BF}" destId="{77D98061-9705-4521-B4F8-DD1C6E4885B5}" srcOrd="1" destOrd="1" presId="urn:microsoft.com/office/officeart/2005/8/layout/hProcess4"/>
    <dgm:cxn modelId="{84D68FF9-1018-4852-B984-062E0F67335A}" type="presOf" srcId="{CCC688C5-55EF-4123-89BB-869A99B46B53}" destId="{C8322DE7-759A-45BE-AFB7-4FFBA8F80148}" srcOrd="0" destOrd="0" presId="urn:microsoft.com/office/officeart/2005/8/layout/hProcess4"/>
    <dgm:cxn modelId="{0A1C14F3-39E3-426D-9885-6E3A46B54528}" type="presOf" srcId="{2FB53030-8D9C-48F6-A82E-083D19DECA7C}" destId="{F8F10F5E-9154-4DB8-9408-07C7AD0147EB}" srcOrd="0" destOrd="0" presId="urn:microsoft.com/office/officeart/2005/8/layout/hProcess4"/>
    <dgm:cxn modelId="{D551B381-3440-453D-872F-BBDB271FAD95}" srcId="{2FB53030-8D9C-48F6-A82E-083D19DECA7C}" destId="{0E9C9A39-F1A5-4E23-805D-6BAF89CC5254}" srcOrd="2" destOrd="0" parTransId="{5C2C5F01-5763-479C-8E61-603E9DEE8826}" sibTransId="{DF0FBE70-8B31-4E29-9248-B189692E0C14}"/>
    <dgm:cxn modelId="{A76A4802-39BA-4832-96C8-D2A7092E2E71}" srcId="{CCC688C5-55EF-4123-89BB-869A99B46B53}" destId="{8F5BFAE9-5E21-40E6-98FE-08865AE8D90C}" srcOrd="1" destOrd="0" parTransId="{9BD71472-9AE5-4429-9359-C6C5F0C4057D}" sibTransId="{1AA201A1-BD04-4906-BE6D-F9E8AE7E9F72}"/>
    <dgm:cxn modelId="{8981A24D-0389-42FF-B4DE-F31EA96C4727}" type="presOf" srcId="{FC75FF76-8DB3-41AA-B5DB-2388D0D3C35F}" destId="{2C5F2AB7-5964-49D9-90F1-E9F3954E86B3}" srcOrd="1" destOrd="2" presId="urn:microsoft.com/office/officeart/2005/8/layout/hProcess4"/>
    <dgm:cxn modelId="{E111AB5F-C2DB-4A6D-AF6F-C64DB79255A1}" type="presOf" srcId="{4EDD665D-5E49-4106-AADA-5E7D92ED3C75}" destId="{2DB4B69E-B2C7-473A-909D-99A5D10397D3}" srcOrd="0" destOrd="0" presId="urn:microsoft.com/office/officeart/2005/8/layout/hProcess4"/>
    <dgm:cxn modelId="{7DFF5983-5921-4D23-AA08-B61C7BA89D77}" srcId="{CCC688C5-55EF-4123-89BB-869A99B46B53}" destId="{93C27F6F-6F40-4AAF-A53F-0BA459AB4C26}" srcOrd="0" destOrd="0" parTransId="{5E965E5E-15C1-4CB4-94A2-67A8C60D73C2}" sibTransId="{D8ED3F53-EB70-444E-BA0C-B6E9898216BD}"/>
    <dgm:cxn modelId="{A3467642-BAEA-4056-8E3D-EE62F6A8CCBC}" type="presOf" srcId="{5664649A-FC16-4ECA-951C-321B6511A435}" destId="{7303C7C4-DBCC-416B-A43B-0997293B1980}" srcOrd="0" destOrd="0" presId="urn:microsoft.com/office/officeart/2005/8/layout/hProcess4"/>
    <dgm:cxn modelId="{C5E99CED-9D5A-4945-9912-AFD4EEE6EFA8}" type="presOf" srcId="{0E9C9A39-F1A5-4E23-805D-6BAF89CC5254}" destId="{77D98061-9705-4521-B4F8-DD1C6E4885B5}" srcOrd="1" destOrd="2" presId="urn:microsoft.com/office/officeart/2005/8/layout/hProcess4"/>
    <dgm:cxn modelId="{4CBB7783-FB83-4358-A077-DF3E0C30B3B4}" type="presOf" srcId="{CB19AFF1-CB5B-4FE8-90A4-943558D0456C}" destId="{ECBF24F0-27E7-4DD4-9210-9EFA6F187240}" srcOrd="0" destOrd="0" presId="urn:microsoft.com/office/officeart/2005/8/layout/hProcess4"/>
    <dgm:cxn modelId="{B1BE21CA-7FFF-42CF-9F6F-0CD2EC47F4EE}" srcId="{7DA2B58D-8875-4D78-AC2E-11023DD30AE9}" destId="{63D5965D-5F8A-41A8-91F0-B227BE201336}" srcOrd="0" destOrd="0" parTransId="{BD9B31C4-87E0-4057-9CE1-E330537BEBD5}" sibTransId="{B93FE430-765B-4140-AB2A-C658EC35FEE4}"/>
    <dgm:cxn modelId="{24038AE0-142E-4DAB-ABEA-5BF70D5F5149}" type="presOf" srcId="{63D5965D-5F8A-41A8-91F0-B227BE201336}" destId="{FD5A5B0E-BD2D-4F5C-A75D-88AB4CE39E26}" srcOrd="0" destOrd="0" presId="urn:microsoft.com/office/officeart/2005/8/layout/hProcess4"/>
    <dgm:cxn modelId="{7C91C47E-63FF-4DC8-A455-2C27D00C098E}" srcId="{7DA2B58D-8875-4D78-AC2E-11023DD30AE9}" destId="{CCC688C5-55EF-4123-89BB-869A99B46B53}" srcOrd="2" destOrd="0" parTransId="{033F94C3-B9AA-4E38-A21B-F9ED80445337}" sibTransId="{2A5C4D22-3B71-4F5A-A37A-22F50CE81A6B}"/>
    <dgm:cxn modelId="{9E60DE66-9D97-4967-A872-6723CAA1CB80}" type="presOf" srcId="{6000F0BD-653B-404E-99FF-808E7F9239BF}" destId="{ECBF24F0-27E7-4DD4-9210-9EFA6F187240}" srcOrd="0" destOrd="1" presId="urn:microsoft.com/office/officeart/2005/8/layout/hProcess4"/>
    <dgm:cxn modelId="{5684FB07-DC5E-48DB-B2E7-E88D8FB28754}" type="presOf" srcId="{93C27F6F-6F40-4AAF-A53F-0BA459AB4C26}" destId="{9B388C64-EE9F-4FAD-B9FC-12A620BED21E}" srcOrd="0" destOrd="0" presId="urn:microsoft.com/office/officeart/2005/8/layout/hProcess4"/>
    <dgm:cxn modelId="{024FD267-8DB4-4304-9133-148B41E32C29}" type="presOf" srcId="{5664649A-FC16-4ECA-951C-321B6511A435}" destId="{6490FF15-D308-44F4-909F-C891B8311068}" srcOrd="1" destOrd="0" presId="urn:microsoft.com/office/officeart/2005/8/layout/hProcess4"/>
    <dgm:cxn modelId="{0F428D80-2A97-4C49-AC97-4CFD3FD146D3}" srcId="{CCC688C5-55EF-4123-89BB-869A99B46B53}" destId="{FC75FF76-8DB3-41AA-B5DB-2388D0D3C35F}" srcOrd="2" destOrd="0" parTransId="{4F0ADE91-E691-455E-B21D-0988B3F14D09}" sibTransId="{B2A53DC6-B62F-4181-9814-C86B16965975}"/>
    <dgm:cxn modelId="{315C6F08-165C-4E77-BAA9-3A71A659D9DE}" type="presOf" srcId="{CB19AFF1-CB5B-4FE8-90A4-943558D0456C}" destId="{77D98061-9705-4521-B4F8-DD1C6E4885B5}" srcOrd="1" destOrd="0" presId="urn:microsoft.com/office/officeart/2005/8/layout/hProcess4"/>
    <dgm:cxn modelId="{D7F93AE5-7CF6-416A-8710-261F6DF6F9CB}" type="presOf" srcId="{93C27F6F-6F40-4AAF-A53F-0BA459AB4C26}" destId="{2C5F2AB7-5964-49D9-90F1-E9F3954E86B3}" srcOrd="1" destOrd="0" presId="urn:microsoft.com/office/officeart/2005/8/layout/hProcess4"/>
    <dgm:cxn modelId="{96DAC716-86F8-4E9B-8E9F-C61DAB7F89CC}" srcId="{2FB53030-8D9C-48F6-A82E-083D19DECA7C}" destId="{6000F0BD-653B-404E-99FF-808E7F9239BF}" srcOrd="1" destOrd="0" parTransId="{CE83DE32-52C0-4EE9-BA59-22A756FEE467}" sibTransId="{632F5FC6-301C-41FA-BC78-CFDF5CEE5B54}"/>
    <dgm:cxn modelId="{659B046E-B6EB-406F-A7C9-DC8BFB94F426}" type="presOf" srcId="{B93FE430-765B-4140-AB2A-C658EC35FEE4}" destId="{E8CBD52A-2C97-463E-B2A8-02B1A2A8D9D1}" srcOrd="0" destOrd="0" presId="urn:microsoft.com/office/officeart/2005/8/layout/hProcess4"/>
    <dgm:cxn modelId="{D4B1B14C-5DF5-4BCC-8600-D922EC55669E}" type="presOf" srcId="{7DA2B58D-8875-4D78-AC2E-11023DD30AE9}" destId="{06458AF6-3E78-487E-B3B9-B840C795E573}" srcOrd="0" destOrd="0" presId="urn:microsoft.com/office/officeart/2005/8/layout/hProcess4"/>
    <dgm:cxn modelId="{B73AE5F8-AC68-4016-86DE-AABE44198F12}" type="presOf" srcId="{FC75FF76-8DB3-41AA-B5DB-2388D0D3C35F}" destId="{9B388C64-EE9F-4FAD-B9FC-12A620BED21E}" srcOrd="0" destOrd="2" presId="urn:microsoft.com/office/officeart/2005/8/layout/hProcess4"/>
    <dgm:cxn modelId="{63A0B048-4B94-4FBC-BED4-4A61B32428AF}" type="presOf" srcId="{8F5BFAE9-5E21-40E6-98FE-08865AE8D90C}" destId="{2C5F2AB7-5964-49D9-90F1-E9F3954E86B3}" srcOrd="1" destOrd="1" presId="urn:microsoft.com/office/officeart/2005/8/layout/hProcess4"/>
    <dgm:cxn modelId="{7061389C-FEDE-4DBF-9093-837387D84024}" type="presOf" srcId="{3BD3A277-418B-491B-BF9F-FB43FC0D8D41}" destId="{7303C7C4-DBCC-416B-A43B-0997293B1980}" srcOrd="0" destOrd="1" presId="urn:microsoft.com/office/officeart/2005/8/layout/hProcess4"/>
    <dgm:cxn modelId="{AEBEE6F8-E0FE-4B18-96F4-6A0FEAC461D2}" srcId="{63D5965D-5F8A-41A8-91F0-B227BE201336}" destId="{5664649A-FC16-4ECA-951C-321B6511A435}" srcOrd="0" destOrd="0" parTransId="{50C5F4FF-E96B-4FD5-9290-0C2873470CC9}" sibTransId="{71D4D53A-FE3D-4470-A4DA-369689ED5D9E}"/>
    <dgm:cxn modelId="{CDB8DF89-A39A-4B69-90D4-D670496E2045}" type="presOf" srcId="{8F5BFAE9-5E21-40E6-98FE-08865AE8D90C}" destId="{9B388C64-EE9F-4FAD-B9FC-12A620BED21E}" srcOrd="0" destOrd="1" presId="urn:microsoft.com/office/officeart/2005/8/layout/hProcess4"/>
    <dgm:cxn modelId="{3F2C8B2B-E2CA-4828-B9FD-04102255B77D}" srcId="{7DA2B58D-8875-4D78-AC2E-11023DD30AE9}" destId="{2FB53030-8D9C-48F6-A82E-083D19DECA7C}" srcOrd="1" destOrd="0" parTransId="{6976D37D-398E-4887-8C82-1437CE36E79A}" sibTransId="{4EDD665D-5E49-4106-AADA-5E7D92ED3C75}"/>
    <dgm:cxn modelId="{20AB1B83-1DCE-4BEC-BA0D-1BD34E9EE3A3}" srcId="{2FB53030-8D9C-48F6-A82E-083D19DECA7C}" destId="{CB19AFF1-CB5B-4FE8-90A4-943558D0456C}" srcOrd="0" destOrd="0" parTransId="{1AD46E6D-5C23-4BE9-BB74-E78C5A1CC4EA}" sibTransId="{C1EB7C84-9D65-4481-9084-C44A0A37DEA9}"/>
    <dgm:cxn modelId="{6B9250C4-4881-4364-9741-773FD3863048}" type="presOf" srcId="{0E9C9A39-F1A5-4E23-805D-6BAF89CC5254}" destId="{ECBF24F0-27E7-4DD4-9210-9EFA6F187240}" srcOrd="0" destOrd="2" presId="urn:microsoft.com/office/officeart/2005/8/layout/hProcess4"/>
    <dgm:cxn modelId="{4037CA6B-4309-4C75-A376-4EA48C1FD2AF}" srcId="{63D5965D-5F8A-41A8-91F0-B227BE201336}" destId="{0E00B30C-61F3-409D-8CFE-39088B1FA00B}" srcOrd="2" destOrd="0" parTransId="{5FA8C617-5054-48EE-B8E9-4B6D19B6CE54}" sibTransId="{560075E6-2A5F-4CD6-9FC6-6AD65765676A}"/>
    <dgm:cxn modelId="{FD611BF3-B536-40F0-BBC7-6E639318A49B}" type="presOf" srcId="{3BD3A277-418B-491B-BF9F-FB43FC0D8D41}" destId="{6490FF15-D308-44F4-909F-C891B8311068}" srcOrd="1" destOrd="1" presId="urn:microsoft.com/office/officeart/2005/8/layout/hProcess4"/>
    <dgm:cxn modelId="{80E1DD17-5B11-4A14-A4AF-F133BAAA3B2D}" type="presParOf" srcId="{06458AF6-3E78-487E-B3B9-B840C795E573}" destId="{4FC653D6-7521-4D62-8C3A-994D5FE67C96}" srcOrd="0" destOrd="0" presId="urn:microsoft.com/office/officeart/2005/8/layout/hProcess4"/>
    <dgm:cxn modelId="{6C788C59-6D9D-48E4-ADAE-24B859EEA7B5}" type="presParOf" srcId="{06458AF6-3E78-487E-B3B9-B840C795E573}" destId="{C87096DB-7885-46B4-8264-50CB12CB8AC2}" srcOrd="1" destOrd="0" presId="urn:microsoft.com/office/officeart/2005/8/layout/hProcess4"/>
    <dgm:cxn modelId="{0A035DAE-264E-4FCD-A063-4B7A26519859}" type="presParOf" srcId="{06458AF6-3E78-487E-B3B9-B840C795E573}" destId="{CC5369D5-2139-40F8-BCE6-3164723CB757}" srcOrd="2" destOrd="0" presId="urn:microsoft.com/office/officeart/2005/8/layout/hProcess4"/>
    <dgm:cxn modelId="{CDBE0E39-008E-4FD0-BC7D-6A4312123B96}" type="presParOf" srcId="{CC5369D5-2139-40F8-BCE6-3164723CB757}" destId="{40D8398C-3D45-4384-AB70-58E9DDF43157}" srcOrd="0" destOrd="0" presId="urn:microsoft.com/office/officeart/2005/8/layout/hProcess4"/>
    <dgm:cxn modelId="{9681A4DF-E05E-4BC3-B275-9529D9CE191D}" type="presParOf" srcId="{40D8398C-3D45-4384-AB70-58E9DDF43157}" destId="{26AA3A01-ACF5-42E3-AA1C-855DC26364EA}" srcOrd="0" destOrd="0" presId="urn:microsoft.com/office/officeart/2005/8/layout/hProcess4"/>
    <dgm:cxn modelId="{C764328D-1C1A-4D6A-9EB6-F3013F9F1164}" type="presParOf" srcId="{40D8398C-3D45-4384-AB70-58E9DDF43157}" destId="{7303C7C4-DBCC-416B-A43B-0997293B1980}" srcOrd="1" destOrd="0" presId="urn:microsoft.com/office/officeart/2005/8/layout/hProcess4"/>
    <dgm:cxn modelId="{4FD81DDF-8E7E-472A-95F6-9F5BA9793FA1}" type="presParOf" srcId="{40D8398C-3D45-4384-AB70-58E9DDF43157}" destId="{6490FF15-D308-44F4-909F-C891B8311068}" srcOrd="2" destOrd="0" presId="urn:microsoft.com/office/officeart/2005/8/layout/hProcess4"/>
    <dgm:cxn modelId="{754F3CBD-DC1E-4D6C-A9F6-CEB1F3EA1F06}" type="presParOf" srcId="{40D8398C-3D45-4384-AB70-58E9DDF43157}" destId="{FD5A5B0E-BD2D-4F5C-A75D-88AB4CE39E26}" srcOrd="3" destOrd="0" presId="urn:microsoft.com/office/officeart/2005/8/layout/hProcess4"/>
    <dgm:cxn modelId="{042C2B15-D14D-4D83-B7AD-4B4067C1FA66}" type="presParOf" srcId="{40D8398C-3D45-4384-AB70-58E9DDF43157}" destId="{AEA38E98-C2E9-4AC3-A06B-739E140EF6D6}" srcOrd="4" destOrd="0" presId="urn:microsoft.com/office/officeart/2005/8/layout/hProcess4"/>
    <dgm:cxn modelId="{B118C0E2-6531-4009-A7B3-9743B7B14A3B}" type="presParOf" srcId="{CC5369D5-2139-40F8-BCE6-3164723CB757}" destId="{E8CBD52A-2C97-463E-B2A8-02B1A2A8D9D1}" srcOrd="1" destOrd="0" presId="urn:microsoft.com/office/officeart/2005/8/layout/hProcess4"/>
    <dgm:cxn modelId="{0D29CE19-061A-4429-A921-7AC41FDA379E}" type="presParOf" srcId="{CC5369D5-2139-40F8-BCE6-3164723CB757}" destId="{38EB2994-32DA-4D74-A524-BA7866285C45}" srcOrd="2" destOrd="0" presId="urn:microsoft.com/office/officeart/2005/8/layout/hProcess4"/>
    <dgm:cxn modelId="{6693F5F1-368D-4932-9E1D-FF34CB611B3D}" type="presParOf" srcId="{38EB2994-32DA-4D74-A524-BA7866285C45}" destId="{20E38664-26F4-4CA8-8D58-CEA9F59AD098}" srcOrd="0" destOrd="0" presId="urn:microsoft.com/office/officeart/2005/8/layout/hProcess4"/>
    <dgm:cxn modelId="{FDDA7A6E-8609-4C9E-89D9-8D84180DA8D5}" type="presParOf" srcId="{38EB2994-32DA-4D74-A524-BA7866285C45}" destId="{ECBF24F0-27E7-4DD4-9210-9EFA6F187240}" srcOrd="1" destOrd="0" presId="urn:microsoft.com/office/officeart/2005/8/layout/hProcess4"/>
    <dgm:cxn modelId="{CCB187B3-C611-471B-97B6-F1F4FAAA70C3}" type="presParOf" srcId="{38EB2994-32DA-4D74-A524-BA7866285C45}" destId="{77D98061-9705-4521-B4F8-DD1C6E4885B5}" srcOrd="2" destOrd="0" presId="urn:microsoft.com/office/officeart/2005/8/layout/hProcess4"/>
    <dgm:cxn modelId="{E05BE6A1-7A0F-4446-9E74-D3AB2093C5A3}" type="presParOf" srcId="{38EB2994-32DA-4D74-A524-BA7866285C45}" destId="{F8F10F5E-9154-4DB8-9408-07C7AD0147EB}" srcOrd="3" destOrd="0" presId="urn:microsoft.com/office/officeart/2005/8/layout/hProcess4"/>
    <dgm:cxn modelId="{6D6328DB-15F9-42C5-8751-AC9D8E7B47C6}" type="presParOf" srcId="{38EB2994-32DA-4D74-A524-BA7866285C45}" destId="{AFC63E6D-4A82-4412-AE59-C45592D83F4D}" srcOrd="4" destOrd="0" presId="urn:microsoft.com/office/officeart/2005/8/layout/hProcess4"/>
    <dgm:cxn modelId="{C65C9984-0D22-4CF4-AC66-FCFBFA5E7F45}" type="presParOf" srcId="{CC5369D5-2139-40F8-BCE6-3164723CB757}" destId="{2DB4B69E-B2C7-473A-909D-99A5D10397D3}" srcOrd="3" destOrd="0" presId="urn:microsoft.com/office/officeart/2005/8/layout/hProcess4"/>
    <dgm:cxn modelId="{00EE6D23-F63C-456A-B1F6-0088888023EF}" type="presParOf" srcId="{CC5369D5-2139-40F8-BCE6-3164723CB757}" destId="{05723B2C-25B7-4404-B3C7-E173BF6E2AB1}" srcOrd="4" destOrd="0" presId="urn:microsoft.com/office/officeart/2005/8/layout/hProcess4"/>
    <dgm:cxn modelId="{D65153FC-1B2B-4EF3-A600-0D1BB5E00D03}" type="presParOf" srcId="{05723B2C-25B7-4404-B3C7-E173BF6E2AB1}" destId="{49E4D0DE-F754-49B3-A10F-F9614A3B6F3F}" srcOrd="0" destOrd="0" presId="urn:microsoft.com/office/officeart/2005/8/layout/hProcess4"/>
    <dgm:cxn modelId="{13FAA57C-E106-4667-82EC-77BCDA3926D5}" type="presParOf" srcId="{05723B2C-25B7-4404-B3C7-E173BF6E2AB1}" destId="{9B388C64-EE9F-4FAD-B9FC-12A620BED21E}" srcOrd="1" destOrd="0" presId="urn:microsoft.com/office/officeart/2005/8/layout/hProcess4"/>
    <dgm:cxn modelId="{FE80BEF2-733E-41AF-925B-1F162C4AF30F}" type="presParOf" srcId="{05723B2C-25B7-4404-B3C7-E173BF6E2AB1}" destId="{2C5F2AB7-5964-49D9-90F1-E9F3954E86B3}" srcOrd="2" destOrd="0" presId="urn:microsoft.com/office/officeart/2005/8/layout/hProcess4"/>
    <dgm:cxn modelId="{90A9D3CE-C89D-416B-AF12-97AA0C171057}" type="presParOf" srcId="{05723B2C-25B7-4404-B3C7-E173BF6E2AB1}" destId="{C8322DE7-759A-45BE-AFB7-4FFBA8F80148}" srcOrd="3" destOrd="0" presId="urn:microsoft.com/office/officeart/2005/8/layout/hProcess4"/>
    <dgm:cxn modelId="{88270539-73AE-4419-809C-B973749326CA}" type="presParOf" srcId="{05723B2C-25B7-4404-B3C7-E173BF6E2AB1}" destId="{8CC8A5F4-90E7-492C-BC86-31C16201781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3C7C4-DBCC-416B-A43B-0997293B1980}">
      <dsp:nvSpPr>
        <dsp:cNvPr id="0" name=""/>
        <dsp:cNvSpPr/>
      </dsp:nvSpPr>
      <dsp:spPr>
        <a:xfrm>
          <a:off x="142" y="1827680"/>
          <a:ext cx="2266626" cy="186949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Initial Replication Reads</a:t>
          </a:r>
        </a:p>
        <a:p>
          <a:pPr marL="171450" lvl="1" indent="-171450" algn="l" defTabSz="755650">
            <a:lnSpc>
              <a:spcPct val="90000"/>
            </a:lnSpc>
            <a:spcBef>
              <a:spcPct val="0"/>
            </a:spcBef>
            <a:spcAft>
              <a:spcPct val="15000"/>
            </a:spcAft>
            <a:buChar char="•"/>
          </a:pPr>
          <a:r>
            <a:rPr lang="en-US" sz="1700" kern="1200" dirty="0"/>
            <a:t>Track data Changes</a:t>
          </a:r>
        </a:p>
        <a:p>
          <a:pPr marL="171450" lvl="1" indent="-171450" algn="l" defTabSz="755650">
            <a:lnSpc>
              <a:spcPct val="90000"/>
            </a:lnSpc>
            <a:spcBef>
              <a:spcPct val="0"/>
            </a:spcBef>
            <a:spcAft>
              <a:spcPct val="15000"/>
            </a:spcAft>
            <a:buChar char="•"/>
          </a:pPr>
          <a:r>
            <a:rPr lang="en-US" sz="1700" kern="1200" dirty="0"/>
            <a:t>Upload Changes</a:t>
          </a:r>
        </a:p>
      </dsp:txBody>
      <dsp:txXfrm>
        <a:off x="43164" y="1870702"/>
        <a:ext cx="2180582" cy="1382843"/>
      </dsp:txXfrm>
    </dsp:sp>
    <dsp:sp modelId="{E8CBD52A-2C97-463E-B2A8-02B1A2A8D9D1}">
      <dsp:nvSpPr>
        <dsp:cNvPr id="0" name=""/>
        <dsp:cNvSpPr/>
      </dsp:nvSpPr>
      <dsp:spPr>
        <a:xfrm>
          <a:off x="1300946" y="2369980"/>
          <a:ext cx="2356306" cy="2356306"/>
        </a:xfrm>
        <a:prstGeom prst="leftCircularArrow">
          <a:avLst>
            <a:gd name="adj1" fmla="val 2550"/>
            <a:gd name="adj2" fmla="val 309429"/>
            <a:gd name="adj3" fmla="val 2084935"/>
            <a:gd name="adj4" fmla="val 9024485"/>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5A5B0E-BD2D-4F5C-A75D-88AB4CE39E26}">
      <dsp:nvSpPr>
        <dsp:cNvPr id="0" name=""/>
        <dsp:cNvSpPr/>
      </dsp:nvSpPr>
      <dsp:spPr>
        <a:xfrm>
          <a:off x="503837" y="3296570"/>
          <a:ext cx="2014778" cy="80121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Protected VM</a:t>
          </a:r>
        </a:p>
      </dsp:txBody>
      <dsp:txXfrm>
        <a:off x="527304" y="3320037"/>
        <a:ext cx="1967844" cy="754277"/>
      </dsp:txXfrm>
    </dsp:sp>
    <dsp:sp modelId="{ECBF24F0-27E7-4DD4-9210-9EFA6F187240}">
      <dsp:nvSpPr>
        <dsp:cNvPr id="0" name=""/>
        <dsp:cNvSpPr/>
      </dsp:nvSpPr>
      <dsp:spPr>
        <a:xfrm>
          <a:off x="2804763" y="1827680"/>
          <a:ext cx="2266626" cy="186949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Cache</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Upload Changes</a:t>
          </a:r>
        </a:p>
      </dsp:txBody>
      <dsp:txXfrm>
        <a:off x="2847785" y="2271307"/>
        <a:ext cx="2180582" cy="1382843"/>
      </dsp:txXfrm>
    </dsp:sp>
    <dsp:sp modelId="{2DB4B69E-B2C7-473A-909D-99A5D10397D3}">
      <dsp:nvSpPr>
        <dsp:cNvPr id="0" name=""/>
        <dsp:cNvSpPr/>
      </dsp:nvSpPr>
      <dsp:spPr>
        <a:xfrm>
          <a:off x="4101385" y="698350"/>
          <a:ext cx="2646671" cy="2646671"/>
        </a:xfrm>
        <a:prstGeom prst="circularArrow">
          <a:avLst>
            <a:gd name="adj1" fmla="val 2270"/>
            <a:gd name="adj2" fmla="val 273705"/>
            <a:gd name="adj3" fmla="val 19467361"/>
            <a:gd name="adj4" fmla="val 12492088"/>
            <a:gd name="adj5" fmla="val 26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F10F5E-9154-4DB8-9408-07C7AD0147EB}">
      <dsp:nvSpPr>
        <dsp:cNvPr id="0" name=""/>
        <dsp:cNvSpPr/>
      </dsp:nvSpPr>
      <dsp:spPr>
        <a:xfrm>
          <a:off x="3308457" y="1427077"/>
          <a:ext cx="2014778" cy="80121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On-Premises PS</a:t>
          </a:r>
        </a:p>
      </dsp:txBody>
      <dsp:txXfrm>
        <a:off x="3331924" y="1450544"/>
        <a:ext cx="1967844" cy="754277"/>
      </dsp:txXfrm>
    </dsp:sp>
    <dsp:sp modelId="{9B388C64-EE9F-4FAD-B9FC-12A620BED21E}">
      <dsp:nvSpPr>
        <dsp:cNvPr id="0" name=""/>
        <dsp:cNvSpPr/>
      </dsp:nvSpPr>
      <dsp:spPr>
        <a:xfrm>
          <a:off x="5609383" y="1774586"/>
          <a:ext cx="2266626" cy="186949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Cache</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Apply to target VHDs</a:t>
          </a:r>
        </a:p>
      </dsp:txBody>
      <dsp:txXfrm>
        <a:off x="5652405" y="1817608"/>
        <a:ext cx="2180582" cy="1382843"/>
      </dsp:txXfrm>
    </dsp:sp>
    <dsp:sp modelId="{C8322DE7-759A-45BE-AFB7-4FFBA8F80148}">
      <dsp:nvSpPr>
        <dsp:cNvPr id="0" name=""/>
        <dsp:cNvSpPr/>
      </dsp:nvSpPr>
      <dsp:spPr>
        <a:xfrm>
          <a:off x="6113078" y="3243473"/>
          <a:ext cx="2014778" cy="80121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ASR service on Azure</a:t>
          </a:r>
        </a:p>
      </dsp:txBody>
      <dsp:txXfrm>
        <a:off x="6136545" y="3266940"/>
        <a:ext cx="1967844" cy="7542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1T08:01:11.630"/>
    </inkml:context>
    <inkml:brush xml:id="br0">
      <inkml:brushProperty name="width" value="0.025" units="cm"/>
      <inkml:brushProperty name="height" value="0.025" units="cm"/>
    </inkml:brush>
  </inkml:definitions>
  <inkml:trace contextRef="#ctx0" brushRef="#br0">33441 17785 4928,'0'-6'-2144,"0"6"768,0 0 480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1:16.452"/>
    </inkml:context>
    <inkml:brush xml:id="br0">
      <inkml:brushProperty name="width" value="0.025" units="cm"/>
      <inkml:brushProperty name="height" value="0.025" units="cm"/>
    </inkml:brush>
  </inkml:definitions>
  <inkml:traceGroup>
    <inkml:annotationXML>
      <emma:emma xmlns:emma="http://www.w3.org/2003/04/emma" version="1.0">
        <emma:interpretation id="{5BBCFF0C-AD61-4940-83A1-A065B6372C73}" emma:medium="tactile" emma:mode="ink">
          <msink:context xmlns:msink="http://schemas.microsoft.com/ink/2010/main" type="writingRegion" rotatedBoundingBox="7334,1913 7382,1913 7382,1998 7334,1998"/>
        </emma:interpretation>
      </emma:emma>
    </inkml:annotationXML>
    <inkml:traceGroup>
      <inkml:annotationXML>
        <emma:emma xmlns:emma="http://www.w3.org/2003/04/emma" version="1.0">
          <emma:interpretation id="{ED500E13-D631-498D-8B64-6FB8E9A221EA}" emma:medium="tactile" emma:mode="ink">
            <msink:context xmlns:msink="http://schemas.microsoft.com/ink/2010/main" type="paragraph" rotatedBoundingBox="7334,1913 7382,1913 7382,1998 7334,1998" alignmentLevel="1"/>
          </emma:interpretation>
        </emma:emma>
      </inkml:annotationXML>
      <inkml:traceGroup>
        <inkml:annotationXML>
          <emma:emma xmlns:emma="http://www.w3.org/2003/04/emma" version="1.0">
            <emma:interpretation id="{C1AFAF85-4720-4A13-A54A-21598D57BE86}" emma:medium="tactile" emma:mode="ink">
              <msink:context xmlns:msink="http://schemas.microsoft.com/ink/2010/main" type="line" rotatedBoundingBox="7334,1913 7382,1913 7382,1998 7334,1998"/>
            </emma:interpretation>
          </emma:emma>
        </inkml:annotationXML>
        <inkml:traceGroup>
          <inkml:annotationXML>
            <emma:emma xmlns:emma="http://www.w3.org/2003/04/emma" version="1.0">
              <emma:interpretation id="{0D55AB22-86C6-4986-8A1D-C9E90C88FD4B}" emma:medium="tactile" emma:mode="ink">
                <msink:context xmlns:msink="http://schemas.microsoft.com/ink/2010/main" type="inkWord" rotatedBoundingBox="7334,1913 7382,1913 7382,1998 7334,1998"/>
              </emma:interpretation>
              <emma:one-of disjunction-type="recognition" id="oneOf0">
                <emma:interpretation id="interp0" emma:lang="en-US" emma:confidence="0">
                  <emma:literal>•</emma:literal>
                </emma:interpretation>
                <emma:interpretation id="interp1" emma:lang="en-US" emma:confidence="0">
                  <emma:literal>&lt;</emma:literal>
                </emma:interpretation>
                <emma:interpretation id="interp2" emma:lang="en-US" emma:confidence="0">
                  <emma:literal>.</emma:literal>
                </emma:interpretation>
                <emma:interpretation id="interp3" emma:lang="en-US" emma:confidence="0">
                  <emma:literal>C</emma:literal>
                </emma:interpretation>
                <emma:interpretation id="interp4" emma:lang="en-US" emma:confidence="0">
                  <emma:literal>x</emma:literal>
                </emma:interpretation>
              </emma:one-of>
            </emma:emma>
          </inkml:annotationXML>
          <inkml:trace contextRef="#ctx0" brushRef="#br0">7535 2152 2944,'-35'-55'1120,"30"49"-576,-3-2-704,8 3 192,5 2-32,3 0 64,1-2-896,-1 5-288,0 0 128,2 8 64</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30T02:59:59.730"/>
    </inkml:context>
    <inkml:brush xml:id="br0">
      <inkml:brushProperty name="width" value="0.025" units="cm"/>
      <inkml:brushProperty name="height" value="0.025" units="cm"/>
    </inkml:brush>
  </inkml:definitions>
  <inkml:trace contextRef="#ctx0" brushRef="#br0">30730 5904 3328,'-26'0'1568,"26"0"-1248,-10 0-384,10 0 224,0 0-128,0 0-96,0 0 32,10 0-3552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30T02:59:59.180"/>
    </inkml:context>
    <inkml:brush xml:id="br0">
      <inkml:brushProperty name="width" value="0.025" units="cm"/>
      <inkml:brushProperty name="height" value="0.025" units="cm"/>
    </inkml:brush>
  </inkml:definitions>
  <inkml:trace contextRef="#ctx0" brushRef="#br0">32923 12688 4864,'-39'-20'2208,"31"20"-1760,-23 11-576,21-6 544,-3-1-352,0-1-32,-1 2 0,5-2-128,5 2-2432,12-5 1984,15-8-2688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6-30T03:00:04.711"/>
    </inkml:context>
    <inkml:brush xml:id="br0">
      <inkml:brushProperty name="width" value="0.025" units="cm"/>
      <inkml:brushProperty name="height" value="0.025" units="cm"/>
    </inkml:brush>
  </inkml:definitions>
  <inkml:trace contextRef="#ctx0" brushRef="#br0">30082 5836 2432,'-23'-4'1152,"18"8"-928,5-4-288,0 0 1664,0 0-1280,0 0 448,0 0-544,0 0-160,-3-12 64,3 6-448,0 6 256,13-9-4384</inkml:trace>
  <inkml:trace contextRef="#ctx0" brushRef="#br0" timeOffset="-4029">30588 5868 3328,'-27'-20'1568,"22"20"-1248,-3-6-384,8 4 1504,-5 2-1152,0 0 416,2-4-480,-2 4-160,0-12 64,5 12-96,0-7-192,0 7 128,0 0-96,0 0 96,10 7-5248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0:42.171"/>
    </inkml:context>
    <inkml:brush xml:id="br0">
      <inkml:brushProperty name="width" value="0.025" units="cm"/>
      <inkml:brushProperty name="height" value="0.025" units="cm"/>
    </inkml:brush>
  </inkml:definitions>
  <inkml:traceGroup>
    <inkml:annotationXML>
      <emma:emma xmlns:emma="http://www.w3.org/2003/04/emma" version="1.0">
        <emma:interpretation id="{AED84A18-B3A2-423E-976C-DFE2DFD115B1}" emma:medium="tactile" emma:mode="ink">
          <msink:context xmlns:msink="http://schemas.microsoft.com/ink/2010/main" type="inkDrawing"/>
        </emma:interpretation>
      </emma:emma>
    </inkml:annotationXML>
    <inkml:trace contextRef="#ctx0" brushRef="#br0">10114 2706 3200,'-12'-25'1216,"20"25"-640,5 0-1792,-4 3-352,-1 1 544,6 0 320</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0:43.104"/>
    </inkml:context>
    <inkml:brush xml:id="br0">
      <inkml:brushProperty name="width" value="0.025" units="cm"/>
      <inkml:brushProperty name="height" value="0.025" units="cm"/>
    </inkml:brush>
  </inkml:definitions>
  <inkml:traceGroup>
    <inkml:annotationXML>
      <emma:emma xmlns:emma="http://www.w3.org/2003/04/emma" version="1.0">
        <emma:interpretation id="{42D39359-73D5-47FD-85A7-3EEA91434EC1}" emma:medium="tactile" emma:mode="ink">
          <msink:context xmlns:msink="http://schemas.microsoft.com/ink/2010/main" type="inkDrawing" rotatedBoundingBox="13820,1650 13874,1661 13866,1697 13812,1687" shapeName="Other"/>
        </emma:interpretation>
      </emma:emma>
    </inkml:annotationXML>
    <inkml:trace contextRef="#ctx0" brushRef="#br0">14006 2534 4352,'-35'-30'1664,"35"30"-896,0-4-960,0 4 256,0 0-64,0 0 0,9 0-224,4 0 0,0 0-1536,8 0-640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0:43.944"/>
    </inkml:context>
    <inkml:brush xml:id="br0">
      <inkml:brushProperty name="width" value="0.025" units="cm"/>
      <inkml:brushProperty name="height" value="0.025" units="cm"/>
    </inkml:brush>
  </inkml:definitions>
  <inkml:traceGroup>
    <inkml:annotationXML>
      <emma:emma xmlns:emma="http://www.w3.org/2003/04/emma" version="1.0">
        <emma:interpretation id="{C94DA41C-6DDF-4D47-BE25-CD4EA44743C0}" emma:medium="tactile" emma:mode="ink">
          <msink:context xmlns:msink="http://schemas.microsoft.com/ink/2010/main" type="inkDrawing" rotatedBoundingBox="14441,1908 14472,1945 14459,1957 14427,1920" shapeName="Other"/>
        </emma:interpretation>
      </emma:emma>
    </inkml:annotationXML>
    <inkml:trace contextRef="#ctx0" brushRef="#br0">14614 2796 4480,'-28'-32'1664,"28"29"-896,-3 0-960,3 3 256,0 0-64,0 0 0,3 0 0,3 0 0,-2 0-864,0 0-352,-4 0-384,9 6-160</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0:49.006"/>
    </inkml:context>
    <inkml:brush xml:id="br0">
      <inkml:brushProperty name="width" value="0.025" units="cm"/>
      <inkml:brushProperty name="height" value="0.025" units="cm"/>
    </inkml:brush>
  </inkml:definitions>
  <inkml:traceGroup>
    <inkml:annotationXML>
      <emma:emma xmlns:emma="http://www.w3.org/2003/04/emma" version="1.0">
        <emma:interpretation id="{E640856D-394C-40E1-AA6F-3A896724D10B}" emma:medium="tactile" emma:mode="ink">
          <msink:context xmlns:msink="http://schemas.microsoft.com/ink/2010/main" type="writingRegion" rotatedBoundingBox="17818,2296 17859,2296 17859,2343 17818,2343"/>
        </emma:interpretation>
      </emma:emma>
    </inkml:annotationXML>
    <inkml:traceGroup>
      <inkml:annotationXML>
        <emma:emma xmlns:emma="http://www.w3.org/2003/04/emma" version="1.0">
          <emma:interpretation id="{FCF20A5A-965B-45C2-B1C1-800A0062466A}" emma:medium="tactile" emma:mode="ink">
            <msink:context xmlns:msink="http://schemas.microsoft.com/ink/2010/main" type="paragraph" rotatedBoundingBox="17818,2296 17859,2296 17859,2343 17818,2343" alignmentLevel="1"/>
          </emma:interpretation>
        </emma:emma>
      </inkml:annotationXML>
      <inkml:traceGroup>
        <inkml:annotationXML>
          <emma:emma xmlns:emma="http://www.w3.org/2003/04/emma" version="1.0">
            <emma:interpretation id="{B8837366-7B42-49A3-9F9B-0D2C0A3DF193}" emma:medium="tactile" emma:mode="ink">
              <msink:context xmlns:msink="http://schemas.microsoft.com/ink/2010/main" type="line" rotatedBoundingBox="17818,2296 17859,2296 17859,2343 17818,2343"/>
            </emma:interpretation>
          </emma:emma>
        </inkml:annotationXML>
        <inkml:traceGroup>
          <inkml:annotationXML>
            <emma:emma xmlns:emma="http://www.w3.org/2003/04/emma" version="1.0">
              <emma:interpretation id="{27FAF6DA-158C-48CD-846A-E4B9C1DCBF1A}" emma:medium="tactile" emma:mode="ink">
                <msink:context xmlns:msink="http://schemas.microsoft.com/ink/2010/main" type="inkWord" rotatedBoundingBox="17818,2296 17859,2296 17859,2343 17818,2343"/>
              </emma:interpretation>
              <emma:one-of disjunction-type="recognition" id="oneOf0">
                <emma:interpretation id="interp0" emma:lang="en-US" emma:confidence="0">
                  <emma:literal>^</emma:literal>
                </emma:interpretation>
                <emma:interpretation id="interp1" emma:lang="en-US" emma:confidence="0">
                  <emma:literal>n</emma:literal>
                </emma:interpretation>
                <emma:interpretation id="interp2" emma:lang="en-US" emma:confidence="0">
                  <emma:literal>7</emma:literal>
                </emma:interpretation>
                <emma:interpretation id="interp3" emma:lang="en-US" emma:confidence="0">
                  <emma:literal>r</emma:literal>
                </emma:interpretation>
                <emma:interpretation id="interp4" emma:lang="en-US" emma:confidence="0">
                  <emma:literal>•</emma:literal>
                </emma:interpretation>
              </emma:one-of>
            </emma:emma>
          </inkml:annotationXML>
          <inkml:trace contextRef="#ctx0" brushRef="#br0">17973 3181 7168,'0'-22'0,"0"-3"-96,0 25 0,0 0-800,16 9-352,3-2-416,-13 8-128</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04T08:20:50.592"/>
    </inkml:context>
    <inkml:brush xml:id="br0">
      <inkml:brushProperty name="width" value="0.025" units="cm"/>
      <inkml:brushProperty name="height" value="0.025" units="cm"/>
    </inkml:brush>
  </inkml:definitions>
  <inkml:trace contextRef="#ctx0" brushRef="#br0">10734 2961 4736,'-74'-108'1824,"69"89"-960,5 0-1088,5 14 320,3 2-1728,5 3-640,4 11 704,5 8 448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125E5-E6CF-4A6B-A9E7-C08100AE4EDD}" type="datetimeFigureOut">
              <a:rPr lang="en-US" smtClean="0"/>
              <a:t>8/5/2016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973AD-4726-410F-8F9B-A4F17ED6104B}" type="slidenum">
              <a:rPr lang="en-US" smtClean="0"/>
              <a:t>‹#›</a:t>
            </a:fld>
            <a:endParaRPr lang="en-US"/>
          </a:p>
        </p:txBody>
      </p:sp>
    </p:spTree>
    <p:extLst>
      <p:ext uri="{BB962C8B-B14F-4D97-AF65-F5344CB8AC3E}">
        <p14:creationId xmlns:p14="http://schemas.microsoft.com/office/powerpoint/2010/main" val="3102078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 StorSimple and hybrid cloud storage</a:t>
            </a:r>
            <a:r>
              <a:rPr lang="en-US" baseline="0" dirty="0"/>
              <a:t> – and in particular – about the newest developments with this technology called Microsoft Azure StorSimple, which takes the integration of cloud services and on-premises storage to new levels.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A9E9B31-1533-4D22-99A6-1848812AF66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41699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for helping</a:t>
            </a:r>
            <a:r>
              <a:rPr lang="en-US" baseline="0" dirty="0"/>
              <a:t> customers pick an RTO &amp; RPO is to break the applications into categories/tiers.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Continuous replication, automated restore / failover fits more in the tier 1 – tier 2 category</a:t>
            </a:r>
            <a:endParaRPr lang="en-US" dirty="0"/>
          </a:p>
          <a:p>
            <a:r>
              <a:rPr lang="en-US" dirty="0"/>
              <a:t>Backup and restore</a:t>
            </a:r>
            <a:r>
              <a:rPr lang="en-US" baseline="0" dirty="0"/>
              <a:t> fits more in the tier 2 – 3 category</a:t>
            </a:r>
          </a:p>
          <a:p>
            <a:endParaRPr lang="en-US" baseline="0" dirty="0"/>
          </a:p>
          <a:p>
            <a:r>
              <a:rPr lang="en-US" baseline="0" dirty="0"/>
              <a:t>Lower RPO/RTO =&gt; higher cost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 3:02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499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8/5/2016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467916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solidFill>
                  <a:srgbClr val="00187B"/>
                </a:solidFill>
              </a:rPr>
              <a:t>Log management across physical, virtual, and cloud infrastructure </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a:gradFill>
                  <a:gsLst>
                    <a:gs pos="0">
                      <a:srgbClr val="505050"/>
                    </a:gs>
                    <a:gs pos="100000">
                      <a:srgbClr val="505050"/>
                    </a:gs>
                  </a:gsLst>
                  <a:lin ang="5400000" scaled="0"/>
                </a:gradFill>
              </a:rPr>
              <a:t>Separate the signal from the noise with powerful log management tools</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a:gradFill>
                  <a:gsLst>
                    <a:gs pos="0">
                      <a:srgbClr val="505050"/>
                    </a:gs>
                    <a:gs pos="100000">
                      <a:srgbClr val="505050"/>
                    </a:gs>
                  </a:gsLst>
                  <a:lin ang="5400000" scaled="0"/>
                </a:gradFill>
              </a:rPr>
              <a:t>Collect and search across multiple sources from multiple systems in a single Big Data store</a:t>
            </a:r>
          </a:p>
          <a:p>
            <a:pPr marL="171450" indent="-171450" defTabSz="914281" fontAlgn="base">
              <a:lnSpc>
                <a:spcPct val="90000"/>
              </a:lnSpc>
              <a:spcBef>
                <a:spcPts val="588"/>
              </a:spcBef>
              <a:spcAft>
                <a:spcPct val="0"/>
              </a:spcAft>
              <a:buFont typeface="Arial" panose="020B0604020202020204" pitchFamily="34" charset="0"/>
              <a:buChar char="•"/>
              <a:defRPr/>
            </a:pPr>
            <a:r>
              <a:rPr lang="en-US" sz="700" spc="-20" dirty="0">
                <a:gradFill>
                  <a:gsLst>
                    <a:gs pos="0">
                      <a:srgbClr val="505050"/>
                    </a:gs>
                    <a:gs pos="100000">
                      <a:srgbClr val="505050"/>
                    </a:gs>
                  </a:gsLst>
                  <a:lin ang="5400000" scaled="0"/>
                </a:gradFill>
              </a:rPr>
              <a:t>Easily identify the root cause of operational issues</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700" spc="-20" dirty="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800" b="1" spc="-70" dirty="0">
                <a:solidFill>
                  <a:srgbClr val="00187B"/>
                </a:solidFill>
              </a:rPr>
              <a:t>Capacity planning and deep visibility into your datacenter and across premises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a:gradFill>
                  <a:gsLst>
                    <a:gs pos="0">
                      <a:srgbClr val="505050"/>
                    </a:gs>
                    <a:gs pos="100000">
                      <a:srgbClr val="505050"/>
                    </a:gs>
                  </a:gsLst>
                  <a:lin ang="5400000" scaled="0"/>
                </a:gradFill>
              </a:rPr>
              <a:t>Pinpoint capacity shortages and investigate “what-if” scenarios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a:gradFill>
                  <a:gsLst>
                    <a:gs pos="0">
                      <a:srgbClr val="505050"/>
                    </a:gs>
                    <a:gs pos="100000">
                      <a:srgbClr val="505050"/>
                    </a:gs>
                  </a:gsLst>
                  <a:lin ang="5400000" scaled="0"/>
                </a:gradFill>
              </a:rPr>
              <a:t>Identify stale and over-allocated virtual machines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a:gradFill>
                  <a:gsLst>
                    <a:gs pos="0">
                      <a:srgbClr val="505050"/>
                    </a:gs>
                    <a:gs pos="100000">
                      <a:srgbClr val="505050"/>
                    </a:gs>
                  </a:gsLst>
                  <a:lin ang="5400000" scaled="0"/>
                </a:gradFill>
              </a:rPr>
              <a:t>Plan your future compute and storage needs for your infrastructure</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800" spc="-20" dirty="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800" b="1" spc="-70" dirty="0">
                <a:solidFill>
                  <a:srgbClr val="00187B"/>
                </a:solidFill>
              </a:rPr>
              <a:t>Faster investigation and resolution of operational issues with deep insights</a:t>
            </a: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50" dirty="0">
                <a:gradFill>
                  <a:gsLst>
                    <a:gs pos="0">
                      <a:srgbClr val="505050"/>
                    </a:gs>
                    <a:gs pos="100000">
                      <a:srgbClr val="505050"/>
                    </a:gs>
                  </a:gsLst>
                  <a:lin ang="5400000" scaled="0"/>
                </a:gradFill>
              </a:rPr>
              <a:t>Offer pre-built rules and algorithms that perform initial analysis</a:t>
            </a:r>
            <a:endParaRPr lang="en-US" sz="800" spc="-20" dirty="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800" spc="-20" dirty="0">
                <a:gradFill>
                  <a:gsLst>
                    <a:gs pos="0">
                      <a:srgbClr val="505050"/>
                    </a:gs>
                    <a:gs pos="100000">
                      <a:srgbClr val="505050"/>
                    </a:gs>
                  </a:gsLst>
                  <a:lin ang="5400000" scaled="0"/>
                </a:gradFill>
              </a:rPr>
              <a:t>Accelerate the time to first insight</a:t>
            </a:r>
          </a:p>
          <a:p>
            <a:pPr marL="0" indent="0" defTabSz="914281" fontAlgn="base">
              <a:lnSpc>
                <a:spcPct val="90000"/>
              </a:lnSpc>
              <a:spcBef>
                <a:spcPts val="588"/>
              </a:spcBef>
              <a:spcAft>
                <a:spcPct val="0"/>
              </a:spcAft>
              <a:buFont typeface="Arial" panose="020B0604020202020204" pitchFamily="34" charset="0"/>
              <a:buNone/>
              <a:defRPr/>
            </a:pPr>
            <a:endParaRPr lang="en-US" sz="800" spc="-20" dirty="0">
              <a:gradFill>
                <a:gsLst>
                  <a:gs pos="0">
                    <a:srgbClr val="505050"/>
                  </a:gs>
                  <a:gs pos="100000">
                    <a:srgbClr val="505050"/>
                  </a:gs>
                </a:gsLst>
                <a:lin ang="5400000" scaled="0"/>
              </a:gradFill>
            </a:endParaRPr>
          </a:p>
          <a:p>
            <a:pPr marL="171450" marR="0" indent="-171450" algn="l" defTabSz="914281" rtl="0" eaLnBrk="1" fontAlgn="base" latinLnBrk="0" hangingPunct="1">
              <a:lnSpc>
                <a:spcPct val="90000"/>
              </a:lnSpc>
              <a:spcBef>
                <a:spcPts val="588"/>
              </a:spcBef>
              <a:spcAft>
                <a:spcPct val="0"/>
              </a:spcAft>
              <a:buClrTx/>
              <a:buSzTx/>
              <a:buFont typeface="Arial" panose="020B0604020202020204" pitchFamily="34" charset="0"/>
              <a:buChar char="•"/>
              <a:tabLst/>
              <a:defRPr/>
            </a:pPr>
            <a:endParaRPr lang="en-US" sz="800" spc="-70" dirty="0">
              <a:solidFill>
                <a:srgbClr val="00187B"/>
              </a:solidFill>
            </a:endParaRPr>
          </a:p>
          <a:p>
            <a:pPr marL="171450" indent="-171450" defTabSz="914281" fontAlgn="base">
              <a:lnSpc>
                <a:spcPct val="90000"/>
              </a:lnSpc>
              <a:spcBef>
                <a:spcPts val="588"/>
              </a:spcBef>
              <a:spcAft>
                <a:spcPct val="0"/>
              </a:spcAft>
              <a:buFont typeface="Arial" panose="020B0604020202020204" pitchFamily="34" charset="0"/>
              <a:buChar char="•"/>
              <a:defRPr/>
            </a:pPr>
            <a:endParaRPr lang="en-US" sz="700" spc="-20" dirty="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Windows Server Management Marketing</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2167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solidFill>
                  <a:srgbClr val="00187B"/>
                </a:solidFill>
              </a:rPr>
              <a:t>Automated virtual machine replication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a:gradFill>
                  <a:gsLst>
                    <a:gs pos="0">
                      <a:srgbClr val="505050"/>
                    </a:gs>
                    <a:gs pos="100000">
                      <a:srgbClr val="505050"/>
                    </a:gs>
                  </a:gsLst>
                  <a:lin ang="5400000" scaled="0"/>
                </a:gradFill>
              </a:rPr>
              <a:t>Replicate your datacenter to Azure to build and manage your own secondary location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a:gradFill>
                  <a:gsLst>
                    <a:gs pos="0">
                      <a:srgbClr val="505050"/>
                    </a:gs>
                    <a:gs pos="100000">
                      <a:srgbClr val="505050"/>
                    </a:gs>
                  </a:gsLst>
                  <a:lin ang="5400000" scaled="0"/>
                </a:gradFill>
              </a:rPr>
              <a:t>Get advanced protection for virtual machines with automatic replications</a:t>
            </a:r>
          </a:p>
          <a:p>
            <a:pPr marL="0" indent="0" defTabSz="914281" fontAlgn="base">
              <a:lnSpc>
                <a:spcPct val="90000"/>
              </a:lnSpc>
              <a:spcBef>
                <a:spcPts val="588"/>
              </a:spcBef>
              <a:spcAft>
                <a:spcPct val="0"/>
              </a:spcAft>
              <a:buFont typeface="Arial" panose="020B0604020202020204" pitchFamily="34" charset="0"/>
              <a:buNone/>
              <a:defRPr/>
            </a:pPr>
            <a:endParaRPr lang="en-US" sz="900" dirty="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a:solidFill>
                  <a:srgbClr val="00187B"/>
                </a:solidFill>
              </a:rPr>
              <a:t>Integration of on-premises replication tools with cloud-based recovery</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a:gradFill>
                  <a:gsLst>
                    <a:gs pos="0">
                      <a:srgbClr val="505050"/>
                    </a:gs>
                    <a:gs pos="100000">
                      <a:srgbClr val="505050"/>
                    </a:gs>
                  </a:gsLst>
                  <a:lin ang="5400000" scaled="0"/>
                </a:gradFill>
              </a:rPr>
              <a:t>Get seamless integration with different replication tools such as Microsoft System Center, Hyper-V Replica, and AlwaysOn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a:gradFill>
                  <a:gsLst>
                    <a:gs pos="0">
                      <a:srgbClr val="505050"/>
                    </a:gs>
                    <a:gs pos="100000">
                      <a:srgbClr val="505050"/>
                    </a:gs>
                  </a:gsLst>
                  <a:lin ang="5400000" scaled="0"/>
                </a:gradFill>
              </a:rPr>
              <a:t>Easily integrate cloud-based site recovery with existing SAN devices, including NetApp, HP, and EMC for better disaster recovery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spc="-70" dirty="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a:solidFill>
                  <a:srgbClr val="00187B"/>
                </a:solidFill>
              </a:rPr>
              <a:t>Security-enhanced replication of application data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spc="-50" dirty="0">
                <a:gradFill>
                  <a:gsLst>
                    <a:gs pos="0">
                      <a:srgbClr val="505050"/>
                    </a:gs>
                    <a:gs pos="100000">
                      <a:srgbClr val="505050"/>
                    </a:gs>
                  </a:gsLst>
                  <a:lin ang="5400000" scaled="0"/>
                </a:gradFill>
              </a:rPr>
              <a:t>Get greater data security with encryption, whether data is at-rest or moving toward a cloud-based secondary site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Windows Server Management Marketing</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8/5/2016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77715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76C194-845A-48EB-9921-B2222E54507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2886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61755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689690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6" name="Date Placeholder 5"/>
          <p:cNvSpPr>
            <a:spLocks noGrp="1"/>
          </p:cNvSpPr>
          <p:nvPr>
            <p:ph type="dt" idx="12"/>
          </p:nvPr>
        </p:nvSpPr>
        <p:spPr/>
        <p:txBody>
          <a:bodyPr/>
          <a:lstStyle/>
          <a:p>
            <a:fld id="{03B37D1C-07F4-4FD1-A5A4-37AD88C43B89}" type="datetime1">
              <a:rPr lang="en-US" smtClean="0">
                <a:solidFill>
                  <a:prstClr val="black"/>
                </a:solidFill>
              </a:rPr>
              <a:pPr/>
              <a:t>8/5/2016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686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6" name="Date Placeholder 5"/>
          <p:cNvSpPr>
            <a:spLocks noGrp="1"/>
          </p:cNvSpPr>
          <p:nvPr>
            <p:ph type="dt" idx="12"/>
          </p:nvPr>
        </p:nvSpPr>
        <p:spPr/>
        <p:txBody>
          <a:bodyPr/>
          <a:lstStyle/>
          <a:p>
            <a:fld id="{03B37D1C-07F4-4FD1-A5A4-37AD88C43B89}" type="datetime1">
              <a:rPr lang="en-US" smtClean="0">
                <a:solidFill>
                  <a:prstClr val="black"/>
                </a:solidFill>
              </a:rPr>
              <a:pPr/>
              <a:t>8/5/2016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551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6" name="Date Placeholder 5"/>
          <p:cNvSpPr>
            <a:spLocks noGrp="1"/>
          </p:cNvSpPr>
          <p:nvPr>
            <p:ph type="dt" idx="12"/>
          </p:nvPr>
        </p:nvSpPr>
        <p:spPr/>
        <p:txBody>
          <a:bodyPr/>
          <a:lstStyle/>
          <a:p>
            <a:fld id="{03B37D1C-07F4-4FD1-A5A4-37AD88C43B89}" type="datetime1">
              <a:rPr lang="en-US" smtClean="0">
                <a:solidFill>
                  <a:prstClr val="black"/>
                </a:solidFill>
              </a:rPr>
              <a:pPr/>
              <a:t>8/5/2016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679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8/5/2016 3:02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63491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6" name="Date Placeholder 5"/>
          <p:cNvSpPr>
            <a:spLocks noGrp="1"/>
          </p:cNvSpPr>
          <p:nvPr>
            <p:ph type="dt" idx="12"/>
          </p:nvPr>
        </p:nvSpPr>
        <p:spPr/>
        <p:txBody>
          <a:bodyPr/>
          <a:lstStyle/>
          <a:p>
            <a:fld id="{03B37D1C-07F4-4FD1-A5A4-37AD88C43B89}" type="datetime1">
              <a:rPr lang="en-US" smtClean="0">
                <a:solidFill>
                  <a:prstClr val="black"/>
                </a:solidFill>
              </a:rPr>
              <a:pPr/>
              <a:t>8/5/2016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5948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3E96A46-8D3E-4FFE-A867-4A6611FF26C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52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1884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r>
              <a:rPr lang="en-US" sz="800" dirty="0">
                <a:gradFill>
                  <a:gsLst>
                    <a:gs pos="0">
                      <a:srgbClr val="FFFFFF"/>
                    </a:gs>
                    <a:gs pos="100000">
                      <a:srgbClr val="FFFFFF"/>
                    </a:gs>
                  </a:gsLst>
                  <a:lin ang="5400000" scaled="0"/>
                </a:gradFill>
              </a:rPr>
              <a:t>Now as</a:t>
            </a:r>
            <a:r>
              <a:rPr lang="en-US" sz="800" baseline="0" dirty="0">
                <a:gradFill>
                  <a:gsLst>
                    <a:gs pos="0">
                      <a:srgbClr val="FFFFFF"/>
                    </a:gs>
                    <a:gs pos="100000">
                      <a:srgbClr val="FFFFFF"/>
                    </a:gs>
                  </a:gsLst>
                  <a:lin ang="5400000" scaled="0"/>
                </a:gradFill>
              </a:rPr>
              <a:t> we talked in a DR project setting up and managing secondary site is the primary cause of cost and complexity. So with Azure Site Recovery we released another DR scenario where you don’t need to setup a secondary site for DR – instead you can leverage Azure as your DR site. Our customers love this as this opens up so many opportunities for DR – so many new customers and applications can now afford DR. Today we have this scenario available for Hyper-V workloads and this year we are also enabling this for </a:t>
            </a:r>
            <a:r>
              <a:rPr lang="en-US" sz="800" baseline="0" dirty="0" err="1">
                <a:gradFill>
                  <a:gsLst>
                    <a:gs pos="0">
                      <a:srgbClr val="FFFFFF"/>
                    </a:gs>
                    <a:gs pos="100000">
                      <a:srgbClr val="FFFFFF"/>
                    </a:gs>
                  </a:gsLst>
                  <a:lin ang="5400000" scaled="0"/>
                </a:gradFill>
              </a:rPr>
              <a:t>Vmware</a:t>
            </a:r>
            <a:r>
              <a:rPr lang="en-US" sz="800" baseline="0" dirty="0">
                <a:gradFill>
                  <a:gsLst>
                    <a:gs pos="0">
                      <a:srgbClr val="FFFFFF"/>
                    </a:gs>
                    <a:gs pos="100000">
                      <a:srgbClr val="FFFFFF"/>
                    </a:gs>
                  </a:gsLst>
                  <a:lin ang="5400000" scaled="0"/>
                </a:gradFill>
              </a:rPr>
              <a:t>/physical workloads.</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aseline="0" dirty="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aseline="0" dirty="0">
                <a:gradFill>
                  <a:gsLst>
                    <a:gs pos="0">
                      <a:srgbClr val="FFFFFF"/>
                    </a:gs>
                    <a:gs pos="100000">
                      <a:srgbClr val="FFFFFF"/>
                    </a:gs>
                  </a:gsLst>
                  <a:lin ang="5400000" scaled="0"/>
                </a:gradFill>
              </a:rPr>
              <a:t>For both OnPrem to OnPrem as well as OnPrem to Azure we provide the same DR management value prop for our customers.</a:t>
            </a:r>
            <a:endParaRPr lang="en-US" sz="800" dirty="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dirty="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BF3CF24-16EA-4331-ABEC-49D83F59D9FE}"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50310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Markettecture</a:t>
            </a:r>
            <a:r>
              <a:rPr lang="en-US" dirty="0"/>
              <a:t> for ASR</a:t>
            </a:r>
          </a:p>
          <a:p>
            <a:pPr marL="0" indent="0">
              <a:buNone/>
            </a:pPr>
            <a:endParaRPr lang="en-US" dirty="0"/>
          </a:p>
          <a:p>
            <a:pPr marL="0" indent="0">
              <a:buNone/>
            </a:pPr>
            <a:r>
              <a:rPr lang="en-US" dirty="0"/>
              <a:t>site to azure</a:t>
            </a:r>
          </a:p>
          <a:p>
            <a:pPr marL="171450" indent="-171450">
              <a:buFont typeface="Arial" panose="020B0604020202020204" pitchFamily="34" charset="0"/>
              <a:buChar char="•"/>
            </a:pPr>
            <a:r>
              <a:rPr lang="en-US" dirty="0"/>
              <a:t>VMWare</a:t>
            </a:r>
          </a:p>
          <a:p>
            <a:pPr marL="171450" indent="-171450">
              <a:buFont typeface="Arial" panose="020B0604020202020204" pitchFamily="34" charset="0"/>
              <a:buChar char="•"/>
            </a:pPr>
            <a:r>
              <a:rPr lang="en-US" dirty="0"/>
              <a:t>Hyper-V</a:t>
            </a:r>
          </a:p>
          <a:p>
            <a:pPr marL="171450" indent="-171450">
              <a:buFont typeface="Arial" panose="020B0604020202020204" pitchFamily="34" charset="0"/>
              <a:buChar char="•"/>
            </a:pPr>
            <a:r>
              <a:rPr lang="en-US" dirty="0"/>
              <a:t>physical</a:t>
            </a:r>
          </a:p>
          <a:p>
            <a:pPr marL="171450" indent="-171450">
              <a:buFont typeface="Arial" panose="020B0604020202020204" pitchFamily="34" charset="0"/>
              <a:buChar char="•"/>
            </a:pPr>
            <a:r>
              <a:rPr lang="en-US" dirty="0" err="1"/>
              <a:t>config</a:t>
            </a:r>
            <a:r>
              <a:rPr lang="en-US" dirty="0"/>
              <a:t> - network &amp; disk</a:t>
            </a:r>
          </a:p>
          <a:p>
            <a:pPr marL="171450" indent="-171450">
              <a:buFont typeface="Arial" panose="020B0604020202020204" pitchFamily="34" charset="0"/>
              <a:buChar char="•"/>
            </a:pPr>
            <a:r>
              <a:rPr lang="en-US" dirty="0"/>
              <a:t>on-</a:t>
            </a:r>
            <a:r>
              <a:rPr lang="en-US" dirty="0" err="1"/>
              <a:t>prem</a:t>
            </a:r>
            <a:r>
              <a:rPr lang="en-US" dirty="0"/>
              <a:t> to azure</a:t>
            </a:r>
          </a:p>
          <a:p>
            <a:pPr marL="171450" indent="-171450">
              <a:buFont typeface="Arial" panose="020B0604020202020204" pitchFamily="34" charset="0"/>
              <a:buChar char="•"/>
            </a:pPr>
            <a:r>
              <a:rPr lang="en-US" dirty="0"/>
              <a:t>migrate from AWS or any cloud to Azure</a:t>
            </a:r>
          </a:p>
          <a:p>
            <a:pPr marL="0" indent="0">
              <a:buNone/>
            </a:pPr>
            <a:endParaRPr lang="en-US" dirty="0"/>
          </a:p>
          <a:p>
            <a:pPr marL="0" indent="0">
              <a:buNone/>
            </a:pPr>
            <a:r>
              <a:rPr lang="en-US" dirty="0"/>
              <a:t>Azure to Azure still coming in the future</a:t>
            </a:r>
          </a:p>
          <a:p>
            <a:pPr marL="0" indent="0">
              <a:buNone/>
            </a:pPr>
            <a:endParaRPr lang="en-US" dirty="0"/>
          </a:p>
          <a:p>
            <a:pPr marL="0" indent="0">
              <a:buNone/>
            </a:pPr>
            <a:r>
              <a:rPr lang="en-US" dirty="0"/>
              <a:t>Customers with two data centers &amp; a need to stay in those for compliance or other reasons.</a:t>
            </a:r>
          </a:p>
          <a:p>
            <a:pPr marL="0" indent="0">
              <a:buNone/>
            </a:pPr>
            <a:endParaRPr lang="en-US" dirty="0"/>
          </a:p>
          <a:p>
            <a:pPr marL="0" indent="0">
              <a:buNone/>
            </a:pPr>
            <a:r>
              <a:rPr lang="en-US" dirty="0"/>
              <a:t>DR between two sites</a:t>
            </a:r>
          </a:p>
          <a:p>
            <a:pPr marL="0" indent="0">
              <a:buNone/>
            </a:pPr>
            <a:r>
              <a:rPr lang="en-US" dirty="0"/>
              <a:t>physical VMware</a:t>
            </a:r>
          </a:p>
          <a:p>
            <a:pPr marL="0" indent="0">
              <a:buNone/>
            </a:pPr>
            <a:r>
              <a:rPr lang="en-US" dirty="0"/>
              <a:t>VMM to VMM</a:t>
            </a:r>
          </a:p>
          <a:p>
            <a:pPr marL="0" indent="0">
              <a:buNone/>
            </a:pPr>
            <a:endParaRPr lang="en-US" dirty="0"/>
          </a:p>
          <a:p>
            <a:pPr marL="0" indent="0">
              <a:buNone/>
            </a:pPr>
            <a:r>
              <a:rPr lang="en-US" dirty="0"/>
              <a:t>Support for Windows or Linux</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8884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Have first slide that Dr is important</a:t>
            </a:r>
          </a:p>
          <a:p>
            <a:pPr marL="228600" indent="-228600">
              <a:buAutoNum type="arabicPeriod"/>
            </a:pPr>
            <a:r>
              <a:rPr lang="en-US" dirty="0"/>
              <a:t>Is there data on backup customers who use backup of DR. </a:t>
            </a:r>
          </a:p>
          <a:p>
            <a:pPr marL="228600" indent="-228600">
              <a:buAutoNum type="arabicPeriod"/>
            </a:pPr>
            <a:r>
              <a:rPr lang="en-US" dirty="0"/>
              <a:t>How much is currently covered by DR products</a:t>
            </a:r>
          </a:p>
          <a:p>
            <a:pPr marL="228600" indent="-228600">
              <a:buAutoNum type="arabicPeriod"/>
            </a:pPr>
            <a:r>
              <a:rPr lang="en-US" dirty="0"/>
              <a:t>Show</a:t>
            </a:r>
            <a:r>
              <a:rPr lang="en-US" baseline="0" dirty="0"/>
              <a:t> the market size</a:t>
            </a:r>
          </a:p>
          <a:p>
            <a:pPr marL="228600" indent="-228600">
              <a:buAutoNum type="arabicPeriod"/>
            </a:pPr>
            <a:r>
              <a:rPr lang="en-US" baseline="0" dirty="0"/>
              <a:t>Refer to SRM quotes on DR vs. backup</a:t>
            </a:r>
          </a:p>
          <a:p>
            <a:pPr marL="228600" indent="-228600">
              <a:buAutoNum type="arabicPeriod"/>
            </a:pPr>
            <a:r>
              <a:rPr lang="en-US" baseline="0" dirty="0"/>
              <a:t>Quote Levi’s /chevron</a:t>
            </a:r>
          </a:p>
          <a:p>
            <a:pPr marL="228600" indent="-228600">
              <a:buAutoNum type="arabicPeriod"/>
            </a:pPr>
            <a:endParaRPr lang="en-US" baseline="0" dirty="0"/>
          </a:p>
          <a:p>
            <a:pPr marL="228600" indent="-228600">
              <a:buAutoNum type="arabicPeriod"/>
            </a:pPr>
            <a:r>
              <a:rPr lang="en-US" baseline="0" dirty="0"/>
              <a:t>Add a slide on Power of Azure</a:t>
            </a:r>
          </a:p>
          <a:p>
            <a:pPr marL="228600" indent="-228600">
              <a:buAutoNum type="arabicPeriod"/>
            </a:pPr>
            <a:r>
              <a:rPr lang="en-US" baseline="0" dirty="0"/>
              <a:t>Show single slide showing Any to Any (Add Windows/Logo)</a:t>
            </a:r>
          </a:p>
          <a:p>
            <a:pPr marL="228600" indent="-228600">
              <a:buAutoNum type="arabicPeriod"/>
            </a:pPr>
            <a:r>
              <a:rPr lang="en-US" baseline="0" dirty="0"/>
              <a:t>App workload, talk up MS support, show logo</a:t>
            </a:r>
          </a:p>
          <a:p>
            <a:pPr marL="228600" indent="-228600">
              <a:buAutoNum type="arabicPeriod"/>
            </a:pPr>
            <a:r>
              <a:rPr lang="en-US" baseline="0" dirty="0"/>
              <a:t>Add partner slide</a:t>
            </a:r>
          </a:p>
          <a:p>
            <a:pPr marL="228600" indent="-228600">
              <a:buAutoNum type="arabicPeriod"/>
            </a:pPr>
            <a:r>
              <a:rPr lang="en-US" baseline="0" dirty="0"/>
              <a:t>Get Karl: inputs on what succeeds </a:t>
            </a:r>
          </a:p>
          <a:p>
            <a:pPr marL="445862" lvl="1" indent="-228600">
              <a:buAutoNum type="arabicPeriod"/>
            </a:pPr>
            <a:r>
              <a:rPr lang="en-US" baseline="0" dirty="0"/>
              <a:t>Where is it easy to make sale</a:t>
            </a:r>
          </a:p>
          <a:p>
            <a:pPr marL="445862" lvl="1" indent="-228600">
              <a:buAutoNum type="arabicPeriod"/>
            </a:pPr>
            <a:r>
              <a:rPr lang="en-US" baseline="0" dirty="0"/>
              <a:t>Top objection handling</a:t>
            </a:r>
          </a:p>
          <a:p>
            <a:pPr marL="445862" lvl="1" indent="-228600">
              <a:buAutoNum type="arabicPeriod"/>
            </a:pPr>
            <a:r>
              <a:rPr lang="en-US" baseline="0" dirty="0"/>
              <a:t>Sweet spot for selling</a:t>
            </a:r>
          </a:p>
          <a:p>
            <a:pPr marL="228600" lvl="0" indent="-228600">
              <a:buAutoNum type="arabicPeriod"/>
            </a:pPr>
            <a:r>
              <a:rPr lang="en-US" baseline="0" dirty="0"/>
              <a:t>Where  to go for more information and support</a:t>
            </a:r>
          </a:p>
          <a:p>
            <a:pPr marL="228600" lvl="0" indent="-228600">
              <a:buAutoNum type="arabicPeriod"/>
            </a:pPr>
            <a:r>
              <a:rPr lang="en-US" baseline="0" dirty="0"/>
              <a:t>http://bcdr</a:t>
            </a:r>
          </a:p>
          <a:p>
            <a:pPr marL="445862" lvl="1" indent="-228600">
              <a:buAutoNum type="arabicPeriod"/>
            </a:pPr>
            <a:endParaRPr lang="en-US" baseline="0" dirty="0"/>
          </a:p>
          <a:p>
            <a:pPr marL="228600" indent="-228600">
              <a:buAutoNum type="arabicPeriod"/>
            </a:pPr>
            <a:r>
              <a:rPr lang="en-US" baseline="0" dirty="0"/>
              <a:t>Ryan: Call for action</a:t>
            </a:r>
          </a:p>
          <a:p>
            <a:pPr marL="228600" indent="-228600">
              <a:buAutoNum type="arabicPeriod"/>
            </a:pPr>
            <a:r>
              <a:rPr lang="en-US" baseline="0" dirty="0"/>
              <a:t>Expand the backlog slide</a:t>
            </a:r>
          </a:p>
          <a:p>
            <a:pPr marL="228600" indent="-228600">
              <a:buAutoNum type="arabicPeriod"/>
            </a:pPr>
            <a:endParaRPr lang="en-US" baseline="0" dirty="0"/>
          </a:p>
          <a:p>
            <a:pPr marL="228600" indent="-228600">
              <a:buAutoNum type="arabicPeriod"/>
            </a:pPr>
            <a:endParaRPr lang="en-US" baseline="0" dirty="0"/>
          </a:p>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2287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 it over to Adam to wrap up.</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792793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common</a:t>
            </a:r>
            <a:r>
              <a:rPr lang="en-US" baseline="0" dirty="0"/>
              <a:t> hero scenario is where a customer is using SQL Always-ON for DB DR. We have worked with SQL PG to enable single click Application failover using ASR. Here SQL replication is used to replicate SQL DB changes to Azure IaaS VM running SQL Always On. However for Web and App Tier either replica or Scout channel is used to replicate changes. </a:t>
            </a:r>
          </a:p>
          <a:p>
            <a:endParaRPr lang="en-US" baseline="0" dirty="0"/>
          </a:p>
          <a:p>
            <a:r>
              <a:rPr lang="en-US" baseline="0" dirty="0"/>
              <a:t>Using both these hero scenarios we can do DR for any workloads – I’ll be doing a deep-dive on workloads </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TechEd 2013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8/5/2016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864165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1964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91860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13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377524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526196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capacity planner</a:t>
            </a:r>
            <a:r>
              <a:rPr lang="en-US" baseline="0" dirty="0"/>
              <a:t> tool is deprecated and not longer supported.</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 3:02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6467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017734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528322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endParaRPr lang="en-US" b="0" baseline="0" dirty="0"/>
          </a:p>
          <a:p>
            <a:r>
              <a:rPr lang="en-US" b="0" baseline="0" dirty="0"/>
              <a:t>2-3 minutes</a:t>
            </a:r>
          </a:p>
          <a:p>
            <a:endParaRPr lang="en-US" b="0" baseline="0" dirty="0"/>
          </a:p>
          <a:p>
            <a:r>
              <a:rPr lang="en-US" b="0" baseline="0" dirty="0"/>
              <a:t>This scenario is to set the context of saving money using IaaS. Introduce Contoso (the SMB customer that will be used in the course scenarios) as a customer that want to save money and improve agility and efficiency by integrating Azure services into its infrastructure. This scenario helps the partner see how to compare the cost of on-premises infrastructure with Azure Infrastructure. The end result will be a cost/virtual machine. </a:t>
            </a:r>
          </a:p>
          <a:p>
            <a:endParaRPr lang="en-US" b="0" baseline="0" dirty="0"/>
          </a:p>
          <a:p>
            <a:pPr marL="0" indent="0">
              <a:lnSpc>
                <a:spcPts val="2200"/>
              </a:lnSpc>
              <a:buNone/>
            </a:pPr>
            <a:r>
              <a:rPr lang="en-US" sz="900" b="1" dirty="0">
                <a:solidFill>
                  <a:srgbClr val="505050"/>
                </a:solidFill>
              </a:rPr>
              <a:t>Contoso</a:t>
            </a:r>
            <a:r>
              <a:rPr lang="en-US" sz="900" dirty="0">
                <a:solidFill>
                  <a:srgbClr val="505050"/>
                </a:solidFill>
              </a:rPr>
              <a:t>, an SMB customer, is running two datacenter servers on premises and is getting ready to upgrade to Windows Server 2012 R2. Contoso hosts 7 medium-size virtual machines (3-4 GB RAM) on average. The first server runs Hyper-V on Windows Server 2008R2 and hosts the workloads, the second server runs AD DS, DNS, email, web, intranet, backup, and so on. The motivation for moving the two servers to the cloud is saving money on IT costs by using cloud services. </a:t>
            </a:r>
          </a:p>
          <a:p>
            <a:pPr marL="0" indent="0">
              <a:lnSpc>
                <a:spcPts val="2200"/>
              </a:lnSpc>
              <a:buNone/>
            </a:pPr>
            <a:r>
              <a:rPr lang="en-US" sz="900" dirty="0">
                <a:solidFill>
                  <a:srgbClr val="505050"/>
                </a:solidFill>
              </a:rPr>
              <a:t>The partner calculated an average monthly cost for procurement and operating expenses of two new datacenter servers over a two-year period. Each server would have dual quad-core processors, 16GB RAM, RAID controller, 5 hard disks, dual redundant power supplies, 2 years of maintenance, and Windows Server 2012 Standard as the operating system. Facility costs per server (power, cooling, datacenter space, property taxes, facility and security personnel, and other expenses related to physical infrastructure) were estimated and added to the total. </a:t>
            </a:r>
          </a:p>
          <a:p>
            <a:pPr>
              <a:lnSpc>
                <a:spcPts val="2200"/>
              </a:lnSpc>
            </a:pPr>
            <a:r>
              <a:rPr lang="en-US" sz="900" b="1" dirty="0">
                <a:solidFill>
                  <a:srgbClr val="505050"/>
                </a:solidFill>
              </a:rPr>
              <a:t>Two servers and operating system: $10,000 per server</a:t>
            </a:r>
          </a:p>
          <a:p>
            <a:pPr>
              <a:lnSpc>
                <a:spcPts val="2200"/>
              </a:lnSpc>
            </a:pPr>
            <a:r>
              <a:rPr lang="en-US" sz="900" b="1" dirty="0">
                <a:solidFill>
                  <a:srgbClr val="505050"/>
                </a:solidFill>
              </a:rPr>
              <a:t>CALs: $10,000</a:t>
            </a:r>
          </a:p>
          <a:p>
            <a:pPr>
              <a:lnSpc>
                <a:spcPts val="2200"/>
              </a:lnSpc>
            </a:pPr>
            <a:r>
              <a:rPr lang="en-US" sz="900" b="1" dirty="0">
                <a:solidFill>
                  <a:srgbClr val="505050"/>
                </a:solidFill>
              </a:rPr>
              <a:t>Two years of facility operating costs:  $10,000</a:t>
            </a:r>
          </a:p>
          <a:p>
            <a:pPr>
              <a:lnSpc>
                <a:spcPts val="2200"/>
              </a:lnSpc>
            </a:pPr>
            <a:r>
              <a:rPr lang="en-US" sz="900" b="1" dirty="0">
                <a:solidFill>
                  <a:srgbClr val="505050"/>
                </a:solidFill>
              </a:rPr>
              <a:t>On-premises backup solution with support for cloud archiving: $2,800 with agents</a:t>
            </a:r>
          </a:p>
          <a:p>
            <a:pPr marL="0" indent="0">
              <a:lnSpc>
                <a:spcPts val="2200"/>
              </a:lnSpc>
              <a:buNone/>
            </a:pPr>
            <a:r>
              <a:rPr lang="en-US" sz="900" dirty="0">
                <a:solidFill>
                  <a:srgbClr val="505050"/>
                </a:solidFill>
              </a:rPr>
              <a:t>The total procurement and operating costs total about </a:t>
            </a:r>
            <a:r>
              <a:rPr lang="en-US" sz="900" b="1" dirty="0">
                <a:solidFill>
                  <a:srgbClr val="505050"/>
                </a:solidFill>
              </a:rPr>
              <a:t>$32,800 / 24 months </a:t>
            </a:r>
            <a:r>
              <a:rPr lang="en-US" sz="900" dirty="0">
                <a:solidFill>
                  <a:srgbClr val="505050"/>
                </a:solidFill>
              </a:rPr>
              <a:t>= </a:t>
            </a:r>
            <a:r>
              <a:rPr lang="en-US" sz="900" b="1" dirty="0">
                <a:solidFill>
                  <a:srgbClr val="505050"/>
                </a:solidFill>
              </a:rPr>
              <a:t>~$1333.33 /month </a:t>
            </a:r>
            <a:r>
              <a:rPr lang="en-US" sz="900" dirty="0">
                <a:solidFill>
                  <a:srgbClr val="505050"/>
                </a:solidFill>
              </a:rPr>
              <a:t>for two datacenter caliber servers. With 7 small virtual machines, this comes out to ~ </a:t>
            </a:r>
            <a:r>
              <a:rPr lang="en-US" sz="900" b="1" dirty="0">
                <a:solidFill>
                  <a:srgbClr val="505050"/>
                </a:solidFill>
              </a:rPr>
              <a:t>$1,90.47 per virtual machine</a:t>
            </a:r>
            <a:r>
              <a:rPr lang="en-US" sz="900" dirty="0">
                <a:solidFill>
                  <a:srgbClr val="505050"/>
                </a:solidFill>
              </a:rPr>
              <a:t> per month.</a:t>
            </a:r>
          </a:p>
          <a:p>
            <a:endParaRPr lang="en-US" b="0" baseline="0" dirty="0"/>
          </a:p>
          <a:p>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3893237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endParaRPr lang="en-US" b="0" baseline="0" dirty="0"/>
          </a:p>
          <a:p>
            <a:r>
              <a:rPr lang="en-US" b="0" baseline="0" dirty="0"/>
              <a:t>2-3 minutes</a:t>
            </a:r>
          </a:p>
          <a:p>
            <a:endParaRPr lang="en-US" b="0" baseline="0" dirty="0"/>
          </a:p>
          <a:p>
            <a:r>
              <a:rPr lang="en-US" b="0" baseline="0" dirty="0"/>
              <a:t>This scenario is to set the context of saving money using IaaS. Introduce Contoso (the SMB customer that will be used in the course scenarios) as a customer that want to save money and improve agility and efficiency by integrating Azure services into its infrastructure. This scenario helps the partner see how to compare the cost of on-premises infrastructure with Azure Infrastructure. The end result will be a cost/virtual machine. </a:t>
            </a:r>
          </a:p>
          <a:p>
            <a:endParaRPr lang="en-US" b="0" baseline="0" dirty="0"/>
          </a:p>
          <a:p>
            <a:pPr marL="0" indent="0">
              <a:lnSpc>
                <a:spcPts val="2200"/>
              </a:lnSpc>
              <a:buNone/>
            </a:pPr>
            <a:r>
              <a:rPr lang="en-US" sz="900" b="1" dirty="0">
                <a:solidFill>
                  <a:srgbClr val="505050"/>
                </a:solidFill>
              </a:rPr>
              <a:t>Contoso</a:t>
            </a:r>
            <a:r>
              <a:rPr lang="en-US" sz="900" dirty="0">
                <a:solidFill>
                  <a:srgbClr val="505050"/>
                </a:solidFill>
              </a:rPr>
              <a:t>, an SMB customer, is running two datacenter servers on premises and is getting ready to upgrade to Windows Server 2012 R2. Contoso hosts 7 medium-size virtual machines (3-4 GB RAM) on average. The first server runs Hyper-V on Windows Server 2008R2 and hosts the workloads, the second server runs AD DS, DNS, email, web, intranet, backup, and so on. The motivation for moving the two servers to the cloud is saving money on IT costs by using cloud services. </a:t>
            </a:r>
          </a:p>
          <a:p>
            <a:pPr marL="0" indent="0">
              <a:lnSpc>
                <a:spcPts val="2200"/>
              </a:lnSpc>
              <a:buNone/>
            </a:pPr>
            <a:r>
              <a:rPr lang="en-US" sz="900" dirty="0">
                <a:solidFill>
                  <a:srgbClr val="505050"/>
                </a:solidFill>
              </a:rPr>
              <a:t>The partner calculated an average monthly cost for procurement and operating expenses of two new datacenter servers over a two-year period. Each server would have dual quad-core processors, 16GB RAM, RAID controller, 5 hard disks, dual redundant power supplies, 2 years of maintenance, and Windows Server 2012 Standard as the operating system. Facility costs per server (power, cooling, datacenter space, property taxes, facility and security personnel, and other expenses related to physical infrastructure) were estimated and added to the total. </a:t>
            </a:r>
          </a:p>
          <a:p>
            <a:pPr>
              <a:lnSpc>
                <a:spcPts val="2200"/>
              </a:lnSpc>
            </a:pPr>
            <a:r>
              <a:rPr lang="en-US" sz="900" b="1" dirty="0">
                <a:solidFill>
                  <a:srgbClr val="505050"/>
                </a:solidFill>
              </a:rPr>
              <a:t>Two servers and operating system: $10,000 per server</a:t>
            </a:r>
          </a:p>
          <a:p>
            <a:pPr>
              <a:lnSpc>
                <a:spcPts val="2200"/>
              </a:lnSpc>
            </a:pPr>
            <a:r>
              <a:rPr lang="en-US" sz="900" b="1" dirty="0">
                <a:solidFill>
                  <a:srgbClr val="505050"/>
                </a:solidFill>
              </a:rPr>
              <a:t>CALs: $10,000</a:t>
            </a:r>
          </a:p>
          <a:p>
            <a:pPr>
              <a:lnSpc>
                <a:spcPts val="2200"/>
              </a:lnSpc>
            </a:pPr>
            <a:r>
              <a:rPr lang="en-US" sz="900" b="1" dirty="0">
                <a:solidFill>
                  <a:srgbClr val="505050"/>
                </a:solidFill>
              </a:rPr>
              <a:t>Two years of facility operating costs:  $10,000</a:t>
            </a:r>
          </a:p>
          <a:p>
            <a:pPr>
              <a:lnSpc>
                <a:spcPts val="2200"/>
              </a:lnSpc>
            </a:pPr>
            <a:r>
              <a:rPr lang="en-US" sz="900" b="1" dirty="0">
                <a:solidFill>
                  <a:srgbClr val="505050"/>
                </a:solidFill>
              </a:rPr>
              <a:t>On-premises backup solution with support for cloud archiving: $2,800 with agents</a:t>
            </a:r>
          </a:p>
          <a:p>
            <a:pPr marL="0" indent="0">
              <a:lnSpc>
                <a:spcPts val="2200"/>
              </a:lnSpc>
              <a:buNone/>
            </a:pPr>
            <a:r>
              <a:rPr lang="en-US" sz="900" dirty="0">
                <a:solidFill>
                  <a:srgbClr val="505050"/>
                </a:solidFill>
              </a:rPr>
              <a:t>The total procurement and operating costs total about </a:t>
            </a:r>
            <a:r>
              <a:rPr lang="en-US" sz="900" b="1" dirty="0">
                <a:solidFill>
                  <a:srgbClr val="505050"/>
                </a:solidFill>
              </a:rPr>
              <a:t>$32,800 / 24 months </a:t>
            </a:r>
            <a:r>
              <a:rPr lang="en-US" sz="900" dirty="0">
                <a:solidFill>
                  <a:srgbClr val="505050"/>
                </a:solidFill>
              </a:rPr>
              <a:t>= </a:t>
            </a:r>
            <a:r>
              <a:rPr lang="en-US" sz="900" b="1" dirty="0">
                <a:solidFill>
                  <a:srgbClr val="505050"/>
                </a:solidFill>
              </a:rPr>
              <a:t>~$1333.33 /month </a:t>
            </a:r>
            <a:r>
              <a:rPr lang="en-US" sz="900" dirty="0">
                <a:solidFill>
                  <a:srgbClr val="505050"/>
                </a:solidFill>
              </a:rPr>
              <a:t>for two datacenter caliber servers. With 7 small virtual machines, this comes out to ~ </a:t>
            </a:r>
            <a:r>
              <a:rPr lang="en-US" sz="900" b="1" dirty="0">
                <a:solidFill>
                  <a:srgbClr val="505050"/>
                </a:solidFill>
              </a:rPr>
              <a:t>$1,90.47 per virtual machine</a:t>
            </a:r>
            <a:r>
              <a:rPr lang="en-US" sz="900" dirty="0">
                <a:solidFill>
                  <a:srgbClr val="505050"/>
                </a:solidFill>
              </a:rPr>
              <a:t> per month.</a:t>
            </a:r>
          </a:p>
          <a:p>
            <a:endParaRPr lang="en-US" b="0" baseline="0" dirty="0"/>
          </a:p>
          <a:p>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3086606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8/5/2016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4440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571500" marR="0" lvl="0" indent="0" defTabSz="912813"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863"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rPr>
              <a:pPr marL="0" marR="0" lvl="0" indent="0" defTabSz="931863" eaLnBrk="1" fontAlgn="base" latinLnBrk="0" hangingPunct="1">
                <a:lnSpc>
                  <a:spcPct val="100000"/>
                </a:lnSpc>
                <a:spcBef>
                  <a:spcPct val="0"/>
                </a:spcBef>
                <a:spcAft>
                  <a:spcPct val="0"/>
                </a:spcAft>
                <a:buClrTx/>
                <a:buSzTx/>
                <a:buFontTx/>
                <a:buNone/>
                <a:tabLst/>
                <a:defRPr/>
              </a:pPr>
              <a:t>8/5/2016 3:02 PM</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marL="0" marR="0" lvl="0" indent="0" defTabSz="931863"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rPr>
              <a:pPr marL="0" marR="0" lvl="0" indent="0" defTabSz="931863" eaLnBrk="1" fontAlgn="base" latinLnBrk="0" hangingPunct="1">
                <a:lnSpc>
                  <a:spcPct val="100000"/>
                </a:lnSpc>
                <a:spcBef>
                  <a:spcPct val="0"/>
                </a:spcBef>
                <a:spcAft>
                  <a:spcPct val="0"/>
                </a:spcAft>
                <a:buClrTx/>
                <a:buSzTx/>
                <a:buFontTx/>
                <a:buNone/>
                <a:tabLst/>
                <a:defRPr/>
              </a:pPr>
              <a:t>18</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92022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http://wely-lau.net/2011/12/02/unveiling-the-unforeseen-cost-of-windows-azure-storage-transaction/</a:t>
            </a: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F24E331F-5511-45DE-88FE-91D19174FDD0}" type="slidenum">
              <a:rPr lang="en-US" smtClean="0"/>
              <a:t>21</a:t>
            </a:fld>
            <a:endParaRPr lang="en-US"/>
          </a:p>
        </p:txBody>
      </p:sp>
    </p:spTree>
    <p:extLst>
      <p:ext uri="{BB962C8B-B14F-4D97-AF65-F5344CB8AC3E}">
        <p14:creationId xmlns:p14="http://schemas.microsoft.com/office/powerpoint/2010/main" val="291907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8/5/2016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018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cs typeface="Segoe UI Ligh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0E2210-FCD4-4E32-922A-6DC22322192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15588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Resiliency,</a:t>
            </a:r>
            <a:r>
              <a:rPr lang="en-US" baseline="0" dirty="0"/>
              <a:t> it encompasses three areas – Archiving/Backup, DR, and HA. </a:t>
            </a:r>
            <a:endParaRPr lang="en-US" dirty="0"/>
          </a:p>
          <a:p>
            <a:endParaRPr lang="en-US" dirty="0"/>
          </a:p>
          <a:p>
            <a:r>
              <a:rPr lang="en-US" dirty="0"/>
              <a:t>Each, solve different problems. </a:t>
            </a:r>
            <a:r>
              <a:rPr lang="en-US" baseline="0" dirty="0"/>
              <a:t>Cost / Complexity vs. RPO/RTO</a:t>
            </a:r>
          </a:p>
          <a:p>
            <a:endParaRPr lang="en-US" baseline="0" dirty="0"/>
          </a:p>
          <a:p>
            <a:r>
              <a:rPr lang="en-US" baseline="0" dirty="0"/>
              <a:t>Archiving</a:t>
            </a:r>
          </a:p>
          <a:p>
            <a:r>
              <a:rPr lang="en-US" baseline="0" dirty="0"/>
              <a:t>DR</a:t>
            </a:r>
          </a:p>
          <a:p>
            <a:r>
              <a:rPr lang="en-US" baseline="0" dirty="0"/>
              <a:t>HA</a:t>
            </a:r>
          </a:p>
          <a:p>
            <a:endParaRPr lang="en-US" baseline="0" dirty="0"/>
          </a:p>
          <a:p>
            <a:r>
              <a:rPr lang="en-US" baseline="0" dirty="0"/>
              <a:t>Robust strategy encompasses on all three areas. </a:t>
            </a:r>
          </a:p>
          <a:p>
            <a:endParaRPr lang="en-US" baseline="0" dirty="0"/>
          </a:p>
          <a:p>
            <a:r>
              <a:rPr lang="en-US" baseline="0" dirty="0"/>
              <a:t>HA – Talk with Jason Vallery &amp; Adam Glick on </a:t>
            </a:r>
            <a:r>
              <a:rPr lang="en-US" baseline="0" dirty="0" err="1"/>
              <a:t>TechReadyTV</a:t>
            </a:r>
            <a:r>
              <a:rPr lang="en-US" baseline="0" dirty="0"/>
              <a:t>.</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This talk focuses on Disaster Recovery.</a:t>
            </a:r>
          </a:p>
          <a:p>
            <a:endParaRPr lang="en-US" baseline="0" dirty="0"/>
          </a:p>
          <a:p>
            <a:r>
              <a:rPr lang="en-US" baseline="0" dirty="0"/>
              <a:t>Transition -&gt; How to know the difference between these?</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3039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begins</a:t>
            </a:r>
            <a:r>
              <a:rPr lang="en-US" baseline="0" dirty="0"/>
              <a:t> where HA ends.</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8/5/2016 3:02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58610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9.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12.xml"/><Relationship Id="rId5" Type="http://schemas.openxmlformats.org/officeDocument/2006/relationships/tags" Target="../tags/tag4.xml"/><Relationship Id="rId4" Type="http://schemas.openxmlformats.org/officeDocument/2006/relationships/tags" Target="../tags/tag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3.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285735753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2386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5994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1218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7675878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265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06644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4647859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02874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615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6812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90015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48723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608795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235140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952901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2226922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18155643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9922317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21427520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9943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591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28422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Tree>
    <p:extLst>
      <p:ext uri="{BB962C8B-B14F-4D97-AF65-F5344CB8AC3E}">
        <p14:creationId xmlns:p14="http://schemas.microsoft.com/office/powerpoint/2010/main" val="256731858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058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26557934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Slide Soli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94" y="1985"/>
            <a:ext cx="12193588" cy="6854030"/>
          </a:xfrm>
          <a:prstGeom prst="rect">
            <a:avLst/>
          </a:prstGeom>
        </p:spPr>
      </p:pic>
    </p:spTree>
    <p:extLst>
      <p:ext uri="{BB962C8B-B14F-4D97-AF65-F5344CB8AC3E}">
        <p14:creationId xmlns:p14="http://schemas.microsoft.com/office/powerpoint/2010/main" val="12444667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4705"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681927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3"/>
            <a:ext cx="11151917" cy="2089311"/>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2000">
                <a:gradFill>
                  <a:gsLst>
                    <a:gs pos="100000">
                      <a:schemeClr val="tx1"/>
                    </a:gs>
                    <a:gs pos="6000">
                      <a:schemeClr val="tx1"/>
                    </a:gs>
                  </a:gsLst>
                  <a:lin ang="5400000" scaled="0"/>
                </a:gradFill>
              </a:defRPr>
            </a:lvl3pPr>
            <a:lvl4pPr marL="457112" indent="0">
              <a:buNone/>
              <a:defRPr sz="2000">
                <a:gradFill>
                  <a:gsLst>
                    <a:gs pos="100000">
                      <a:schemeClr val="tx1"/>
                    </a:gs>
                    <a:gs pos="6000">
                      <a:schemeClr val="tx1"/>
                    </a:gs>
                  </a:gsLst>
                  <a:lin ang="5400000" scaled="0"/>
                </a:gradFill>
              </a:defRPr>
            </a:lvl4pPr>
            <a:lvl5pPr marL="693604"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pic>
        <p:nvPicPr>
          <p:cNvPr id="7" name="Picture 6"/>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53523" y="6015456"/>
            <a:ext cx="2338479" cy="842544"/>
          </a:xfrm>
          <a:prstGeom prst="rect">
            <a:avLst/>
          </a:prstGeom>
          <a:noFill/>
          <a:ln>
            <a:noFill/>
          </a:ln>
        </p:spPr>
      </p:pic>
    </p:spTree>
    <p:extLst>
      <p:ext uri="{BB962C8B-B14F-4D97-AF65-F5344CB8AC3E}">
        <p14:creationId xmlns:p14="http://schemas.microsoft.com/office/powerpoint/2010/main" val="19282921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382233105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7868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16797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0326095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5886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2269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4453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6223110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43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64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23310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Tree>
    <p:extLst>
      <p:ext uri="{BB962C8B-B14F-4D97-AF65-F5344CB8AC3E}">
        <p14:creationId xmlns:p14="http://schemas.microsoft.com/office/powerpoint/2010/main" val="180500670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026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55668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8552193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38318285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95172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3613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88257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08026840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144722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9248" y="228601"/>
            <a:ext cx="11151917" cy="898869"/>
          </a:xfrm>
        </p:spPr>
        <p:txBody>
          <a:bodyPr lIns="179171" tIns="143336" rIns="179171" bIns="143336"/>
          <a:lstStyle/>
          <a:p>
            <a:r>
              <a:rPr lang="en-US" dirty="0"/>
              <a:t>Click to edit master title style</a:t>
            </a:r>
          </a:p>
        </p:txBody>
      </p:sp>
      <p:sp>
        <p:nvSpPr>
          <p:cNvPr id="5" name="Text Placeholder 4"/>
          <p:cNvSpPr>
            <a:spLocks noGrp="1"/>
          </p:cNvSpPr>
          <p:nvPr>
            <p:ph type="body" sz="quarter" idx="10"/>
          </p:nvPr>
        </p:nvSpPr>
        <p:spPr>
          <a:xfrm>
            <a:off x="269239" y="1635897"/>
            <a:ext cx="11653523" cy="2141210"/>
          </a:xfrm>
          <a:prstGeom prst="rect">
            <a:avLst/>
          </a:prstGeom>
        </p:spPr>
        <p:txBody>
          <a:bodyPr lIns="179171" tIns="143336" rIns="179171" bIns="14333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719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a:t>Click to edit master title style</a:t>
            </a:r>
          </a:p>
        </p:txBody>
      </p:sp>
    </p:spTree>
    <p:extLst>
      <p:ext uri="{BB962C8B-B14F-4D97-AF65-F5344CB8AC3E}">
        <p14:creationId xmlns:p14="http://schemas.microsoft.com/office/powerpoint/2010/main" val="20348110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9106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5976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4680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6322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742006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27935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10409133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0631636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7879634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45047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026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09479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564356"/>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047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r" defTabSz="9136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2972552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962119645"/>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185638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3444055"/>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21203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1D3A0C-9A64-4646-B182-BEBD60E23C35}" type="datetimeFigureOut">
              <a:rPr lang="en-US" smtClean="0"/>
              <a:t>8/5/2016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BC32A7-C991-4CF7-8C72-3B41F6F88E97}" type="slidenum">
              <a:rPr lang="en-US" smtClean="0"/>
              <a:t>‹#›</a:t>
            </a:fld>
            <a:endParaRPr lang="en-US"/>
          </a:p>
        </p:txBody>
      </p:sp>
    </p:spTree>
    <p:extLst>
      <p:ext uri="{BB962C8B-B14F-4D97-AF65-F5344CB8AC3E}">
        <p14:creationId xmlns:p14="http://schemas.microsoft.com/office/powerpoint/2010/main" val="32638728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734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421654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5016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48474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74210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878914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38956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8760145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47157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31358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1268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4381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590569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357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8230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0745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741070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31843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99325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93037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80758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316490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8125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38254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7711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061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67170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502669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4495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09324897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696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6875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a:t>Click to edit master title style</a:t>
            </a:r>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9766436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a:t>Click to edit master title style</a:t>
            </a:r>
          </a:p>
        </p:txBody>
      </p:sp>
    </p:spTree>
    <p:extLst>
      <p:ext uri="{BB962C8B-B14F-4D97-AF65-F5344CB8AC3E}">
        <p14:creationId xmlns:p14="http://schemas.microsoft.com/office/powerpoint/2010/main" val="176225343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75732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Tree>
    <p:extLst>
      <p:ext uri="{BB962C8B-B14F-4D97-AF65-F5344CB8AC3E}">
        <p14:creationId xmlns:p14="http://schemas.microsoft.com/office/powerpoint/2010/main" val="33748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805389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421308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48493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594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33757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63066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8029112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4812222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47628895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9606314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23835693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9846461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42622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1271279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30203493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894918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9248" y="228601"/>
            <a:ext cx="11151917" cy="898869"/>
          </a:xfrm>
        </p:spPr>
        <p:txBody>
          <a:bodyPr lIns="179171" tIns="143336" rIns="179171" bIns="143336"/>
          <a:lstStyle/>
          <a:p>
            <a:r>
              <a:rPr lang="en-US" dirty="0"/>
              <a:t>Click to edit master title style</a:t>
            </a:r>
          </a:p>
        </p:txBody>
      </p:sp>
      <p:sp>
        <p:nvSpPr>
          <p:cNvPr id="5" name="Text Placeholder 4"/>
          <p:cNvSpPr>
            <a:spLocks noGrp="1"/>
          </p:cNvSpPr>
          <p:nvPr>
            <p:ph type="body" sz="quarter" idx="10"/>
          </p:nvPr>
        </p:nvSpPr>
        <p:spPr>
          <a:xfrm>
            <a:off x="269239" y="1635897"/>
            <a:ext cx="11653523" cy="2141210"/>
          </a:xfrm>
          <a:prstGeom prst="rect">
            <a:avLst/>
          </a:prstGeom>
        </p:spPr>
        <p:txBody>
          <a:bodyPr lIns="179171" tIns="143336" rIns="179171" bIns="14333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660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8015232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758459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03660291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347313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08164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74293525"/>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98653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093430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468471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2020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36905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15824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6D052E-68A3-4C1E-9748-760AC31F7B8E}" type="datetimeFigureOut">
              <a:rPr lang="en-US" smtClean="0"/>
              <a:t>8/5/2016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9EFD6C7-5800-472E-8879-91ED92ADA32F}" type="slidenum">
              <a:rPr lang="en-US" smtClean="0"/>
              <a:t>‹#›</a:t>
            </a:fld>
            <a:endParaRPr lang="en-US"/>
          </a:p>
        </p:txBody>
      </p:sp>
    </p:spTree>
    <p:extLst>
      <p:ext uri="{BB962C8B-B14F-4D97-AF65-F5344CB8AC3E}">
        <p14:creationId xmlns:p14="http://schemas.microsoft.com/office/powerpoint/2010/main" val="45168757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43379354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2075497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572390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69870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9699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9262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598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321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0"/>
            <a:ext cx="12192000" cy="6858000"/>
          </a:xfrm>
        </p:spPr>
        <p:txBody>
          <a:bodyPr/>
          <a:lstStyle/>
          <a:p>
            <a:endParaRPr lang="en-US"/>
          </a:p>
        </p:txBody>
      </p:sp>
      <p:sp>
        <p:nvSpPr>
          <p:cNvPr id="20" name="Rectangle 19"/>
          <p:cNvSpPr/>
          <p:nvPr userDrawn="1"/>
        </p:nvSpPr>
        <p:spPr>
          <a:xfrm>
            <a:off x="1"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7998" b="1" i="1">
                <a:solidFill>
                  <a:schemeClr val="accent1"/>
                </a:solidFill>
                <a:latin typeface="+mj-lt"/>
              </a:defRPr>
            </a:lvl1pPr>
            <a:lvl2pPr>
              <a:defRPr sz="8797">
                <a:solidFill>
                  <a:schemeClr val="accent1"/>
                </a:solidFill>
                <a:latin typeface="+mj-lt"/>
              </a:defRPr>
            </a:lvl2pPr>
            <a:lvl3pPr>
              <a:defRPr sz="8797">
                <a:solidFill>
                  <a:schemeClr val="accent1"/>
                </a:solidFill>
                <a:latin typeface="+mj-lt"/>
              </a:defRPr>
            </a:lvl3pPr>
            <a:lvl4pPr>
              <a:defRPr sz="8797">
                <a:solidFill>
                  <a:schemeClr val="accent1"/>
                </a:solidFill>
                <a:latin typeface="+mj-lt"/>
              </a:defRPr>
            </a:lvl4pPr>
            <a:lvl5pPr>
              <a:defRPr sz="8797">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599" spc="600">
                <a:solidFill>
                  <a:schemeClr val="accent1"/>
                </a:solidFill>
                <a:latin typeface="+mn-lt"/>
              </a:defRPr>
            </a:lvl1pPr>
            <a:lvl2pPr>
              <a:defRPr sz="3599">
                <a:solidFill>
                  <a:schemeClr val="accent1"/>
                </a:solidFill>
                <a:latin typeface="+mn-lt"/>
              </a:defRPr>
            </a:lvl2pPr>
            <a:lvl3pPr>
              <a:defRPr sz="3599">
                <a:solidFill>
                  <a:schemeClr val="accent1"/>
                </a:solidFill>
                <a:latin typeface="+mn-lt"/>
              </a:defRPr>
            </a:lvl3pPr>
            <a:lvl4pPr>
              <a:defRPr sz="3599">
                <a:solidFill>
                  <a:schemeClr val="accent1"/>
                </a:solidFill>
                <a:latin typeface="+mn-lt"/>
              </a:defRPr>
            </a:lvl4pPr>
            <a:lvl5pPr>
              <a:defRPr sz="3599">
                <a:solidFill>
                  <a:schemeClr val="accent1"/>
                </a:solidFill>
                <a:latin typeface="+mn-lt"/>
              </a:defRPr>
            </a:lvl5pPr>
          </a:lstStyle>
          <a:p>
            <a:pPr lvl="0"/>
            <a:r>
              <a:rPr lang="en-US" dirty="0"/>
              <a:t>&lt;NAME&gt;</a:t>
            </a:r>
          </a:p>
        </p:txBody>
      </p:sp>
      <p:grpSp>
        <p:nvGrpSpPr>
          <p:cNvPr id="11" name="Group 10"/>
          <p:cNvGrpSpPr/>
          <p:nvPr userDrawn="1"/>
        </p:nvGrpSpPr>
        <p:grpSpPr>
          <a:xfrm>
            <a:off x="5023774" y="4836016"/>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39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26" rtl="0" eaLnBrk="1" fontAlgn="auto" latinLnBrk="0" hangingPunct="1">
                <a:lnSpc>
                  <a:spcPts val="1999"/>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323319212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9119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8588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1672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2581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8339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225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98881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98780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8584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38396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7998" b="1" i="1">
                <a:solidFill>
                  <a:schemeClr val="accent1"/>
                </a:solidFill>
                <a:latin typeface="+mj-lt"/>
              </a:defRPr>
            </a:lvl1pPr>
            <a:lvl2pPr>
              <a:defRPr sz="8797">
                <a:solidFill>
                  <a:schemeClr val="accent1"/>
                </a:solidFill>
                <a:latin typeface="+mj-lt"/>
              </a:defRPr>
            </a:lvl2pPr>
            <a:lvl3pPr>
              <a:defRPr sz="8797">
                <a:solidFill>
                  <a:schemeClr val="accent1"/>
                </a:solidFill>
                <a:latin typeface="+mj-lt"/>
              </a:defRPr>
            </a:lvl3pPr>
            <a:lvl4pPr>
              <a:defRPr sz="8797">
                <a:solidFill>
                  <a:schemeClr val="accent1"/>
                </a:solidFill>
                <a:latin typeface="+mj-lt"/>
              </a:defRPr>
            </a:lvl4pPr>
            <a:lvl5pPr>
              <a:defRPr sz="8797">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599" spc="600">
                <a:solidFill>
                  <a:schemeClr val="accent1"/>
                </a:solidFill>
                <a:latin typeface="+mn-lt"/>
              </a:defRPr>
            </a:lvl1pPr>
            <a:lvl2pPr>
              <a:defRPr sz="3599">
                <a:solidFill>
                  <a:schemeClr val="accent1"/>
                </a:solidFill>
                <a:latin typeface="+mn-lt"/>
              </a:defRPr>
            </a:lvl2pPr>
            <a:lvl3pPr>
              <a:defRPr sz="3599">
                <a:solidFill>
                  <a:schemeClr val="accent1"/>
                </a:solidFill>
                <a:latin typeface="+mn-lt"/>
              </a:defRPr>
            </a:lvl3pPr>
            <a:lvl4pPr>
              <a:defRPr sz="3599">
                <a:solidFill>
                  <a:schemeClr val="accent1"/>
                </a:solidFill>
                <a:latin typeface="+mn-lt"/>
              </a:defRPr>
            </a:lvl4pPr>
            <a:lvl5pPr>
              <a:defRPr sz="3599">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264983655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2215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21399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579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7535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613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38029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9204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9"/>
            <a:ext cx="8964187"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a:defRPr/>
            </a:pPr>
            <a:fld id="{27258FFF-F925-446B-8502-81C933981705}" type="slidenum">
              <a:rPr>
                <a:gradFill>
                  <a:gsLst>
                    <a:gs pos="2239">
                      <a:srgbClr val="FFFFFF"/>
                    </a:gs>
                    <a:gs pos="11940">
                      <a:srgbClr val="FFFFFF"/>
                    </a:gs>
                  </a:gsLst>
                  <a:lin ang="5400000" scaled="0"/>
                </a:gradFill>
              </a:rPr>
              <a:pPr>
                <a:def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54416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3088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8"/>
            <a:ext cx="11494682"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4"/>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1346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7">
                <a:solidFill>
                  <a:schemeClr val="accent1"/>
                </a:solidFill>
                <a:latin typeface="+mj-lt"/>
              </a:defRPr>
            </a:lvl2pPr>
            <a:lvl3pPr>
              <a:defRPr sz="8797">
                <a:solidFill>
                  <a:schemeClr val="accent1"/>
                </a:solidFill>
                <a:latin typeface="+mj-lt"/>
              </a:defRPr>
            </a:lvl3pPr>
            <a:lvl4pPr>
              <a:defRPr sz="8797">
                <a:solidFill>
                  <a:schemeClr val="accent1"/>
                </a:solidFill>
                <a:latin typeface="+mj-lt"/>
              </a:defRPr>
            </a:lvl4pPr>
            <a:lvl5pPr>
              <a:defRPr sz="8797">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6042629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1"/>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09601" y="1219200"/>
            <a:ext cx="10972800" cy="4876800"/>
          </a:xfrm>
          <a:noFill/>
        </p:spPr>
        <p:txBody>
          <a:bodyPr lIns="182880" tIns="91440" rIns="91440" bIns="91440">
            <a:normAutofit/>
          </a:bodyPr>
          <a:lstStyle>
            <a:lvl1pPr marL="304691" indent="-304691">
              <a:lnSpc>
                <a:spcPct val="100000"/>
              </a:lnSpc>
              <a:buFont typeface="Arial" pitchFamily="34" charset="0"/>
              <a:buChar char="•"/>
              <a:defRPr/>
            </a:lvl1pPr>
            <a:lvl2pPr marL="609381" indent="-300458">
              <a:lnSpc>
                <a:spcPct val="100000"/>
              </a:lnSpc>
              <a:buFont typeface="Arial" pitchFamily="34" charset="0"/>
              <a:buChar char="•"/>
              <a:defRPr/>
            </a:lvl2pPr>
            <a:lvl3pPr marL="914070" indent="-304691">
              <a:lnSpc>
                <a:spcPct val="100000"/>
              </a:lnSpc>
              <a:buFont typeface="Arial" pitchFamily="34" charset="0"/>
              <a:buChar char="•"/>
              <a:defRPr/>
            </a:lvl3pPr>
            <a:lvl4pPr marL="1218762" indent="-304691">
              <a:lnSpc>
                <a:spcPct val="100000"/>
              </a:lnSpc>
              <a:buFont typeface="Arial" pitchFamily="34" charset="0"/>
              <a:buChar char="•"/>
              <a:defRPr/>
            </a:lvl4pPr>
            <a:lvl5pPr marL="1523453" indent="-304691">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496677351"/>
      </p:ext>
    </p:extLst>
  </p:cSld>
  <p:clrMapOvr>
    <a:masterClrMapping/>
  </p:clrMapOvr>
  <p:transition>
    <p:fade/>
  </p:transition>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11841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9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defRPr/>
            </a:pPr>
            <a:fld id="{0A164282-434E-41D4-9582-783D542A7B68}" type="slidenum">
              <a:rPr>
                <a:gradFill>
                  <a:gsLst>
                    <a:gs pos="2239">
                      <a:srgbClr val="505050"/>
                    </a:gs>
                    <a:gs pos="11940">
                      <a:srgbClr val="505050"/>
                    </a:gs>
                  </a:gsLst>
                  <a:lin ang="5400000" scaled="0"/>
                </a:gradFill>
              </a:rPr>
              <a:pPr>
                <a:def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970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3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67"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593" y="1593"/>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62002" y="1524001"/>
            <a:ext cx="10668000" cy="2184808"/>
          </a:xfrm>
          <a:prstGeom prst="rect">
            <a:avLst/>
          </a:prstGeom>
        </p:spPr>
        <p:txBody>
          <a:bodyPr/>
          <a:lstStyle>
            <a:lvl1pPr marL="0" indent="0">
              <a:buNone/>
              <a:defRPr>
                <a:solidFill>
                  <a:schemeClr val="tx1"/>
                </a:solidFill>
                <a:latin typeface="Segoe UI"/>
                <a:cs typeface="Segoe UI"/>
                <a:sym typeface="Segoe UI"/>
              </a:defRPr>
            </a:lvl1pPr>
            <a:lvl2pPr marL="281426" indent="0">
              <a:buNone/>
              <a:defRPr>
                <a:solidFill>
                  <a:schemeClr val="tx1"/>
                </a:solidFill>
                <a:latin typeface="Segoe UI"/>
                <a:cs typeface="Segoe UI"/>
                <a:sym typeface="Segoe UI"/>
              </a:defRPr>
            </a:lvl2pPr>
            <a:lvl3pPr marL="587959" indent="0">
              <a:buNone/>
              <a:defRPr>
                <a:solidFill>
                  <a:schemeClr val="tx1"/>
                </a:solidFill>
                <a:latin typeface="Segoe UI"/>
                <a:cs typeface="Segoe UI"/>
                <a:sym typeface="Segoe UI"/>
              </a:defRPr>
            </a:lvl3pPr>
            <a:lvl4pPr marL="869385" indent="0">
              <a:buNone/>
              <a:defRPr>
                <a:solidFill>
                  <a:schemeClr val="tx1"/>
                </a:solidFill>
                <a:latin typeface="Segoe UI"/>
                <a:cs typeface="Segoe UI"/>
                <a:sym typeface="Segoe UI"/>
              </a:defRPr>
            </a:lvl4pPr>
            <a:lvl5pPr marL="1104568"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73620"/>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426" indent="0">
              <a:buNone/>
              <a:defRPr/>
            </a:lvl2pPr>
            <a:lvl3pPr marL="587959" indent="0">
              <a:buNone/>
              <a:defRPr/>
            </a:lvl3pPr>
            <a:lvl4pPr marL="869385" indent="0">
              <a:buNone/>
              <a:defRPr/>
            </a:lvl4pPr>
            <a:lvl5pPr marL="1104568" indent="0">
              <a:buNone/>
              <a:defRPr/>
            </a:lvl5pPr>
          </a:lstStyle>
          <a:p>
            <a:pPr lvl="0"/>
            <a:r>
              <a:rPr lang="en-US" dirty="0"/>
              <a:t>Click to add subtitle</a:t>
            </a:r>
          </a:p>
        </p:txBody>
      </p:sp>
    </p:spTree>
    <p:extLst>
      <p:ext uri="{BB962C8B-B14F-4D97-AF65-F5344CB8AC3E}">
        <p14:creationId xmlns:p14="http://schemas.microsoft.com/office/powerpoint/2010/main" val="357365748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4">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2"/>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95354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
            <a:ext cx="12192000" cy="6858000"/>
          </a:xfrm>
          <a:prstGeom prst="rect">
            <a:avLst/>
          </a:prstGeom>
        </p:spPr>
      </p:pic>
      <p:sp>
        <p:nvSpPr>
          <p:cNvPr id="2" name="Title 1"/>
          <p:cNvSpPr>
            <a:spLocks noGrp="1"/>
          </p:cNvSpPr>
          <p:nvPr>
            <p:ph type="title" hasCustomPrompt="1"/>
          </p:nvPr>
        </p:nvSpPr>
        <p:spPr>
          <a:xfrm>
            <a:off x="269242" y="1186356"/>
            <a:ext cx="9859115" cy="2697988"/>
          </a:xfrm>
          <a:noFill/>
        </p:spPr>
        <p:txBody>
          <a:bodyPr tIns="91440" bIns="91440" anchor="t" anchorCtr="0"/>
          <a:lstStyle>
            <a:lvl1pPr>
              <a:defRPr sz="7054"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65949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3"/>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8"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1504195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2"/>
            <a:ext cx="3859607" cy="134483"/>
          </a:xfrm>
          <a:prstGeom prst="rect">
            <a:avLst/>
          </a:prstGeom>
        </p:spPr>
        <p:txBody>
          <a:bodyPr/>
          <a:lstStyle/>
          <a:p>
            <a:pPr>
              <a:defRPr/>
            </a:pPr>
            <a:r>
              <a:rPr dirty="0">
                <a:solidFill>
                  <a:srgbClr val="505050"/>
                </a:solidFill>
              </a:rPr>
              <a:t>Microsoft Confidential</a:t>
            </a:r>
          </a:p>
        </p:txBody>
      </p:sp>
      <p:sp>
        <p:nvSpPr>
          <p:cNvPr id="3" name="Slide Number Placeholder 2"/>
          <p:cNvSpPr>
            <a:spLocks noGrp="1"/>
          </p:cNvSpPr>
          <p:nvPr>
            <p:ph type="sldNum" sz="quarter" idx="11"/>
          </p:nvPr>
        </p:nvSpPr>
        <p:spPr>
          <a:xfrm>
            <a:off x="11367171" y="6437242"/>
            <a:ext cx="555596" cy="134483"/>
          </a:xfrm>
          <a:prstGeom prst="rect">
            <a:avLst/>
          </a:prstGeom>
        </p:spPr>
        <p:txBody>
          <a:bodyPr/>
          <a:lstStyle/>
          <a:p>
            <a:pPr>
              <a:defRPr/>
            </a:pPr>
            <a:fld id="{27258FFF-F925-446B-8502-81C933981705}" type="slidenum">
              <a:rPr>
                <a:solidFill>
                  <a:srgbClr val="505050"/>
                </a:solidFill>
              </a:rPr>
              <a:pPr>
                <a:defRPr/>
              </a:pPr>
              <a:t>‹#›</a:t>
            </a:fld>
            <a:endParaRPr dirty="0">
              <a:solidFill>
                <a:srgbClr val="505050"/>
              </a:solidFill>
            </a:endParaRPr>
          </a:p>
        </p:txBody>
      </p:sp>
    </p:spTree>
    <p:extLst>
      <p:ext uri="{BB962C8B-B14F-4D97-AF65-F5344CB8AC3E}">
        <p14:creationId xmlns:p14="http://schemas.microsoft.com/office/powerpoint/2010/main" val="173325626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093479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3" y="2518571"/>
            <a:ext cx="6574536" cy="1325563"/>
          </a:xfrm>
        </p:spPr>
        <p:txBody>
          <a:bodyPr anchor="b">
            <a:normAutofit/>
          </a:bodyPr>
          <a:lstStyle>
            <a:lvl1pPr>
              <a:lnSpc>
                <a:spcPts val="3799"/>
              </a:lnSpc>
              <a:defRPr sz="2799"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6"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5982335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51792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18765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1085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94453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309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7" y="0"/>
            <a:ext cx="12187331" cy="6856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7997791" y="2328545"/>
            <a:ext cx="2771757" cy="2750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784045" y="236590"/>
            <a:ext cx="910431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3972409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bwMode="auto">
          <a:xfrm>
            <a:off x="272352" y="291068"/>
            <a:ext cx="6271861" cy="62758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080221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7300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22436634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8" cy="1004683"/>
          </a:xfrm>
          <a:prstGeom prst="rect">
            <a:avLst/>
          </a:prstGeom>
        </p:spPr>
        <p:txBody>
          <a:bodyPr>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lvl="0"/>
            <a:r>
              <a:rPr lang="en-US"/>
              <a:t>Click to edit Master text styles</a:t>
            </a:r>
          </a:p>
        </p:txBody>
      </p:sp>
      <p:sp>
        <p:nvSpPr>
          <p:cNvPr id="3" name="Footer Placeholder 2"/>
          <p:cNvSpPr>
            <a:spLocks noGrp="1"/>
          </p:cNvSpPr>
          <p:nvPr>
            <p:ph type="ftr" sz="quarter" idx="13"/>
          </p:nvPr>
        </p:nvSpPr>
        <p:spPr>
          <a:xfrm>
            <a:off x="448212" y="6437742"/>
            <a:ext cx="3859607" cy="133860"/>
          </a:xfrm>
          <a:prstGeom prst="rect">
            <a:avLst/>
          </a:prstGeom>
        </p:spPr>
        <p:txBody>
          <a:bodyPr/>
          <a:lstStyle>
            <a:lvl1pPr defTabSz="914314" fontAlgn="auto">
              <a:spcBef>
                <a:spcPts val="0"/>
              </a:spcBef>
              <a:spcAft>
                <a:spcPts val="0"/>
              </a:spcAft>
              <a:defRPr sz="1800" dirty="0" smtClean="0">
                <a:solidFill>
                  <a:srgbClr val="505050"/>
                </a:solidFill>
                <a:latin typeface="+mn-lt"/>
                <a:ea typeface="+mn-ea"/>
                <a:cs typeface="+mn-cs"/>
              </a:defRPr>
            </a:lvl1pPr>
          </a:lstStyle>
          <a:p>
            <a:pPr>
              <a:defRPr/>
            </a:pPr>
            <a:r>
              <a:rPr lang="en-US" dirty="0"/>
              <a:t>Microsoft Confidential</a:t>
            </a:r>
          </a:p>
        </p:txBody>
      </p:sp>
      <p:sp>
        <p:nvSpPr>
          <p:cNvPr id="4" name="Slide Number Placeholder 3"/>
          <p:cNvSpPr>
            <a:spLocks noGrp="1"/>
          </p:cNvSpPr>
          <p:nvPr>
            <p:ph type="sldNum" sz="quarter" idx="14"/>
          </p:nvPr>
        </p:nvSpPr>
        <p:spPr>
          <a:xfrm>
            <a:off x="11367165" y="6437742"/>
            <a:ext cx="555597" cy="133860"/>
          </a:xfrm>
          <a:prstGeom prst="rect">
            <a:avLst/>
          </a:prstGeom>
        </p:spPr>
        <p:txBody>
          <a:bodyPr/>
          <a:lstStyle>
            <a:lvl1pPr defTabSz="914314" fontAlgn="auto">
              <a:spcBef>
                <a:spcPts val="0"/>
              </a:spcBef>
              <a:spcAft>
                <a:spcPts val="0"/>
              </a:spcAft>
              <a:defRPr sz="1800" smtClean="0">
                <a:solidFill>
                  <a:srgbClr val="505050"/>
                </a:solidFill>
                <a:latin typeface="+mn-lt"/>
                <a:ea typeface="+mn-ea"/>
                <a:cs typeface="+mn-cs"/>
              </a:defRPr>
            </a:lvl1pPr>
          </a:lstStyle>
          <a:p>
            <a:pPr>
              <a:defRPr/>
            </a:pPr>
            <a:fld id="{A8887171-E33C-2B45-AF37-2D23AEE2D794}" type="slidenum">
              <a:rPr lang="en-US" smtClean="0"/>
              <a:pPr>
                <a:defRPr/>
              </a:pPr>
              <a:t>‹#›</a:t>
            </a:fld>
            <a:endParaRPr lang="en-US" dirty="0"/>
          </a:p>
        </p:txBody>
      </p:sp>
    </p:spTree>
    <p:extLst>
      <p:ext uri="{BB962C8B-B14F-4D97-AF65-F5344CB8AC3E}">
        <p14:creationId xmlns:p14="http://schemas.microsoft.com/office/powerpoint/2010/main" val="4232012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556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23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64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1713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Non-Bulleted Cont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2089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Subtitle ">
    <p:spTree>
      <p:nvGrpSpPr>
        <p:cNvPr id="1" name=""/>
        <p:cNvGrpSpPr/>
        <p:nvPr/>
      </p:nvGrpSpPr>
      <p:grpSpPr>
        <a:xfrm>
          <a:off x="0" y="0"/>
          <a:ext cx="0" cy="0"/>
          <a:chOff x="0" y="0"/>
          <a:chExt cx="0" cy="0"/>
        </a:xfrm>
      </p:grpSpPr>
      <p:sp>
        <p:nvSpPr>
          <p:cNvPr id="12" name="Text Placeholder 4"/>
          <p:cNvSpPr>
            <a:spLocks noGrp="1"/>
          </p:cNvSpPr>
          <p:nvPr>
            <p:ph type="body" sz="quarter" idx="10" hasCustomPrompt="1"/>
          </p:nvPr>
        </p:nvSpPr>
        <p:spPr>
          <a:xfrm>
            <a:off x="389039" y="352425"/>
            <a:ext cx="11423450" cy="498598"/>
          </a:xfrm>
          <a:prstGeom prst="rect">
            <a:avLst/>
          </a:prstGeom>
        </p:spPr>
        <p:txBody>
          <a:bodyPr lIns="0" tIns="0" rIns="0" bIns="0"/>
          <a:lstStyle>
            <a:lvl1pPr marL="0" indent="0">
              <a:buNone/>
              <a:defRPr sz="3600">
                <a:solidFill>
                  <a:srgbClr val="004B50"/>
                </a:solidFill>
                <a:latin typeface="+mn-lt"/>
              </a:defRPr>
            </a:lvl1pPr>
          </a:lstStyle>
          <a:p>
            <a:pPr lvl="0"/>
            <a:r>
              <a:rPr lang="en-US" dirty="0"/>
              <a:t>Title</a:t>
            </a:r>
          </a:p>
        </p:txBody>
      </p:sp>
      <p:sp>
        <p:nvSpPr>
          <p:cNvPr id="13" name="Text Placeholder 4"/>
          <p:cNvSpPr>
            <a:spLocks noGrp="1"/>
          </p:cNvSpPr>
          <p:nvPr>
            <p:ph type="body" sz="quarter" idx="11" hasCustomPrompt="1"/>
          </p:nvPr>
        </p:nvSpPr>
        <p:spPr>
          <a:xfrm>
            <a:off x="389040" y="946274"/>
            <a:ext cx="11423450" cy="225302"/>
          </a:xfrm>
          <a:prstGeom prst="rect">
            <a:avLst/>
          </a:prstGeom>
        </p:spPr>
        <p:txBody>
          <a:bodyPr lIns="0" tIns="0" rIns="0" bIns="0"/>
          <a:lstStyle>
            <a:lvl1pPr marL="0" indent="0">
              <a:buNone/>
              <a:defRPr sz="1800">
                <a:solidFill>
                  <a:srgbClr val="008272"/>
                </a:solidFill>
                <a:latin typeface="+mj-lt"/>
              </a:defRPr>
            </a:lvl1pPr>
          </a:lstStyle>
          <a:p>
            <a:pPr lvl="0"/>
            <a:r>
              <a:rPr lang="en-US" dirty="0"/>
              <a:t>Title</a:t>
            </a:r>
          </a:p>
        </p:txBody>
      </p:sp>
    </p:spTree>
    <p:extLst>
      <p:ext uri="{BB962C8B-B14F-4D97-AF65-F5344CB8AC3E}">
        <p14:creationId xmlns:p14="http://schemas.microsoft.com/office/powerpoint/2010/main" val="27352577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29108312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68782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41618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96102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36845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9677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0732496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68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905896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91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9236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6853032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7820933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78174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6044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847978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3676" y="228600"/>
            <a:ext cx="1947103" cy="716042"/>
          </a:xfrm>
          <a:prstGeom prst="rect">
            <a:avLst/>
          </a:prstGeom>
        </p:spPr>
      </p:pic>
      <p:sp>
        <p:nvSpPr>
          <p:cNvPr id="15" name="TextBox 14"/>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26999579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380"/>
            <a:ext cx="12192001" cy="6858000"/>
          </a:xfrm>
          <a:prstGeom prst="rect">
            <a:avLst/>
          </a:prstGeom>
        </p:spPr>
      </p:pic>
      <p:sp>
        <p:nvSpPr>
          <p:cNvPr id="12" name="Rectangle 11"/>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1939" y="200779"/>
            <a:ext cx="1947103" cy="716042"/>
          </a:xfrm>
          <a:prstGeom prst="rect">
            <a:avLst/>
          </a:prstGeom>
        </p:spPr>
      </p:pic>
    </p:spTree>
    <p:extLst>
      <p:ext uri="{BB962C8B-B14F-4D97-AF65-F5344CB8AC3E}">
        <p14:creationId xmlns:p14="http://schemas.microsoft.com/office/powerpoint/2010/main" val="32677380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1154" y="113"/>
            <a:ext cx="12203154" cy="6858000"/>
          </a:xfrm>
          <a:prstGeom prst="rect">
            <a:avLst/>
          </a:prstGeom>
        </p:spPr>
      </p:pic>
      <p:sp>
        <p:nvSpPr>
          <p:cNvPr id="6" name="Rectangle 5"/>
          <p:cNvSpPr/>
          <p:nvPr userDrawn="1"/>
        </p:nvSpPr>
        <p:spPr>
          <a:xfrm>
            <a:off x="-11154" y="-7263"/>
            <a:ext cx="4683762" cy="2412533"/>
          </a:xfrm>
          <a:prstGeom prst="rect">
            <a:avLst/>
          </a:prstGeom>
          <a:gradFill flip="none" rotWithShape="1">
            <a:gsLst>
              <a:gs pos="50000">
                <a:schemeClr val="accent1">
                  <a:lumMod val="5000"/>
                  <a:lumOff val="95000"/>
                  <a:alpha val="0"/>
                </a:schemeClr>
              </a:gs>
              <a:gs pos="8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35187" y="198245"/>
            <a:ext cx="1947103" cy="716043"/>
          </a:xfrm>
          <a:prstGeom prst="rect">
            <a:avLst/>
          </a:prstGeom>
        </p:spPr>
      </p:pic>
    </p:spTree>
    <p:extLst>
      <p:ext uri="{BB962C8B-B14F-4D97-AF65-F5344CB8AC3E}">
        <p14:creationId xmlns:p14="http://schemas.microsoft.com/office/powerpoint/2010/main" val="30983409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758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77020117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74"/>
            <a:ext cx="761998" cy="38012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Footer Placeholder 19"/>
          <p:cNvSpPr>
            <a:spLocks noGrp="1"/>
          </p:cNvSpPr>
          <p:nvPr>
            <p:ph type="ftr" sz="quarter" idx="16"/>
          </p:nvPr>
        </p:nvSpPr>
        <p:spPr>
          <a:xfrm>
            <a:off x="3048000" y="6477874"/>
            <a:ext cx="8382000" cy="38012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736703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9712837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a:xfrm>
            <a:off x="3048000" y="6477874"/>
            <a:ext cx="8382000" cy="38012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Slide Number Placeholder 9"/>
          <p:cNvSpPr>
            <a:spLocks noGrp="1"/>
          </p:cNvSpPr>
          <p:nvPr>
            <p:ph type="sldNum" sz="quarter" idx="17"/>
          </p:nvPr>
        </p:nvSpPr>
        <p:spPr>
          <a:xfrm>
            <a:off x="11430002" y="6477874"/>
            <a:ext cx="761998" cy="38012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836502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3048000" y="6477874"/>
            <a:ext cx="8382000" cy="38012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Slide Number Placeholder 2"/>
          <p:cNvSpPr>
            <a:spLocks noGrp="1"/>
          </p:cNvSpPr>
          <p:nvPr>
            <p:ph type="sldNum" sz="quarter" idx="16"/>
          </p:nvPr>
        </p:nvSpPr>
        <p:spPr>
          <a:xfrm>
            <a:off x="11430002" y="6477874"/>
            <a:ext cx="761998" cy="38012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455869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718521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493170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66901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76278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746441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768087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9341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712625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958100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700257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16367654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107915293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032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6ptTitle &amp; 24p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0321" y="134484"/>
            <a:ext cx="11655840" cy="744138"/>
          </a:xfrm>
        </p:spPr>
        <p:txBody>
          <a:bodyPr/>
          <a:lstStyle>
            <a:lvl1pPr>
              <a:lnSpc>
                <a:spcPts val="5098"/>
              </a:lnSpc>
              <a:defRPr sz="4509" b="0">
                <a:solidFill>
                  <a:srgbClr val="0078D7"/>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7" name="Text Placeholder 6"/>
          <p:cNvSpPr>
            <a:spLocks noGrp="1"/>
          </p:cNvSpPr>
          <p:nvPr>
            <p:ph type="body" sz="quarter" idx="10"/>
          </p:nvPr>
        </p:nvSpPr>
        <p:spPr>
          <a:xfrm>
            <a:off x="197214" y="932414"/>
            <a:ext cx="11378059" cy="493393"/>
          </a:xfrm>
        </p:spPr>
        <p:txBody>
          <a:bodyPr/>
          <a:lstStyle>
            <a:lvl1pPr marL="0" indent="0">
              <a:lnSpc>
                <a:spcPts val="2451"/>
              </a:lnSpc>
              <a:spcBef>
                <a:spcPts val="0"/>
              </a:spcBef>
              <a:buNone/>
              <a:defRPr sz="2353">
                <a:solidFill>
                  <a:srgbClr val="505050"/>
                </a:solidFill>
                <a:latin typeface="+mn-lt"/>
                <a:cs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13654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450078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41356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0228831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54978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27898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948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6544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7452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9832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792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9158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998429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09093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190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94441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2074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49749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45785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711959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61835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77770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575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24476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1125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62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835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841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78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32745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49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94C4F3-340F-40C3-84F9-226D9BDB44E2}" type="datetimeFigureOut">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8/5/2016</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41CE94-FB85-43CE-917A-8BB778C34F0C}"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112764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p>
        </p:txBody>
      </p:sp>
      <p:sp>
        <p:nvSpPr>
          <p:cNvPr id="3" name="Slide Number Placeholder 2"/>
          <p:cNvSpPr>
            <a:spLocks noGrp="1"/>
          </p:cNvSpPr>
          <p:nvPr>
            <p:ph type="sldNum" sz="quarter" idx="1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gradFill>
                  <a:gsLst>
                    <a:gs pos="2239">
                      <a:srgbClr val="FFFFFF"/>
                    </a:gs>
                    <a:gs pos="11940">
                      <a:srgbClr val="FFFFFF"/>
                    </a:gs>
                  </a:gsLst>
                  <a:lin ang="5400000" scaled="0"/>
                </a:gra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750501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96685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rPr>
              <a:t>Microsoft Confidential</a:t>
            </a:r>
          </a:p>
        </p:txBody>
      </p:sp>
      <p:sp>
        <p:nvSpPr>
          <p:cNvPr id="3" name="Slide Number Placeholder 2"/>
          <p:cNvSpPr>
            <a:spLocks noGrp="1"/>
          </p:cNvSpPr>
          <p:nvPr>
            <p:ph type="sldNum" sz="quarter" idx="1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494448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81439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5" Type="http://schemas.openxmlformats.org/officeDocument/2006/relationships/slideLayout" Target="../slideLayouts/slideLayout168.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theme" Target="../theme/theme10.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image" Target="../media/image1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theme" Target="../theme/theme11.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theme" Target="../theme/theme13.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1.pn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theme" Target="../theme/theme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theme" Target="../theme/theme7.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image" Target="../media/image1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theme" Target="../theme/theme8.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62.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5" Type="http://schemas.openxmlformats.org/officeDocument/2006/relationships/theme" Target="../theme/theme9.xml"/><Relationship Id="rId4"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8128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8317012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74147123"/>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94" r:id="rId52"/>
    <p:sldLayoutId id="2147483895" r:id="rId53"/>
    <p:sldLayoutId id="2147483896" r:id="rId54"/>
    <p:sldLayoutId id="2147483897" r:id="rId55"/>
    <p:sldLayoutId id="2147483898" r:id="rId56"/>
    <p:sldLayoutId id="2147483899" r:id="rId57"/>
    <p:sldLayoutId id="2147483900" r:id="rId5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88146579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8"/>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1"/>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91404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defRPr/>
            </a:pPr>
            <a:fld id="{27258FFF-F925-446B-8502-81C933981705}" type="slidenum">
              <a:rPr lang="en-US" smtClean="0">
                <a:gradFill>
                  <a:gsLst>
                    <a:gs pos="2239">
                      <a:srgbClr val="505050"/>
                    </a:gs>
                    <a:gs pos="11940">
                      <a:srgbClr val="505050"/>
                    </a:gs>
                  </a:gsLst>
                  <a:lin ang="5400000" scaled="0"/>
                </a:gradFill>
              </a:rPr>
              <a:pPr defTabSz="914192">
                <a:defRPr/>
              </a:pPr>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9694300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Lst>
  <p:transition>
    <p:fade/>
  </p:transition>
  <p:hf sldNum="0" hdr="0" dt="0"/>
  <p:txStyles>
    <p:titleStyle>
      <a:lvl1pPr algn="l" defTabSz="914046" rtl="0" eaLnBrk="1" latinLnBrk="0" hangingPunct="1">
        <a:lnSpc>
          <a:spcPct val="90000"/>
        </a:lnSpc>
        <a:spcBef>
          <a:spcPct val="0"/>
        </a:spcBef>
        <a:buNone/>
        <a:defRPr lang="en-US" sz="5292"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7" marR="0" indent="-336027" algn="l" defTabSz="914046"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91" marR="0" indent="-236464" algn="l" defTabSz="91404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64" marR="0" indent="-224018" algn="l" defTabSz="91404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82" marR="0" indent="-224018" algn="l" defTabSz="91404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99" marR="0" indent="-224018" algn="l" defTabSz="91404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627" indent="-228512" algn="l" defTabSz="91404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652" indent="-228512" algn="l" defTabSz="91404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76" indent="-228512" algn="l" defTabSz="91404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700" indent="-228512" algn="l" defTabSz="91404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46" rtl="0" eaLnBrk="1" latinLnBrk="0" hangingPunct="1">
        <a:defRPr sz="1765" kern="1200">
          <a:solidFill>
            <a:schemeClr val="tx1"/>
          </a:solidFill>
          <a:latin typeface="+mn-lt"/>
          <a:ea typeface="+mn-ea"/>
          <a:cs typeface="+mn-cs"/>
        </a:defRPr>
      </a:lvl1pPr>
      <a:lvl2pPr marL="457025" algn="l" defTabSz="914046" rtl="0" eaLnBrk="1" latinLnBrk="0" hangingPunct="1">
        <a:defRPr sz="1765" kern="1200">
          <a:solidFill>
            <a:schemeClr val="tx1"/>
          </a:solidFill>
          <a:latin typeface="+mn-lt"/>
          <a:ea typeface="+mn-ea"/>
          <a:cs typeface="+mn-cs"/>
        </a:defRPr>
      </a:lvl2pPr>
      <a:lvl3pPr marL="914046" algn="l" defTabSz="914046" rtl="0" eaLnBrk="1" latinLnBrk="0" hangingPunct="1">
        <a:defRPr sz="1765" kern="1200">
          <a:solidFill>
            <a:schemeClr val="tx1"/>
          </a:solidFill>
          <a:latin typeface="+mn-lt"/>
          <a:ea typeface="+mn-ea"/>
          <a:cs typeface="+mn-cs"/>
        </a:defRPr>
      </a:lvl3pPr>
      <a:lvl4pPr marL="1371071" algn="l" defTabSz="914046" rtl="0" eaLnBrk="1" latinLnBrk="0" hangingPunct="1">
        <a:defRPr sz="1765" kern="1200">
          <a:solidFill>
            <a:schemeClr val="tx1"/>
          </a:solidFill>
          <a:latin typeface="+mn-lt"/>
          <a:ea typeface="+mn-ea"/>
          <a:cs typeface="+mn-cs"/>
        </a:defRPr>
      </a:lvl4pPr>
      <a:lvl5pPr marL="1828093" algn="l" defTabSz="914046" rtl="0" eaLnBrk="1" latinLnBrk="0" hangingPunct="1">
        <a:defRPr sz="1765" kern="1200">
          <a:solidFill>
            <a:schemeClr val="tx1"/>
          </a:solidFill>
          <a:latin typeface="+mn-lt"/>
          <a:ea typeface="+mn-ea"/>
          <a:cs typeface="+mn-cs"/>
        </a:defRPr>
      </a:lvl5pPr>
      <a:lvl6pPr marL="2285119" algn="l" defTabSz="914046" rtl="0" eaLnBrk="1" latinLnBrk="0" hangingPunct="1">
        <a:defRPr sz="1765" kern="1200">
          <a:solidFill>
            <a:schemeClr val="tx1"/>
          </a:solidFill>
          <a:latin typeface="+mn-lt"/>
          <a:ea typeface="+mn-ea"/>
          <a:cs typeface="+mn-cs"/>
        </a:defRPr>
      </a:lvl6pPr>
      <a:lvl7pPr marL="2742140" algn="l" defTabSz="914046" rtl="0" eaLnBrk="1" latinLnBrk="0" hangingPunct="1">
        <a:defRPr sz="1765" kern="1200">
          <a:solidFill>
            <a:schemeClr val="tx1"/>
          </a:solidFill>
          <a:latin typeface="+mn-lt"/>
          <a:ea typeface="+mn-ea"/>
          <a:cs typeface="+mn-cs"/>
        </a:defRPr>
      </a:lvl7pPr>
      <a:lvl8pPr marL="3199164" algn="l" defTabSz="914046" rtl="0" eaLnBrk="1" latinLnBrk="0" hangingPunct="1">
        <a:defRPr sz="1765" kern="1200">
          <a:solidFill>
            <a:schemeClr val="tx1"/>
          </a:solidFill>
          <a:latin typeface="+mn-lt"/>
          <a:ea typeface="+mn-ea"/>
          <a:cs typeface="+mn-cs"/>
        </a:defRPr>
      </a:lvl8pPr>
      <a:lvl9pPr marL="3656189" algn="l" defTabSz="91404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309394"/>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1"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9"/>
            <a:ext cx="10972801"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44928667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3" r:id="rId8"/>
    <p:sldLayoutId id="2147483695" r:id="rId9"/>
  </p:sldLayoutIdLst>
  <p:txStyles>
    <p:titleStyle>
      <a:lvl1pPr algn="ctr" defTabSz="913954"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54" rtl="0" eaLnBrk="1" latinLnBrk="0" hangingPunct="1">
        <a:defRPr sz="1799" kern="1200">
          <a:solidFill>
            <a:schemeClr val="tx1"/>
          </a:solidFill>
          <a:latin typeface="+mn-lt"/>
          <a:ea typeface="+mn-ea"/>
          <a:cs typeface="+mn-cs"/>
        </a:defRPr>
      </a:lvl1pPr>
      <a:lvl2pPr marL="456977" algn="l" defTabSz="913954" rtl="0" eaLnBrk="1" latinLnBrk="0" hangingPunct="1">
        <a:defRPr sz="1799" kern="1200">
          <a:solidFill>
            <a:schemeClr val="tx1"/>
          </a:solidFill>
          <a:latin typeface="+mn-lt"/>
          <a:ea typeface="+mn-ea"/>
          <a:cs typeface="+mn-cs"/>
        </a:defRPr>
      </a:lvl2pPr>
      <a:lvl3pPr marL="913954" algn="l" defTabSz="913954" rtl="0" eaLnBrk="1" latinLnBrk="0" hangingPunct="1">
        <a:defRPr sz="1799" kern="1200">
          <a:solidFill>
            <a:schemeClr val="tx1"/>
          </a:solidFill>
          <a:latin typeface="+mn-lt"/>
          <a:ea typeface="+mn-ea"/>
          <a:cs typeface="+mn-cs"/>
        </a:defRPr>
      </a:lvl3pPr>
      <a:lvl4pPr marL="1370931" algn="l" defTabSz="913954" rtl="0" eaLnBrk="1" latinLnBrk="0" hangingPunct="1">
        <a:defRPr sz="1799" kern="1200">
          <a:solidFill>
            <a:schemeClr val="tx1"/>
          </a:solidFill>
          <a:latin typeface="+mn-lt"/>
          <a:ea typeface="+mn-ea"/>
          <a:cs typeface="+mn-cs"/>
        </a:defRPr>
      </a:lvl4pPr>
      <a:lvl5pPr marL="1827908" algn="l" defTabSz="913954" rtl="0" eaLnBrk="1" latinLnBrk="0" hangingPunct="1">
        <a:defRPr sz="1799" kern="1200">
          <a:solidFill>
            <a:schemeClr val="tx1"/>
          </a:solidFill>
          <a:latin typeface="+mn-lt"/>
          <a:ea typeface="+mn-ea"/>
          <a:cs typeface="+mn-cs"/>
        </a:defRPr>
      </a:lvl5pPr>
      <a:lvl6pPr marL="2284884" algn="l" defTabSz="913954" rtl="0" eaLnBrk="1" latinLnBrk="0" hangingPunct="1">
        <a:defRPr sz="1799" kern="1200">
          <a:solidFill>
            <a:schemeClr val="tx1"/>
          </a:solidFill>
          <a:latin typeface="+mn-lt"/>
          <a:ea typeface="+mn-ea"/>
          <a:cs typeface="+mn-cs"/>
        </a:defRPr>
      </a:lvl6pPr>
      <a:lvl7pPr marL="2741861" algn="l" defTabSz="913954" rtl="0" eaLnBrk="1" latinLnBrk="0" hangingPunct="1">
        <a:defRPr sz="1799" kern="1200">
          <a:solidFill>
            <a:schemeClr val="tx1"/>
          </a:solidFill>
          <a:latin typeface="+mn-lt"/>
          <a:ea typeface="+mn-ea"/>
          <a:cs typeface="+mn-cs"/>
        </a:defRPr>
      </a:lvl7pPr>
      <a:lvl8pPr marL="3198838" algn="l" defTabSz="913954" rtl="0" eaLnBrk="1" latinLnBrk="0" hangingPunct="1">
        <a:defRPr sz="1799" kern="1200">
          <a:solidFill>
            <a:schemeClr val="tx1"/>
          </a:solidFill>
          <a:latin typeface="+mn-lt"/>
          <a:ea typeface="+mn-ea"/>
          <a:cs typeface="+mn-cs"/>
        </a:defRPr>
      </a:lvl8pPr>
      <a:lvl9pPr marL="3655815" algn="l" defTabSz="913954"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74698957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8" r:id="rId10"/>
    <p:sldLayoutId id="2147483709" r:id="rId11"/>
    <p:sldLayoutId id="2147483710" r:id="rId12"/>
    <p:sldLayoutId id="2147483711" r:id="rId13"/>
    <p:sldLayoutId id="2147483712" r:id="rId14"/>
    <p:sldLayoutId id="2147483831"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29751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901"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03188179"/>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7390177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351900786"/>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35" r:id="rId21"/>
    <p:sldLayoutId id="2147483836" r:id="rId22"/>
    <p:sldLayoutId id="2147483944" r:id="rId23"/>
    <p:sldLayoutId id="2147483945" r:id="rId24"/>
    <p:sldLayoutId id="2147483946" r:id="rId2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839298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22770438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902" r:id="rId3"/>
    <p:sldLayoutId id="2147483903"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29.xml"/></Relationships>
</file>

<file path=ppt/slides/_rels/slide10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7.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hyperlink" Target="https://readytogo.microsoft.com/global/_layouts/RTG/AssetViewer.aspx?AssetUrl=https://readytogo.microsoft.com/global/Asset/Pages/Microsoft%20Azure%20in%20Open%20Licensing%20-%20Azure%20Open%20Calculator.aspx" TargetMode="External"/><Relationship Id="rId7" Type="http://schemas.openxmlformats.org/officeDocument/2006/relationships/image" Target="../media/image326.png"/><Relationship Id="rId2" Type="http://schemas.openxmlformats.org/officeDocument/2006/relationships/notesSlide" Target="../notesSlides/notesSlide35.xml"/><Relationship Id="rId1" Type="http://schemas.openxmlformats.org/officeDocument/2006/relationships/slideLayout" Target="../slideLayouts/slideLayout67.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hyperlink" Target="http://aka.ms/mysuppor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readytogo.microsoft.com/global/_layouts/RTG/AssetViewer.aspx?AssetUrl=https://readytogo.microsoft.com/global/Asset/Pages/Microsoft%20Azure%20in%20Open%20Licensing%20-%20Azure%20Open%20Calculator.aspx" TargetMode="External"/><Relationship Id="rId2" Type="http://schemas.openxmlformats.org/officeDocument/2006/relationships/notesSlide" Target="../notesSlides/notesSlide36.xml"/><Relationship Id="rId1" Type="http://schemas.openxmlformats.org/officeDocument/2006/relationships/slideLayout" Target="../slideLayouts/slideLayout67.xml"/><Relationship Id="rId5" Type="http://schemas.openxmlformats.org/officeDocument/2006/relationships/image" Target="../media/image329.emf"/><Relationship Id="rId4" Type="http://schemas.openxmlformats.org/officeDocument/2006/relationships/image" Target="../media/image328.emf"/></Relationships>
</file>

<file path=ppt/slides/_rels/slide10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png"/><Relationship Id="rId50" Type="http://schemas.openxmlformats.org/officeDocument/2006/relationships/image" Target="../media/image131.png"/><Relationship Id="rId55" Type="http://schemas.openxmlformats.org/officeDocument/2006/relationships/image" Target="../media/image136.png"/><Relationship Id="rId7" Type="http://schemas.openxmlformats.org/officeDocument/2006/relationships/image" Target="../media/image88.png"/><Relationship Id="rId2" Type="http://schemas.openxmlformats.org/officeDocument/2006/relationships/notesSlide" Target="../notesSlides/notesSlide3.xml"/><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3" Type="http://schemas.openxmlformats.org/officeDocument/2006/relationships/image" Target="../media/image134.png"/><Relationship Id="rId5" Type="http://schemas.openxmlformats.org/officeDocument/2006/relationships/image" Target="../media/image86.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56" Type="http://schemas.openxmlformats.org/officeDocument/2006/relationships/image" Target="../media/image137.png"/><Relationship Id="rId8" Type="http://schemas.openxmlformats.org/officeDocument/2006/relationships/image" Target="../media/image89.png"/><Relationship Id="rId51" Type="http://schemas.openxmlformats.org/officeDocument/2006/relationships/image" Target="../media/image132.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png"/><Relationship Id="rId41" Type="http://schemas.openxmlformats.org/officeDocument/2006/relationships/image" Target="../media/image122.png"/><Relationship Id="rId54" Type="http://schemas.openxmlformats.org/officeDocument/2006/relationships/image" Target="../media/image135.png"/><Relationship Id="rId1" Type="http://schemas.openxmlformats.org/officeDocument/2006/relationships/slideLayout" Target="../slideLayouts/slideLayout130.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 Id="rId57" Type="http://schemas.openxmlformats.org/officeDocument/2006/relationships/image" Target="../media/image138.png"/><Relationship Id="rId10" Type="http://schemas.openxmlformats.org/officeDocument/2006/relationships/image" Target="../media/image91.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3.png"/></Relationships>
</file>

<file path=ppt/slides/_rels/slide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3" Type="http://schemas.openxmlformats.org/officeDocument/2006/relationships/image" Target="../media/image151.emf"/><Relationship Id="rId18" Type="http://schemas.openxmlformats.org/officeDocument/2006/relationships/image" Target="../media/image156.emf"/><Relationship Id="rId26" Type="http://schemas.openxmlformats.org/officeDocument/2006/relationships/image" Target="../media/image164.png"/><Relationship Id="rId39" Type="http://schemas.openxmlformats.org/officeDocument/2006/relationships/image" Target="../media/image176.emf"/><Relationship Id="rId21" Type="http://schemas.openxmlformats.org/officeDocument/2006/relationships/image" Target="../media/image159.emf"/><Relationship Id="rId34" Type="http://schemas.openxmlformats.org/officeDocument/2006/relationships/image" Target="../media/image171.emf"/><Relationship Id="rId42" Type="http://schemas.openxmlformats.org/officeDocument/2006/relationships/image" Target="../media/image179.emf"/><Relationship Id="rId47" Type="http://schemas.openxmlformats.org/officeDocument/2006/relationships/image" Target="../media/image184.emf"/><Relationship Id="rId7" Type="http://schemas.openxmlformats.org/officeDocument/2006/relationships/image" Target="../media/image145.emf"/><Relationship Id="rId2" Type="http://schemas.openxmlformats.org/officeDocument/2006/relationships/image" Target="../media/image140.png"/><Relationship Id="rId16" Type="http://schemas.openxmlformats.org/officeDocument/2006/relationships/image" Target="../media/image154.emf"/><Relationship Id="rId29" Type="http://schemas.openxmlformats.org/officeDocument/2006/relationships/image" Target="../media/image166.emf"/><Relationship Id="rId1" Type="http://schemas.openxmlformats.org/officeDocument/2006/relationships/slideLayout" Target="../slideLayouts/slideLayout6.xml"/><Relationship Id="rId6" Type="http://schemas.openxmlformats.org/officeDocument/2006/relationships/image" Target="../media/image144.png"/><Relationship Id="rId11" Type="http://schemas.openxmlformats.org/officeDocument/2006/relationships/image" Target="../media/image149.emf"/><Relationship Id="rId24" Type="http://schemas.openxmlformats.org/officeDocument/2006/relationships/image" Target="../media/image162.emf"/><Relationship Id="rId32" Type="http://schemas.openxmlformats.org/officeDocument/2006/relationships/image" Target="../media/image169.emf"/><Relationship Id="rId37" Type="http://schemas.openxmlformats.org/officeDocument/2006/relationships/image" Target="../media/image174.emf"/><Relationship Id="rId40" Type="http://schemas.openxmlformats.org/officeDocument/2006/relationships/image" Target="../media/image177.emf"/><Relationship Id="rId45" Type="http://schemas.openxmlformats.org/officeDocument/2006/relationships/image" Target="../media/image182.emf"/><Relationship Id="rId5" Type="http://schemas.openxmlformats.org/officeDocument/2006/relationships/image" Target="../media/image143.emf"/><Relationship Id="rId15" Type="http://schemas.openxmlformats.org/officeDocument/2006/relationships/image" Target="../media/image153.emf"/><Relationship Id="rId23" Type="http://schemas.openxmlformats.org/officeDocument/2006/relationships/image" Target="../media/image161.emf"/><Relationship Id="rId28" Type="http://schemas.openxmlformats.org/officeDocument/2006/relationships/image" Target="../media/image165.emf"/><Relationship Id="rId36" Type="http://schemas.openxmlformats.org/officeDocument/2006/relationships/image" Target="../media/image173.emf"/><Relationship Id="rId10" Type="http://schemas.openxmlformats.org/officeDocument/2006/relationships/image" Target="../media/image148.emf"/><Relationship Id="rId19" Type="http://schemas.openxmlformats.org/officeDocument/2006/relationships/image" Target="../media/image157.emf"/><Relationship Id="rId31" Type="http://schemas.openxmlformats.org/officeDocument/2006/relationships/image" Target="../media/image168.emf"/><Relationship Id="rId44" Type="http://schemas.openxmlformats.org/officeDocument/2006/relationships/image" Target="../media/image181.emf"/><Relationship Id="rId4" Type="http://schemas.openxmlformats.org/officeDocument/2006/relationships/image" Target="../media/image142.emf"/><Relationship Id="rId9" Type="http://schemas.openxmlformats.org/officeDocument/2006/relationships/image" Target="../media/image147.emf"/><Relationship Id="rId14" Type="http://schemas.openxmlformats.org/officeDocument/2006/relationships/image" Target="../media/image152.emf"/><Relationship Id="rId22" Type="http://schemas.openxmlformats.org/officeDocument/2006/relationships/image" Target="../media/image160.emf"/><Relationship Id="rId27" Type="http://schemas.microsoft.com/office/2007/relationships/hdphoto" Target="../media/hdphoto2.wdp"/><Relationship Id="rId30" Type="http://schemas.openxmlformats.org/officeDocument/2006/relationships/image" Target="../media/image167.emf"/><Relationship Id="rId35" Type="http://schemas.openxmlformats.org/officeDocument/2006/relationships/image" Target="../media/image172.emf"/><Relationship Id="rId43" Type="http://schemas.openxmlformats.org/officeDocument/2006/relationships/image" Target="../media/image180.emf"/><Relationship Id="rId48" Type="http://schemas.openxmlformats.org/officeDocument/2006/relationships/image" Target="../media/image185.emf"/><Relationship Id="rId8" Type="http://schemas.openxmlformats.org/officeDocument/2006/relationships/image" Target="../media/image146.emf"/><Relationship Id="rId3" Type="http://schemas.openxmlformats.org/officeDocument/2006/relationships/image" Target="../media/image141.emf"/><Relationship Id="rId12" Type="http://schemas.openxmlformats.org/officeDocument/2006/relationships/image" Target="../media/image150.emf"/><Relationship Id="rId17" Type="http://schemas.openxmlformats.org/officeDocument/2006/relationships/image" Target="../media/image155.emf"/><Relationship Id="rId25" Type="http://schemas.openxmlformats.org/officeDocument/2006/relationships/image" Target="../media/image163.emf"/><Relationship Id="rId33" Type="http://schemas.openxmlformats.org/officeDocument/2006/relationships/image" Target="../media/image170.emf"/><Relationship Id="rId38" Type="http://schemas.openxmlformats.org/officeDocument/2006/relationships/image" Target="../media/image175.emf"/><Relationship Id="rId46" Type="http://schemas.openxmlformats.org/officeDocument/2006/relationships/image" Target="../media/image183.emf"/><Relationship Id="rId20" Type="http://schemas.openxmlformats.org/officeDocument/2006/relationships/image" Target="../media/image158.emf"/><Relationship Id="rId41" Type="http://schemas.openxmlformats.org/officeDocument/2006/relationships/image" Target="../media/image17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learnwithshahriar.files.wordpress.com/2015/02/azure-website-101-pricing.png"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90.emf"/><Relationship Id="rId4" Type="http://schemas.openxmlformats.org/officeDocument/2006/relationships/image" Target="../media/image189.emf"/></Relationships>
</file>

<file path=ppt/slides/_rels/slide1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 Id="rId4" Type="http://schemas.openxmlformats.org/officeDocument/2006/relationships/image" Target="../media/image193.png"/></Relationships>
</file>

<file path=ppt/slides/_rels/slide2.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slide" Target="slide25.xml"/><Relationship Id="rId39" Type="http://schemas.openxmlformats.org/officeDocument/2006/relationships/slide" Target="slide107.xml"/><Relationship Id="rId21" Type="http://schemas.openxmlformats.org/officeDocument/2006/relationships/image" Target="../media/image70.png"/><Relationship Id="rId34" Type="http://schemas.openxmlformats.org/officeDocument/2006/relationships/slide" Target="slide60.xm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slide" Target="slide15.xml"/><Relationship Id="rId33" Type="http://schemas.openxmlformats.org/officeDocument/2006/relationships/slide" Target="slide59.xml"/><Relationship Id="rId38" Type="http://schemas.openxmlformats.org/officeDocument/2006/relationships/slide" Target="slide102.xml"/><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slide" Target="slide40.xml"/><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slide" Target="slide9.xml"/><Relationship Id="rId32" Type="http://schemas.openxmlformats.org/officeDocument/2006/relationships/slide" Target="slide50.xml"/><Relationship Id="rId37" Type="http://schemas.openxmlformats.org/officeDocument/2006/relationships/slide" Target="slide74.xml"/><Relationship Id="rId40" Type="http://schemas.openxmlformats.org/officeDocument/2006/relationships/slide" Target="slide109.xml"/><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slide" Target="slide8.xml"/><Relationship Id="rId28" Type="http://schemas.openxmlformats.org/officeDocument/2006/relationships/slide" Target="slide30.xml"/><Relationship Id="rId36" Type="http://schemas.openxmlformats.org/officeDocument/2006/relationships/slide" Target="slide71.xml"/><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slide" Target="slide43.xml"/><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slide" Target="slide7.xml"/><Relationship Id="rId27" Type="http://schemas.openxmlformats.org/officeDocument/2006/relationships/slide" Target="slide29.xml"/><Relationship Id="rId30" Type="http://schemas.openxmlformats.org/officeDocument/2006/relationships/slide" Target="slide42.xml"/><Relationship Id="rId35" Type="http://schemas.openxmlformats.org/officeDocument/2006/relationships/slide" Target="slide63.xml"/><Relationship Id="rId8" Type="http://schemas.openxmlformats.org/officeDocument/2006/relationships/image" Target="../media/image57.png"/><Relationship Id="rId3"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5" Type="http://schemas.openxmlformats.org/officeDocument/2006/relationships/image" Target="../media/image197.png"/><Relationship Id="rId4" Type="http://schemas.openxmlformats.org/officeDocument/2006/relationships/image" Target="../media/image196.png"/></Relationships>
</file>

<file path=ppt/slides/_rels/slide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0.png"/><Relationship Id="rId4" Type="http://schemas.openxmlformats.org/officeDocument/2006/relationships/image" Target="../media/image199.png"/></Relationships>
</file>

<file path=ppt/slides/_rels/slide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2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2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2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6.xml"/><Relationship Id="rId4" Type="http://schemas.openxmlformats.org/officeDocument/2006/relationships/image" Target="../media/image225.png"/></Relationships>
</file>

<file path=ppt/slides/_rels/slide28.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www.marketsandmarkets.com/Market-Reports/recovery-as-a-service-market-962.html" TargetMode="External"/><Relationship Id="rId2" Type="http://schemas.openxmlformats.org/officeDocument/2006/relationships/notesSlide" Target="../notesSlides/notesSlide6.xml"/><Relationship Id="rId1" Type="http://schemas.openxmlformats.org/officeDocument/2006/relationships/slideLayout" Target="../slideLayouts/slideLayout161.xml"/><Relationship Id="rId4" Type="http://schemas.openxmlformats.org/officeDocument/2006/relationships/image" Target="../media/image232.png"/></Relationships>
</file>

<file path=ppt/slides/_rels/slide32.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7.xml"/><Relationship Id="rId1" Type="http://schemas.openxmlformats.org/officeDocument/2006/relationships/slideLayout" Target="../slideLayouts/slideLayout160.xml"/><Relationship Id="rId5" Type="http://schemas.openxmlformats.org/officeDocument/2006/relationships/image" Target="../media/image235.emf"/><Relationship Id="rId4" Type="http://schemas.openxmlformats.org/officeDocument/2006/relationships/image" Target="../media/image23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3.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Recovery_point_objective" TargetMode="External"/><Relationship Id="rId2" Type="http://schemas.openxmlformats.org/officeDocument/2006/relationships/hyperlink" Target="https://en.wikipedia.org/wiki/Recovery_time_objective" TargetMode="External"/><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38.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160.xml"/></Relationships>
</file>

<file path=ppt/slides/_rels/slide39.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160.xml"/><Relationship Id="rId5" Type="http://schemas.openxmlformats.org/officeDocument/2006/relationships/image" Target="../media/image240.png"/><Relationship Id="rId4" Type="http://schemas.openxmlformats.org/officeDocument/2006/relationships/image" Target="../media/image2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41.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111.png"/><Relationship Id="rId7" Type="http://schemas.openxmlformats.org/officeDocument/2006/relationships/image" Target="../media/image244.emf"/><Relationship Id="rId2" Type="http://schemas.openxmlformats.org/officeDocument/2006/relationships/image" Target="../media/image241.png"/><Relationship Id="rId1" Type="http://schemas.openxmlformats.org/officeDocument/2006/relationships/slideLayout" Target="../slideLayouts/slideLayout130.xml"/><Relationship Id="rId6" Type="http://schemas.openxmlformats.org/officeDocument/2006/relationships/image" Target="../media/image243.emf"/><Relationship Id="rId5" Type="http://schemas.openxmlformats.org/officeDocument/2006/relationships/image" Target="../media/image242.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notesSlide" Target="../notesSlides/notesSlide11.xml"/><Relationship Id="rId1" Type="http://schemas.openxmlformats.org/officeDocument/2006/relationships/slideLayout" Target="../slideLayouts/slideLayout145.xml"/><Relationship Id="rId5" Type="http://schemas.openxmlformats.org/officeDocument/2006/relationships/image" Target="../media/image248.png"/><Relationship Id="rId4" Type="http://schemas.openxmlformats.org/officeDocument/2006/relationships/image" Target="../media/image2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69.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69.xml"/></Relationships>
</file>

<file path=ppt/slides/_rels/slide4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8.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image" Target="../media/image259.png"/><Relationship Id="rId1" Type="http://schemas.openxmlformats.org/officeDocument/2006/relationships/slideLayout" Target="../slideLayouts/slideLayout8.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5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7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4.xml"/></Relationships>
</file>

<file path=ppt/slides/_rels/slide5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notesSlide" Target="../notesSlides/notesSlide14.xml"/><Relationship Id="rId1" Type="http://schemas.openxmlformats.org/officeDocument/2006/relationships/slideLayout" Target="../slideLayouts/slideLayout1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0.xml"/></Relationships>
</file>

<file path=ppt/slides/_rels/slide6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xml"/><Relationship Id="rId1" Type="http://schemas.openxmlformats.org/officeDocument/2006/relationships/slideLayout" Target="../slideLayouts/slideLayout130.xml"/></Relationships>
</file>

<file path=ppt/slides/_rels/slide6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7.xml"/><Relationship Id="rId1" Type="http://schemas.openxmlformats.org/officeDocument/2006/relationships/slideLayout" Target="../slideLayouts/slideLayout130.xml"/><Relationship Id="rId4" Type="http://schemas.openxmlformats.org/officeDocument/2006/relationships/image" Target="../media/image273.gif"/></Relationships>
</file>

<file path=ppt/slides/_rels/slide65.x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notesSlide" Target="../notesSlides/notesSlide18.xml"/><Relationship Id="rId1" Type="http://schemas.openxmlformats.org/officeDocument/2006/relationships/slideLayout" Target="../slideLayouts/slideLayout130.xml"/><Relationship Id="rId5" Type="http://schemas.openxmlformats.org/officeDocument/2006/relationships/image" Target="../media/image273.gif"/><Relationship Id="rId4" Type="http://schemas.openxmlformats.org/officeDocument/2006/relationships/image" Target="../media/image272.png"/></Relationships>
</file>

<file path=ppt/slides/_rels/slide66.x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notesSlide" Target="../notesSlides/notesSlide19.xml"/><Relationship Id="rId1" Type="http://schemas.openxmlformats.org/officeDocument/2006/relationships/slideLayout" Target="../slideLayouts/slideLayout130.xml"/><Relationship Id="rId5" Type="http://schemas.openxmlformats.org/officeDocument/2006/relationships/image" Target="../media/image273.gif"/><Relationship Id="rId4" Type="http://schemas.openxmlformats.org/officeDocument/2006/relationships/image" Target="../media/image272.png"/></Relationships>
</file>

<file path=ppt/slides/_rels/slide67.x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notesSlide" Target="../notesSlides/notesSlide20.xml"/><Relationship Id="rId1" Type="http://schemas.openxmlformats.org/officeDocument/2006/relationships/slideLayout" Target="../slideLayouts/slideLayout130.xml"/><Relationship Id="rId5" Type="http://schemas.openxmlformats.org/officeDocument/2006/relationships/image" Target="../media/image273.gif"/><Relationship Id="rId4" Type="http://schemas.openxmlformats.org/officeDocument/2006/relationships/image" Target="../media/image272.png"/></Relationships>
</file>

<file path=ppt/slides/_rels/slide68.xml.rels><?xml version="1.0" encoding="UTF-8" standalone="yes"?>
<Relationships xmlns="http://schemas.openxmlformats.org/package/2006/relationships"><Relationship Id="rId3" Type="http://schemas.openxmlformats.org/officeDocument/2006/relationships/image" Target="../media/image275.emf"/><Relationship Id="rId7"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29.xml"/><Relationship Id="rId6" Type="http://schemas.openxmlformats.org/officeDocument/2006/relationships/image" Target="../media/image243.emf"/><Relationship Id="rId5" Type="http://schemas.openxmlformats.org/officeDocument/2006/relationships/image" Target="../media/image277.png"/><Relationship Id="rId4" Type="http://schemas.openxmlformats.org/officeDocument/2006/relationships/image" Target="../media/image2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xml"/><Relationship Id="rId1" Type="http://schemas.openxmlformats.org/officeDocument/2006/relationships/slideLayout" Target="../slideLayouts/slideLayout130.xml"/><Relationship Id="rId5" Type="http://schemas.openxmlformats.org/officeDocument/2006/relationships/image" Target="../media/image280.png"/><Relationship Id="rId4" Type="http://schemas.openxmlformats.org/officeDocument/2006/relationships/image" Target="../media/image2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75.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0.emf"/><Relationship Id="rId3" Type="http://schemas.openxmlformats.org/officeDocument/2006/relationships/image" Target="../media/image282.png"/><Relationship Id="rId7" Type="http://schemas.openxmlformats.org/officeDocument/2006/relationships/image" Target="../media/image285.png"/><Relationship Id="rId12" Type="http://schemas.openxmlformats.org/officeDocument/2006/relationships/image" Target="../media/image289.emf"/><Relationship Id="rId17" Type="http://schemas.openxmlformats.org/officeDocument/2006/relationships/image" Target="../media/image294.png"/><Relationship Id="rId2" Type="http://schemas.openxmlformats.org/officeDocument/2006/relationships/notesSlide" Target="../notesSlides/notesSlide24.xml"/><Relationship Id="rId16" Type="http://schemas.openxmlformats.org/officeDocument/2006/relationships/image" Target="../media/image293.png"/><Relationship Id="rId1" Type="http://schemas.openxmlformats.org/officeDocument/2006/relationships/slideLayout" Target="../slideLayouts/slideLayout253.xml"/><Relationship Id="rId6" Type="http://schemas.openxmlformats.org/officeDocument/2006/relationships/image" Target="../media/image284.png"/><Relationship Id="rId11" Type="http://schemas.openxmlformats.org/officeDocument/2006/relationships/image" Target="../media/image288.emf"/><Relationship Id="rId5" Type="http://schemas.microsoft.com/office/2007/relationships/hdphoto" Target="../media/hdphoto3.wdp"/><Relationship Id="rId15" Type="http://schemas.openxmlformats.org/officeDocument/2006/relationships/image" Target="../media/image292.emf"/><Relationship Id="rId10" Type="http://schemas.openxmlformats.org/officeDocument/2006/relationships/image" Target="../media/image287.emf"/><Relationship Id="rId4" Type="http://schemas.openxmlformats.org/officeDocument/2006/relationships/image" Target="../media/image283.png"/><Relationship Id="rId9" Type="http://schemas.microsoft.com/office/2007/relationships/hdphoto" Target="../media/hdphoto4.wdp"/><Relationship Id="rId14" Type="http://schemas.openxmlformats.org/officeDocument/2006/relationships/image" Target="../media/image291.emf"/></Relationships>
</file>

<file path=ppt/slides/_rels/slide7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84.png"/><Relationship Id="rId7" Type="http://schemas.openxmlformats.org/officeDocument/2006/relationships/image" Target="../media/image1890.png"/><Relationship Id="rId2" Type="http://schemas.openxmlformats.org/officeDocument/2006/relationships/notesSlide" Target="../notesSlides/notesSlide25.xml"/><Relationship Id="rId1" Type="http://schemas.openxmlformats.org/officeDocument/2006/relationships/slideLayout" Target="../slideLayouts/slideLayout13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85.png"/><Relationship Id="rId9" Type="http://schemas.openxmlformats.org/officeDocument/2006/relationships/image" Target="../media/image190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8.xml"/></Relationships>
</file>

<file path=ppt/slides/_rels/slide78.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5.png"/><Relationship Id="rId7" Type="http://schemas.openxmlformats.org/officeDocument/2006/relationships/image" Target="../media/image244.emf"/><Relationship Id="rId2" Type="http://schemas.openxmlformats.org/officeDocument/2006/relationships/notesSlide" Target="../notesSlides/notesSlide27.xml"/><Relationship Id="rId1" Type="http://schemas.openxmlformats.org/officeDocument/2006/relationships/slideLayout" Target="../slideLayouts/slideLayout134.xml"/><Relationship Id="rId6" Type="http://schemas.openxmlformats.org/officeDocument/2006/relationships/image" Target="../media/image297.png"/><Relationship Id="rId5" Type="http://schemas.openxmlformats.org/officeDocument/2006/relationships/image" Target="../media/image296.emf"/><Relationship Id="rId4" Type="http://schemas.microsoft.com/office/2007/relationships/hdphoto" Target="../media/hdphoto5.wdp"/></Relationships>
</file>

<file path=ppt/slides/_rels/slide79.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000.png"/><Relationship Id="rId3" Type="http://schemas.openxmlformats.org/officeDocument/2006/relationships/image" Target="../media/image299.png"/><Relationship Id="rId7" Type="http://schemas.openxmlformats.org/officeDocument/2006/relationships/image" Target="../media/image2970.png"/><Relationship Id="rId12" Type="http://schemas.openxmlformats.org/officeDocument/2006/relationships/customXml" Target="../ink/ink8.xml"/><Relationship Id="rId2" Type="http://schemas.openxmlformats.org/officeDocument/2006/relationships/image" Target="../media/image271.png"/><Relationship Id="rId1" Type="http://schemas.openxmlformats.org/officeDocument/2006/relationships/slideLayout" Target="../slideLayouts/slideLayout130.xml"/><Relationship Id="rId6" Type="http://schemas.openxmlformats.org/officeDocument/2006/relationships/customXml" Target="../ink/ink5.xml"/><Relationship Id="rId11" Type="http://schemas.openxmlformats.org/officeDocument/2006/relationships/image" Target="../media/image2990.png"/><Relationship Id="rId5" Type="http://schemas.openxmlformats.org/officeDocument/2006/relationships/image" Target="../media/image244.emf"/><Relationship Id="rId15" Type="http://schemas.openxmlformats.org/officeDocument/2006/relationships/image" Target="../media/image301.png"/><Relationship Id="rId10" Type="http://schemas.openxmlformats.org/officeDocument/2006/relationships/customXml" Target="../ink/ink7.xml"/><Relationship Id="rId4" Type="http://schemas.openxmlformats.org/officeDocument/2006/relationships/image" Target="../media/image300.png"/><Relationship Id="rId9" Type="http://schemas.openxmlformats.org/officeDocument/2006/relationships/image" Target="../media/image2980.png"/><Relationship Id="rId1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3" Type="http://schemas.openxmlformats.org/officeDocument/2006/relationships/hyperlink" Target="http://blogs.technet.com/b/virtualization/archive/2014/07/20/expressroute-and-azure-site-recovery.aspx" TargetMode="External"/><Relationship Id="rId2" Type="http://schemas.openxmlformats.org/officeDocument/2006/relationships/hyperlink" Target="https://azure.microsoft.com/en-us/documentation/articles/site-recovery-capacity-planner/" TargetMode="External"/><Relationship Id="rId1" Type="http://schemas.openxmlformats.org/officeDocument/2006/relationships/slideLayout" Target="../slideLayouts/slideLayout149.xml"/></Relationships>
</file>

<file path=ppt/slides/_rels/slide8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customXml" Target="../ink/ink10.xml"/><Relationship Id="rId1" Type="http://schemas.openxmlformats.org/officeDocument/2006/relationships/slideLayout" Target="../slideLayouts/slideLayout149.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30.xml"/></Relationships>
</file>

<file path=ppt/slides/_rels/slide8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30.xml"/></Relationships>
</file>

<file path=ppt/slides/_rels/slide8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30.xml"/></Relationships>
</file>

<file path=ppt/slides/_rels/slide8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9.xml"/></Relationships>
</file>

<file path=ppt/slides/_rels/slide8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9.xml"/><Relationship Id="rId1" Type="http://schemas.openxmlformats.org/officeDocument/2006/relationships/slideLayout" Target="../slideLayouts/slideLayout130.xml"/></Relationships>
</file>

<file path=ppt/slides/_rels/slide8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30.xml"/></Relationships>
</file>

<file path=ppt/slides/_rels/slide8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eg"/><Relationship Id="rId1" Type="http://schemas.openxmlformats.org/officeDocument/2006/relationships/slideLayout" Target="../slideLayouts/slideLayout10.xml"/><Relationship Id="rId5" Type="http://schemas.openxmlformats.org/officeDocument/2006/relationships/image" Target="../media/image76.png"/><Relationship Id="rId4" Type="http://schemas.openxmlformats.org/officeDocument/2006/relationships/image" Target="../media/image75.png"/></Relationships>
</file>

<file path=ppt/slides/_rels/slide9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1.xml"/><Relationship Id="rId1" Type="http://schemas.openxmlformats.org/officeDocument/2006/relationships/slideLayout" Target="../slideLayouts/slideLayout130.xml"/></Relationships>
</file>

<file path=ppt/slides/_rels/slide91.xml.rels><?xml version="1.0" encoding="UTF-8" standalone="yes"?>
<Relationships xmlns="http://schemas.openxmlformats.org/package/2006/relationships"><Relationship Id="rId3" Type="http://schemas.openxmlformats.org/officeDocument/2006/relationships/hyperlink" Target="https://azure.microsoft.com/en-us/documentation/articles/site-recovery-capacity-planner/" TargetMode="External"/><Relationship Id="rId2" Type="http://schemas.openxmlformats.org/officeDocument/2006/relationships/notesSlide" Target="../notesSlides/notesSlide32.xml"/><Relationship Id="rId1" Type="http://schemas.openxmlformats.org/officeDocument/2006/relationships/slideLayout" Target="../slideLayouts/slideLayout226.xml"/><Relationship Id="rId4" Type="http://schemas.openxmlformats.org/officeDocument/2006/relationships/image" Target="../media/image311.png"/></Relationships>
</file>

<file path=ppt/slides/_rels/slide92.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33.xml"/><Relationship Id="rId1" Type="http://schemas.openxmlformats.org/officeDocument/2006/relationships/slideLayout" Target="../slideLayouts/slideLayout129.xml"/></Relationships>
</file>

<file path=ppt/slides/_rels/slide9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30.xml"/></Relationships>
</file>

<file path=ppt/slides/_rels/slide94.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png"/><Relationship Id="rId1" Type="http://schemas.openxmlformats.org/officeDocument/2006/relationships/slideLayout" Target="../slideLayouts/slideLayout149.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95.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29.xml"/></Relationships>
</file>

<file path=ppt/slides/_rels/slide9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xml.rels><?xml version="1.0" encoding="UTF-8" standalone="yes"?>
<Relationships xmlns="http://schemas.openxmlformats.org/package/2006/relationships"><Relationship Id="rId3" Type="http://schemas.openxmlformats.org/officeDocument/2006/relationships/hyperlink" Target="https://support.microsoft.com/en-us/kb/3033922" TargetMode="External"/><Relationship Id="rId2" Type="http://schemas.openxmlformats.org/officeDocument/2006/relationships/hyperlink" Target="http://support2.microsoft.com/kb/2913445" TargetMode="External"/><Relationship Id="rId1" Type="http://schemas.openxmlformats.org/officeDocument/2006/relationships/slideLayout" Target="../slideLayouts/slideLayout1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ABEC"/>
        </a:solidFill>
        <a:effectLst/>
      </p:bgPr>
    </p:bg>
    <p:spTree>
      <p:nvGrpSpPr>
        <p:cNvPr id="1" name=""/>
        <p:cNvGrpSpPr/>
        <p:nvPr/>
      </p:nvGrpSpPr>
      <p:grpSpPr>
        <a:xfrm>
          <a:off x="0" y="0"/>
          <a:ext cx="0" cy="0"/>
          <a:chOff x="0" y="0"/>
          <a:chExt cx="0" cy="0"/>
        </a:xfrm>
      </p:grpSpPr>
      <p:sp>
        <p:nvSpPr>
          <p:cNvPr id="3" name="TextBox 2"/>
          <p:cNvSpPr txBox="1"/>
          <p:nvPr/>
        </p:nvSpPr>
        <p:spPr>
          <a:xfrm>
            <a:off x="968121" y="1697857"/>
            <a:ext cx="6038699" cy="1227494"/>
          </a:xfrm>
          <a:prstGeom prst="rect">
            <a:avLst/>
          </a:prstGeom>
          <a:ln>
            <a:noFill/>
          </a:ln>
        </p:spPr>
        <p:txBody>
          <a:bodyPr vert="horz" wrap="none" lIns="91427" tIns="91427" rIns="91427" bIns="91427" rtlCol="0" anchor="t">
            <a:no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Microsoft Azure</a:t>
            </a:r>
            <a:r>
              <a:rPr kumimoji="0" lang="en-US" sz="4000" b="0" i="0" u="none" strike="noStrike" kern="0" cap="none" spc="0" normalizeH="0" noProof="0" dirty="0">
                <a:ln>
                  <a:noFill/>
                </a:ln>
                <a:solidFill>
                  <a:prstClr val="white"/>
                </a:solidFill>
                <a:effectLst/>
                <a:uLnTx/>
                <a:uFillTx/>
                <a:latin typeface="Segoe UI Light"/>
                <a:ea typeface="Segoe UI" pitchFamily="34" charset="0"/>
                <a:cs typeface="Segoe UI" pitchFamily="34" charset="0"/>
              </a:rPr>
              <a:t> Operational Management Suite </a:t>
            </a:r>
          </a:p>
          <a:p>
            <a:pPr marL="0" marR="0" lvl="0" indent="0" defTabSz="914225" eaLnBrk="1" fontAlgn="auto" latinLnBrk="0" hangingPunct="1">
              <a:lnSpc>
                <a:spcPct val="100000"/>
              </a:lnSpc>
              <a:spcBef>
                <a:spcPts val="0"/>
              </a:spcBef>
              <a:spcAft>
                <a:spcPts val="0"/>
              </a:spcAft>
              <a:buClrTx/>
              <a:buSzTx/>
              <a:buFontTx/>
              <a:buNone/>
              <a:tabLst/>
              <a:defRPr/>
            </a:pPr>
            <a:r>
              <a:rPr lang="en-US" sz="4000" kern="0" baseline="0" dirty="0">
                <a:solidFill>
                  <a:prstClr val="white"/>
                </a:solidFill>
                <a:latin typeface="Segoe UI Light"/>
                <a:ea typeface="Segoe UI" pitchFamily="34" charset="0"/>
                <a:cs typeface="Segoe UI" pitchFamily="34" charset="0"/>
              </a:rPr>
              <a:t>Bootcamp</a:t>
            </a:r>
            <a:endParaRPr kumimoji="0" lang="en-US" sz="40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pic>
        <p:nvPicPr>
          <p:cNvPr id="5" name="Picture 4" descr="MSFT_logo_rgb_W-Wht_D.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964" y="911981"/>
            <a:ext cx="2226417" cy="818862"/>
          </a:xfrm>
          <a:prstGeom prst="rect">
            <a:avLst/>
          </a:prstGeom>
        </p:spPr>
      </p:pic>
      <p:pic>
        <p:nvPicPr>
          <p:cNvPr id="4" name="Picture 3" descr="StoreSimple_Buildings_01.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66" y="3251924"/>
            <a:ext cx="5033104" cy="3619698"/>
          </a:xfrm>
          <a:prstGeom prst="rect">
            <a:avLst/>
          </a:prstGeom>
        </p:spPr>
      </p:pic>
      <p:pic>
        <p:nvPicPr>
          <p:cNvPr id="7" name="Picture 6" descr="StoreSimple_Buildings_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3356" y="2778698"/>
            <a:ext cx="5347780" cy="4078815"/>
          </a:xfrm>
          <a:prstGeom prst="rect">
            <a:avLst/>
          </a:prstGeom>
        </p:spPr>
      </p:pic>
      <p:sp>
        <p:nvSpPr>
          <p:cNvPr id="2" name="Rectangle 1"/>
          <p:cNvSpPr/>
          <p:nvPr/>
        </p:nvSpPr>
        <p:spPr>
          <a:xfrm>
            <a:off x="9426898" y="256988"/>
            <a:ext cx="6096000" cy="923330"/>
          </a:xfrm>
          <a:prstGeom prst="rect">
            <a:avLst/>
          </a:prstGeom>
        </p:spPr>
        <p:txBody>
          <a:bodyPr>
            <a:spAutoFit/>
          </a:bodyPr>
          <a:lstStyle/>
          <a:p>
            <a:r>
              <a:rPr lang="en-US" dirty="0"/>
              <a:t>Smith Mangmeetakun</a:t>
            </a:r>
          </a:p>
          <a:p>
            <a:r>
              <a:rPr lang="en-US" dirty="0"/>
              <a:t>smithm@microsoft.com </a:t>
            </a:r>
          </a:p>
          <a:p>
            <a:r>
              <a:rPr lang="en-US" dirty="0"/>
              <a:t>+66818062332</a:t>
            </a:r>
          </a:p>
        </p:txBody>
      </p:sp>
    </p:spTree>
    <p:extLst>
      <p:ext uri="{BB962C8B-B14F-4D97-AF65-F5344CB8AC3E}">
        <p14:creationId xmlns:p14="http://schemas.microsoft.com/office/powerpoint/2010/main" val="107847321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grpSp>
        <p:nvGrpSpPr>
          <p:cNvPr id="39" name="Group 38"/>
          <p:cNvGrpSpPr/>
          <p:nvPr/>
        </p:nvGrpSpPr>
        <p:grpSpPr>
          <a:xfrm>
            <a:off x="125394" y="2837416"/>
            <a:ext cx="3729546" cy="2652190"/>
            <a:chOff x="-2087057" y="2798704"/>
            <a:chExt cx="4560581" cy="2705372"/>
          </a:xfrm>
        </p:grpSpPr>
        <p:sp>
          <p:nvSpPr>
            <p:cNvPr id="40" name="TextBox 39"/>
            <p:cNvSpPr txBox="1"/>
            <p:nvPr/>
          </p:nvSpPr>
          <p:spPr>
            <a:xfrm>
              <a:off x="-2087057" y="2798704"/>
              <a:ext cx="2890020" cy="2580706"/>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4214" b="1" spc="-412"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34</a:t>
              </a:r>
            </a:p>
          </p:txBody>
        </p:sp>
        <p:sp>
          <p:nvSpPr>
            <p:cNvPr id="43" name="TextBox 42"/>
            <p:cNvSpPr txBox="1"/>
            <p:nvPr/>
          </p:nvSpPr>
          <p:spPr>
            <a:xfrm>
              <a:off x="-2006254" y="4543813"/>
              <a:ext cx="4479778" cy="960263"/>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kern="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64" name="Oval 63"/>
          <p:cNvSpPr/>
          <p:nvPr/>
        </p:nvSpPr>
        <p:spPr bwMode="auto">
          <a:xfrm>
            <a:off x="9228794" y="4192996"/>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8266" y="2808832"/>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8633" y="2273646"/>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7553" y="3154937"/>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60334" y="3314714"/>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7419" y="2093053"/>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9770" y="2051408"/>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1870" y="4611074"/>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4142" y="2538418"/>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7578" y="2569054"/>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40175" y="2231023"/>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10127" y="2152932"/>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800623" y="2202794"/>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6360" y="2848759"/>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5407" y="2558477"/>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5128" y="2354180"/>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52504" y="2735535"/>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4653" y="5174281"/>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33266" y="5457476"/>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6876" y="3131578"/>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2859" y="2462530"/>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6206" y="3652997"/>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4696" y="2672836"/>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2466" y="2493220"/>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3021" y="1787581"/>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5143" y="1887518"/>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3595" y="2217162"/>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3595" y="1804322"/>
            <a:ext cx="280574" cy="280568"/>
          </a:xfrm>
          <a:prstGeom prst="ellipse">
            <a:avLst/>
          </a:prstGeom>
          <a:solidFill>
            <a:schemeClr val="accent2">
              <a:lumMod val="60000"/>
              <a:lumOff val="40000"/>
            </a:schemeClr>
          </a:solidFill>
          <a:ln w="187325">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891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rgbClr val="FFFFFF"/>
                </a:solidFill>
              </a:rPr>
              <a:t>Azure Site Recovery Job Export</a:t>
            </a:r>
          </a:p>
        </p:txBody>
      </p:sp>
      <p:pic>
        <p:nvPicPr>
          <p:cNvPr id="4" name="Picture 3"/>
          <p:cNvPicPr>
            <a:picLocks noChangeAspect="1"/>
          </p:cNvPicPr>
          <p:nvPr/>
        </p:nvPicPr>
        <p:blipFill>
          <a:blip r:embed="rId2"/>
          <a:stretch>
            <a:fillRect/>
          </a:stretch>
        </p:blipFill>
        <p:spPr>
          <a:xfrm>
            <a:off x="339475" y="1934504"/>
            <a:ext cx="9732309" cy="4701741"/>
          </a:xfrm>
          <a:prstGeom prst="rect">
            <a:avLst/>
          </a:prstGeom>
        </p:spPr>
      </p:pic>
      <p:pic>
        <p:nvPicPr>
          <p:cNvPr id="5" name="Picture 4"/>
          <p:cNvPicPr>
            <a:picLocks noChangeAspect="1"/>
          </p:cNvPicPr>
          <p:nvPr/>
        </p:nvPicPr>
        <p:blipFill>
          <a:blip r:embed="rId3"/>
          <a:stretch>
            <a:fillRect/>
          </a:stretch>
        </p:blipFill>
        <p:spPr>
          <a:xfrm>
            <a:off x="5069779" y="1232980"/>
            <a:ext cx="6947005"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69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5435" y="1282260"/>
            <a:ext cx="11653523" cy="1292662"/>
          </a:xfrm>
        </p:spPr>
        <p:txBody>
          <a:bodyPr/>
          <a:lstStyle/>
          <a:p>
            <a:r>
              <a:rPr lang="en-US" sz="3600" dirty="0"/>
              <a:t>http://aka.ms/asrsdp </a:t>
            </a:r>
          </a:p>
          <a:p>
            <a:endParaRPr lang="en-US" sz="3600" dirty="0"/>
          </a:p>
        </p:txBody>
      </p:sp>
      <p:sp>
        <p:nvSpPr>
          <p:cNvPr id="3" name="Title 2"/>
          <p:cNvSpPr>
            <a:spLocks noGrp="1"/>
          </p:cNvSpPr>
          <p:nvPr>
            <p:ph type="title"/>
          </p:nvPr>
        </p:nvSpPr>
        <p:spPr/>
        <p:txBody>
          <a:bodyPr/>
          <a:lstStyle/>
          <a:p>
            <a:r>
              <a:rPr lang="en-US" sz="3600" dirty="0">
                <a:solidFill>
                  <a:srgbClr val="FFFFFF"/>
                </a:solidFill>
              </a:rPr>
              <a:t>Azure Site Recovery Support Diagnostics Platform tool (SDP)</a:t>
            </a:r>
          </a:p>
        </p:txBody>
      </p:sp>
      <p:pic>
        <p:nvPicPr>
          <p:cNvPr id="4" name="Picture 3"/>
          <p:cNvPicPr>
            <a:picLocks noChangeAspect="1"/>
          </p:cNvPicPr>
          <p:nvPr/>
        </p:nvPicPr>
        <p:blipFill>
          <a:blip r:embed="rId2"/>
          <a:stretch>
            <a:fillRect/>
          </a:stretch>
        </p:blipFill>
        <p:spPr>
          <a:xfrm>
            <a:off x="3064169" y="2219266"/>
            <a:ext cx="5723927" cy="4304732"/>
          </a:xfrm>
          <a:prstGeom prst="rect">
            <a:avLst/>
          </a:prstGeom>
        </p:spPr>
      </p:pic>
    </p:spTree>
    <p:extLst>
      <p:ext uri="{BB962C8B-B14F-4D97-AF65-F5344CB8AC3E}">
        <p14:creationId xmlns:p14="http://schemas.microsoft.com/office/powerpoint/2010/main" val="387410377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 Azure Site Recovery – Part 1 (60 minutes)</a:t>
            </a:r>
          </a:p>
        </p:txBody>
      </p:sp>
      <p:sp>
        <p:nvSpPr>
          <p:cNvPr id="6" name="Text Placeholder 5"/>
          <p:cNvSpPr>
            <a:spLocks noGrp="1"/>
          </p:cNvSpPr>
          <p:nvPr>
            <p:ph type="body" sz="quarter" idx="12"/>
          </p:nvPr>
        </p:nvSpPr>
        <p:spPr/>
        <p:txBody>
          <a:bodyPr/>
          <a:lstStyle/>
          <a:p>
            <a:r>
              <a:rPr lang="en-US" dirty="0"/>
              <a:t>06 - Getting Started with Azure Site Recovery</a:t>
            </a:r>
          </a:p>
          <a:p>
            <a:r>
              <a:rPr lang="en-US" dirty="0"/>
              <a:t>07 - Replicate applications</a:t>
            </a:r>
          </a:p>
          <a:p>
            <a:r>
              <a:rPr lang="en-US" dirty="0"/>
              <a:t>09 – Enabling RemoteApp</a:t>
            </a:r>
          </a:p>
          <a:p>
            <a:endParaRPr lang="en-US" dirty="0"/>
          </a:p>
          <a:p>
            <a:endParaRPr lang="en-US" dirty="0"/>
          </a:p>
        </p:txBody>
      </p:sp>
    </p:spTree>
    <p:extLst>
      <p:ext uri="{BB962C8B-B14F-4D97-AF65-F5344CB8AC3E}">
        <p14:creationId xmlns:p14="http://schemas.microsoft.com/office/powerpoint/2010/main" val="147918327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Azure Site Recovery – Part 2 (90 minutes)</a:t>
            </a:r>
          </a:p>
        </p:txBody>
      </p:sp>
      <p:sp>
        <p:nvSpPr>
          <p:cNvPr id="6" name="Text Placeholder 5"/>
          <p:cNvSpPr>
            <a:spLocks noGrp="1"/>
          </p:cNvSpPr>
          <p:nvPr>
            <p:ph type="body" sz="quarter" idx="12"/>
          </p:nvPr>
        </p:nvSpPr>
        <p:spPr/>
        <p:txBody>
          <a:bodyPr/>
          <a:lstStyle/>
          <a:p>
            <a:r>
              <a:rPr lang="en-US" dirty="0"/>
              <a:t>08 - Test the deployment</a:t>
            </a:r>
          </a:p>
          <a:p>
            <a:endParaRPr lang="en-US" dirty="0"/>
          </a:p>
        </p:txBody>
      </p:sp>
    </p:spTree>
    <p:extLst>
      <p:ext uri="{BB962C8B-B14F-4D97-AF65-F5344CB8AC3E}">
        <p14:creationId xmlns:p14="http://schemas.microsoft.com/office/powerpoint/2010/main" val="13187508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Configuring Automation</a:t>
            </a:r>
          </a:p>
        </p:txBody>
      </p:sp>
      <p:sp>
        <p:nvSpPr>
          <p:cNvPr id="6" name="Text Placeholder 5"/>
          <p:cNvSpPr>
            <a:spLocks noGrp="1"/>
          </p:cNvSpPr>
          <p:nvPr>
            <p:ph type="body" sz="quarter" idx="12"/>
          </p:nvPr>
        </p:nvSpPr>
        <p:spPr/>
        <p:txBody>
          <a:bodyPr/>
          <a:lstStyle/>
          <a:p>
            <a:r>
              <a:rPr lang="en-US" dirty="0"/>
              <a:t>09 – Configuring Automation</a:t>
            </a:r>
          </a:p>
        </p:txBody>
      </p:sp>
    </p:spTree>
    <p:extLst>
      <p:ext uri="{BB962C8B-B14F-4D97-AF65-F5344CB8AC3E}">
        <p14:creationId xmlns:p14="http://schemas.microsoft.com/office/powerpoint/2010/main" val="272470422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Enabling RemoteApp</a:t>
            </a:r>
          </a:p>
        </p:txBody>
      </p:sp>
      <p:sp>
        <p:nvSpPr>
          <p:cNvPr id="6" name="Text Placeholder 5"/>
          <p:cNvSpPr>
            <a:spLocks noGrp="1"/>
          </p:cNvSpPr>
          <p:nvPr>
            <p:ph type="body" sz="quarter" idx="12"/>
          </p:nvPr>
        </p:nvSpPr>
        <p:spPr/>
        <p:txBody>
          <a:bodyPr/>
          <a:lstStyle/>
          <a:p>
            <a:r>
              <a:rPr lang="en-US" dirty="0"/>
              <a:t>10 – Enabling RemoteApp</a:t>
            </a:r>
          </a:p>
          <a:p>
            <a:endParaRPr lang="en-US" dirty="0"/>
          </a:p>
        </p:txBody>
      </p:sp>
    </p:spTree>
    <p:extLst>
      <p:ext uri="{BB962C8B-B14F-4D97-AF65-F5344CB8AC3E}">
        <p14:creationId xmlns:p14="http://schemas.microsoft.com/office/powerpoint/2010/main" val="26669869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Working with Azure Starter Kits (60 minutes)</a:t>
            </a:r>
          </a:p>
        </p:txBody>
      </p:sp>
    </p:spTree>
    <p:extLst>
      <p:ext uri="{BB962C8B-B14F-4D97-AF65-F5344CB8AC3E}">
        <p14:creationId xmlns:p14="http://schemas.microsoft.com/office/powerpoint/2010/main" val="151865096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rot="16200000">
            <a:off x="1550604" y="2506841"/>
            <a:ext cx="5853476" cy="2524383"/>
          </a:xfrm>
          <a:prstGeom prst="rect">
            <a:avLst/>
          </a:prstGeom>
          <a:solidFill>
            <a:srgbClr val="0072C6"/>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3137" spc="-69" dirty="0">
              <a:latin typeface="Segoe UI"/>
            </a:endParaRPr>
          </a:p>
        </p:txBody>
      </p:sp>
      <p:sp>
        <p:nvSpPr>
          <p:cNvPr id="35" name="TextBox 34"/>
          <p:cNvSpPr txBox="1"/>
          <p:nvPr/>
        </p:nvSpPr>
        <p:spPr>
          <a:xfrm rot="16200000">
            <a:off x="7948915" y="2655178"/>
            <a:ext cx="1799303" cy="5868922"/>
          </a:xfrm>
          <a:prstGeom prst="rect">
            <a:avLst/>
          </a:prstGeom>
          <a:solidFill>
            <a:srgbClr val="F1F1F2"/>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3137" spc="-69" dirty="0">
              <a:latin typeface="Segoe UI"/>
            </a:endParaRPr>
          </a:p>
        </p:txBody>
      </p:sp>
      <p:sp>
        <p:nvSpPr>
          <p:cNvPr id="31" name="TextBox 30"/>
          <p:cNvSpPr txBox="1"/>
          <p:nvPr/>
        </p:nvSpPr>
        <p:spPr>
          <a:xfrm rot="16200000">
            <a:off x="8353327" y="1210274"/>
            <a:ext cx="3770457" cy="3070977"/>
          </a:xfrm>
          <a:prstGeom prst="rect">
            <a:avLst/>
          </a:prstGeom>
          <a:solidFill>
            <a:srgbClr val="008272"/>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3137" spc="-69" dirty="0">
              <a:latin typeface="Segoe UI"/>
            </a:endParaRPr>
          </a:p>
        </p:txBody>
      </p:sp>
      <p:sp>
        <p:nvSpPr>
          <p:cNvPr id="26" name="TextBox 25"/>
          <p:cNvSpPr txBox="1"/>
          <p:nvPr/>
        </p:nvSpPr>
        <p:spPr>
          <a:xfrm rot="16200000">
            <a:off x="5334358" y="1426032"/>
            <a:ext cx="3775283" cy="2634635"/>
          </a:xfrm>
          <a:prstGeom prst="rect">
            <a:avLst/>
          </a:prstGeom>
          <a:solidFill>
            <a:srgbClr val="DC3C00"/>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3137" spc="-69" dirty="0">
              <a:latin typeface="Segoe UI"/>
            </a:endParaRPr>
          </a:p>
        </p:txBody>
      </p:sp>
      <p:sp>
        <p:nvSpPr>
          <p:cNvPr id="13" name="TextBox 12"/>
          <p:cNvSpPr txBox="1"/>
          <p:nvPr/>
        </p:nvSpPr>
        <p:spPr>
          <a:xfrm rot="16200000">
            <a:off x="-1214719" y="2504383"/>
            <a:ext cx="5858393" cy="2524383"/>
          </a:xfrm>
          <a:prstGeom prst="rect">
            <a:avLst/>
          </a:prstGeom>
          <a:solidFill>
            <a:srgbClr val="A5A5A5"/>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3137" spc="-69" dirty="0">
              <a:latin typeface="Segoe UI"/>
            </a:endParaRPr>
          </a:p>
        </p:txBody>
      </p:sp>
      <p:sp>
        <p:nvSpPr>
          <p:cNvPr id="2" name="Title 1"/>
          <p:cNvSpPr>
            <a:spLocks noGrp="1"/>
          </p:cNvSpPr>
          <p:nvPr>
            <p:ph type="title"/>
          </p:nvPr>
        </p:nvSpPr>
        <p:spPr>
          <a:xfrm>
            <a:off x="363922" y="105134"/>
            <a:ext cx="11531812" cy="744033"/>
          </a:xfrm>
        </p:spPr>
        <p:txBody>
          <a:bodyPr>
            <a:normAutofit fontScale="90000"/>
          </a:bodyPr>
          <a:lstStyle/>
          <a:p>
            <a:r>
              <a:rPr lang="en-US" dirty="0">
                <a:solidFill>
                  <a:srgbClr val="0072C6"/>
                </a:solidFill>
              </a:rPr>
              <a:t>Starter Kit - Archiving and Backup</a:t>
            </a:r>
            <a:endParaRPr lang="en-US" dirty="0">
              <a:solidFill>
                <a:schemeClr val="tx2"/>
              </a:solidFill>
            </a:endParaRPr>
          </a:p>
        </p:txBody>
      </p:sp>
      <p:sp>
        <p:nvSpPr>
          <p:cNvPr id="32" name="TextBox 31"/>
          <p:cNvSpPr txBox="1"/>
          <p:nvPr/>
        </p:nvSpPr>
        <p:spPr>
          <a:xfrm>
            <a:off x="8649418" y="784313"/>
            <a:ext cx="3001807" cy="566656"/>
          </a:xfrm>
          <a:prstGeom prst="rect">
            <a:avLst/>
          </a:prstGeom>
          <a:noFill/>
        </p:spPr>
        <p:txBody>
          <a:bodyPr wrap="square" lIns="179285" tIns="143428" rIns="179285" bIns="143428" rtlCol="0">
            <a:spAutoFit/>
          </a:bodyPr>
          <a:lstStyle/>
          <a:p>
            <a:pPr>
              <a:lnSpc>
                <a:spcPct val="90000"/>
              </a:lnSpc>
            </a:pPr>
            <a:r>
              <a:rPr lang="en-US" sz="2000" dirty="0">
                <a:solidFill>
                  <a:srgbClr val="FFFFFF"/>
                </a:solidFill>
                <a:latin typeface="+mj-lt"/>
              </a:rPr>
              <a:t>High Level Architecture* </a:t>
            </a:r>
          </a:p>
        </p:txBody>
      </p:sp>
      <p:sp>
        <p:nvSpPr>
          <p:cNvPr id="36" name="TextBox 35"/>
          <p:cNvSpPr txBox="1"/>
          <p:nvPr/>
        </p:nvSpPr>
        <p:spPr>
          <a:xfrm>
            <a:off x="5941191" y="4960062"/>
            <a:ext cx="3190336" cy="1259154"/>
          </a:xfrm>
          <a:prstGeom prst="rect">
            <a:avLst/>
          </a:prstGeom>
          <a:noFill/>
        </p:spPr>
        <p:txBody>
          <a:bodyPr wrap="square" lIns="179285" tIns="143428" rIns="179285" bIns="143428" rtlCol="0">
            <a:spAutoFit/>
          </a:bodyPr>
          <a:lstStyle/>
          <a:p>
            <a:pPr>
              <a:lnSpc>
                <a:spcPct val="90000"/>
              </a:lnSpc>
            </a:pPr>
            <a:r>
              <a:rPr lang="en-US" sz="1400" dirty="0">
                <a:latin typeface="+mj-lt"/>
                <a:hlinkClick r:id="rId3"/>
              </a:rPr>
              <a:t>Pricing and Purchase Guidance Reference</a:t>
            </a:r>
            <a:br>
              <a:rPr lang="en-US" sz="1400" dirty="0">
                <a:latin typeface="+mj-lt"/>
              </a:rPr>
            </a:br>
            <a:endParaRPr lang="en-US" sz="1400" dirty="0">
              <a:latin typeface="+mj-lt"/>
            </a:endParaRPr>
          </a:p>
          <a:p>
            <a:pPr>
              <a:lnSpc>
                <a:spcPct val="90000"/>
              </a:lnSpc>
            </a:pPr>
            <a:r>
              <a:rPr lang="en-US" sz="1400" dirty="0"/>
              <a:t>Request full version of Azure Starter Kits online through </a:t>
            </a:r>
            <a:r>
              <a:rPr lang="en-US" sz="1400" dirty="0">
                <a:hlinkClick r:id="rId4"/>
              </a:rPr>
              <a:t>MPN </a:t>
            </a:r>
            <a:endParaRPr lang="en-US" sz="1400" dirty="0"/>
          </a:p>
        </p:txBody>
      </p:sp>
      <p:sp>
        <p:nvSpPr>
          <p:cNvPr id="39" name="TextBox 38"/>
          <p:cNvSpPr txBox="1"/>
          <p:nvPr/>
        </p:nvSpPr>
        <p:spPr>
          <a:xfrm>
            <a:off x="390915" y="783123"/>
            <a:ext cx="2632504" cy="4877067"/>
          </a:xfrm>
          <a:prstGeom prst="rect">
            <a:avLst/>
          </a:prstGeom>
          <a:noFill/>
        </p:spPr>
        <p:txBody>
          <a:bodyPr wrap="square" lIns="179285" tIns="143428" rIns="179285" bIns="143428" rtlCol="0">
            <a:spAutoFit/>
          </a:bodyPr>
          <a:lstStyle/>
          <a:p>
            <a:pPr>
              <a:lnSpc>
                <a:spcPct val="90000"/>
              </a:lnSpc>
            </a:pPr>
            <a:r>
              <a:rPr lang="en-US" sz="2000" b="1" dirty="0">
                <a:solidFill>
                  <a:srgbClr val="FFFFFF"/>
                </a:solidFill>
                <a:latin typeface="+mj-lt"/>
              </a:rPr>
              <a:t>The Problem:</a:t>
            </a:r>
          </a:p>
          <a:p>
            <a:pPr>
              <a:lnSpc>
                <a:spcPct val="90000"/>
              </a:lnSpc>
            </a:pPr>
            <a:endParaRPr lang="en-US" sz="1100" dirty="0">
              <a:solidFill>
                <a:srgbClr val="FFFFFF"/>
              </a:solidFill>
            </a:endParaRPr>
          </a:p>
          <a:p>
            <a:pPr>
              <a:lnSpc>
                <a:spcPct val="90000"/>
              </a:lnSpc>
            </a:pPr>
            <a:r>
              <a:rPr lang="en-US" sz="1400" dirty="0">
                <a:solidFill>
                  <a:schemeClr val="bg1"/>
                </a:solidFill>
              </a:rPr>
              <a:t>As an IT Administrator, you need to know that the </a:t>
            </a:r>
            <a:r>
              <a:rPr lang="en-US" sz="1400" b="1" dirty="0">
                <a:solidFill>
                  <a:schemeClr val="bg1"/>
                </a:solidFill>
              </a:rPr>
              <a:t>physical infrastructure is strong enough to support the users</a:t>
            </a:r>
            <a:r>
              <a:rPr lang="en-US" sz="1400" dirty="0">
                <a:solidFill>
                  <a:schemeClr val="bg1"/>
                </a:solidFill>
              </a:rPr>
              <a:t> and has a </a:t>
            </a:r>
            <a:r>
              <a:rPr lang="en-US" sz="1400" b="1" dirty="0">
                <a:solidFill>
                  <a:schemeClr val="bg1"/>
                </a:solidFill>
              </a:rPr>
              <a:t>backup system in case of an emergency</a:t>
            </a:r>
            <a:r>
              <a:rPr lang="en-US" sz="1400" dirty="0">
                <a:solidFill>
                  <a:schemeClr val="bg1"/>
                </a:solidFill>
              </a:rPr>
              <a:t>.</a:t>
            </a:r>
          </a:p>
          <a:p>
            <a:pPr>
              <a:lnSpc>
                <a:spcPct val="90000"/>
              </a:lnSpc>
            </a:pPr>
            <a:endParaRPr lang="es-MX" sz="1400" dirty="0">
              <a:solidFill>
                <a:schemeClr val="bg1"/>
              </a:solidFill>
            </a:endParaRPr>
          </a:p>
          <a:p>
            <a:r>
              <a:rPr lang="en-US" sz="1400" dirty="0">
                <a:solidFill>
                  <a:schemeClr val="bg1"/>
                </a:solidFill>
              </a:rPr>
              <a:t>For any business, the </a:t>
            </a:r>
            <a:r>
              <a:rPr lang="en-US" sz="1400" b="1" dirty="0">
                <a:solidFill>
                  <a:schemeClr val="bg1"/>
                </a:solidFill>
              </a:rPr>
              <a:t>data loss</a:t>
            </a:r>
            <a:r>
              <a:rPr lang="en-US" sz="1400" dirty="0">
                <a:solidFill>
                  <a:schemeClr val="bg1"/>
                </a:solidFill>
              </a:rPr>
              <a:t> may be crucial and many companies never recover the information after an unplanned event or an emergency. </a:t>
            </a:r>
          </a:p>
          <a:p>
            <a:endParaRPr lang="en-US" sz="1400" dirty="0">
              <a:solidFill>
                <a:schemeClr val="bg1"/>
              </a:solidFill>
              <a:latin typeface="+mj-lt"/>
            </a:endParaRPr>
          </a:p>
          <a:p>
            <a:r>
              <a:rPr lang="en-US" sz="1400" dirty="0">
                <a:solidFill>
                  <a:schemeClr val="bg1"/>
                </a:solidFill>
                <a:latin typeface="+mj-lt"/>
              </a:rPr>
              <a:t>In Summary the data protection challenges are:</a:t>
            </a:r>
          </a:p>
          <a:p>
            <a:pPr marL="285750" indent="-285750">
              <a:buFont typeface="Arial" panose="020B0604020202020204" pitchFamily="34" charset="0"/>
              <a:buChar char="•"/>
            </a:pPr>
            <a:endParaRPr lang="en-US" sz="1400" dirty="0">
              <a:solidFill>
                <a:schemeClr val="bg1"/>
              </a:solidFill>
              <a:latin typeface="+mj-lt"/>
            </a:endParaRPr>
          </a:p>
          <a:p>
            <a:pPr marL="285750" indent="-285750">
              <a:buFont typeface="Arial" panose="020B0604020202020204" pitchFamily="34" charset="0"/>
              <a:buChar char="•"/>
            </a:pPr>
            <a:r>
              <a:rPr lang="en-US" sz="1400" dirty="0">
                <a:solidFill>
                  <a:schemeClr val="bg1"/>
                </a:solidFill>
                <a:latin typeface="+mj-lt"/>
              </a:rPr>
              <a:t>Rapid Data Growth</a:t>
            </a:r>
          </a:p>
          <a:p>
            <a:pPr marL="285750" indent="-285750">
              <a:buFont typeface="Arial" panose="020B0604020202020204" pitchFamily="34" charset="0"/>
              <a:buChar char="•"/>
            </a:pPr>
            <a:r>
              <a:rPr lang="en-US" sz="1400" dirty="0">
                <a:solidFill>
                  <a:schemeClr val="bg1"/>
                </a:solidFill>
                <a:latin typeface="+mj-lt"/>
              </a:rPr>
              <a:t>Operational Challenges</a:t>
            </a:r>
          </a:p>
          <a:p>
            <a:pPr marL="285750" indent="-285750">
              <a:buFont typeface="Arial" panose="020B0604020202020204" pitchFamily="34" charset="0"/>
              <a:buChar char="•"/>
            </a:pPr>
            <a:r>
              <a:rPr lang="en-US" sz="1400" dirty="0">
                <a:solidFill>
                  <a:schemeClr val="bg1"/>
                </a:solidFill>
                <a:latin typeface="+mj-lt"/>
              </a:rPr>
              <a:t>Cost</a:t>
            </a:r>
          </a:p>
        </p:txBody>
      </p:sp>
      <p:sp>
        <p:nvSpPr>
          <p:cNvPr id="44" name="TextBox 43"/>
          <p:cNvSpPr txBox="1"/>
          <p:nvPr/>
        </p:nvSpPr>
        <p:spPr>
          <a:xfrm>
            <a:off x="3219989" y="794847"/>
            <a:ext cx="2546630" cy="5566486"/>
          </a:xfrm>
          <a:prstGeom prst="rect">
            <a:avLst/>
          </a:prstGeom>
          <a:noFill/>
        </p:spPr>
        <p:txBody>
          <a:bodyPr wrap="square" lIns="179285" tIns="143428" rIns="179285" bIns="143428" rtlCol="0">
            <a:spAutoFit/>
          </a:bodyPr>
          <a:lstStyle/>
          <a:p>
            <a:pPr>
              <a:lnSpc>
                <a:spcPct val="90000"/>
              </a:lnSpc>
            </a:pPr>
            <a:r>
              <a:rPr lang="en-US" sz="2000" b="1" dirty="0">
                <a:solidFill>
                  <a:srgbClr val="FFFFFF"/>
                </a:solidFill>
                <a:latin typeface="+mj-lt"/>
              </a:rPr>
              <a:t>Microsoft Solution</a:t>
            </a:r>
          </a:p>
          <a:p>
            <a:pPr>
              <a:lnSpc>
                <a:spcPct val="90000"/>
              </a:lnSpc>
            </a:pPr>
            <a:endParaRPr lang="en-US" sz="1100" dirty="0">
              <a:solidFill>
                <a:srgbClr val="FFFFFF"/>
              </a:solidFill>
            </a:endParaRPr>
          </a:p>
          <a:p>
            <a:pPr>
              <a:lnSpc>
                <a:spcPct val="90000"/>
              </a:lnSpc>
            </a:pPr>
            <a:r>
              <a:rPr lang="en-US" sz="1400" dirty="0">
                <a:solidFill>
                  <a:schemeClr val="bg1"/>
                </a:solidFill>
              </a:rPr>
              <a:t>The integration of Microsoft Azure, System Center and/or Windows Server you could enable a cloud based data backup solution. With Microsoft Azure Backup you can deliver business continuity benefits by providing a backup solution that requires no initial hardware costs other than a broadband Internet connection.</a:t>
            </a:r>
          </a:p>
          <a:p>
            <a:pPr>
              <a:lnSpc>
                <a:spcPct val="90000"/>
              </a:lnSpc>
            </a:pPr>
            <a:endParaRPr lang="en-US" sz="1400" dirty="0">
              <a:solidFill>
                <a:schemeClr val="bg1"/>
              </a:solidFill>
              <a:latin typeface="+mj-lt"/>
            </a:endParaRPr>
          </a:p>
          <a:p>
            <a:pPr>
              <a:lnSpc>
                <a:spcPct val="90000"/>
              </a:lnSpc>
            </a:pPr>
            <a:r>
              <a:rPr lang="en-US" sz="1400" dirty="0">
                <a:solidFill>
                  <a:srgbClr val="FFFFFF"/>
                </a:solidFill>
                <a:latin typeface="+mj-lt"/>
              </a:rPr>
              <a:t>Azure Backup is a multi-tenanted Azure service that enables you to back up your data present anywhere: on-premises or in Azure. It replaces your existing on-premises or offsite backup solution with a reliable, secure and cost competitive cloud based offering</a:t>
            </a:r>
          </a:p>
          <a:p>
            <a:pPr>
              <a:lnSpc>
                <a:spcPct val="90000"/>
              </a:lnSpc>
            </a:pPr>
            <a:endParaRPr lang="en-US" sz="1400" dirty="0">
              <a:solidFill>
                <a:srgbClr val="FFFFFF"/>
              </a:solidFill>
              <a:latin typeface="+mj-lt"/>
            </a:endParaRPr>
          </a:p>
        </p:txBody>
      </p:sp>
      <p:sp>
        <p:nvSpPr>
          <p:cNvPr id="45" name="Freeform 128"/>
          <p:cNvSpPr>
            <a:spLocks noChangeAspect="1"/>
          </p:cNvSpPr>
          <p:nvPr/>
        </p:nvSpPr>
        <p:spPr bwMode="black">
          <a:xfrm>
            <a:off x="10468487" y="1476446"/>
            <a:ext cx="1267840" cy="69815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3"/>
          </a:solidFill>
          <a:extLst/>
        </p:spPr>
        <p:txBody>
          <a:bodyPr vert="horz" wrap="square" lIns="87880" tIns="43940" rIns="87880" bIns="43940" numCol="1" anchor="b" anchorCtr="1" compatLnSpc="1">
            <a:prstTxWarp prst="textNoShape">
              <a:avLst/>
            </a:prstTxWarp>
          </a:bodyPr>
          <a:lstStyle/>
          <a:p>
            <a:pPr defTabSz="896125"/>
            <a:endParaRPr lang="en-US" sz="1730" dirty="0">
              <a:solidFill>
                <a:srgbClr val="FFFFFF"/>
              </a:solidFill>
            </a:endParaRPr>
          </a:p>
        </p:txBody>
      </p:sp>
      <p:sp>
        <p:nvSpPr>
          <p:cNvPr id="46" name="Left-Right Arrow 45"/>
          <p:cNvSpPr/>
          <p:nvPr/>
        </p:nvSpPr>
        <p:spPr>
          <a:xfrm rot="19327945" flipV="1">
            <a:off x="9774418" y="2639784"/>
            <a:ext cx="1343321" cy="180775"/>
          </a:xfrm>
          <a:prstGeom prst="leftRightArrow">
            <a:avLst>
              <a:gd name="adj1" fmla="val 26730"/>
              <a:gd name="adj2" fmla="val 5000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srgbClr val="FFFFFF"/>
              </a:solidFill>
            </a:endParaRPr>
          </a:p>
        </p:txBody>
      </p:sp>
      <p:pic>
        <p:nvPicPr>
          <p:cNvPr id="47" name="Right Serve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48272" y="2622386"/>
            <a:ext cx="842861" cy="141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8800146" y="3922420"/>
            <a:ext cx="527656" cy="55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p:nvPr/>
        </p:nvGrpSpPr>
        <p:grpSpPr>
          <a:xfrm>
            <a:off x="9545703" y="4008472"/>
            <a:ext cx="611074" cy="464793"/>
            <a:chOff x="10905861" y="2390089"/>
            <a:chExt cx="1052142" cy="700479"/>
          </a:xfrm>
        </p:grpSpPr>
        <p:sp>
          <p:nvSpPr>
            <p:cNvPr id="50" name="Freeform 49"/>
            <p:cNvSpPr>
              <a:spLocks noEditPoints="1"/>
            </p:cNvSpPr>
            <p:nvPr/>
          </p:nvSpPr>
          <p:spPr bwMode="black">
            <a:xfrm rot="16200000">
              <a:off x="10988176" y="2307774"/>
              <a:ext cx="683405" cy="848035"/>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C000"/>
            </a:solidFill>
            <a:ln>
              <a:solidFill>
                <a:srgbClr val="FFC000"/>
              </a:solidFill>
            </a:ln>
            <a:extLst/>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568" dirty="0">
                <a:solidFill>
                  <a:srgbClr val="505050"/>
                </a:solidFill>
              </a:endParaRPr>
            </a:p>
          </p:txBody>
        </p:sp>
        <p:grpSp>
          <p:nvGrpSpPr>
            <p:cNvPr id="51" name="Group 50"/>
            <p:cNvGrpSpPr/>
            <p:nvPr/>
          </p:nvGrpSpPr>
          <p:grpSpPr>
            <a:xfrm>
              <a:off x="10999731" y="2591438"/>
              <a:ext cx="622675" cy="455579"/>
              <a:chOff x="6829653" y="4912111"/>
              <a:chExt cx="1307020" cy="956278"/>
            </a:xfrm>
          </p:grpSpPr>
          <p:pic>
            <p:nvPicPr>
              <p:cNvPr id="53" name="Picture 5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29653" y="4912111"/>
                <a:ext cx="570978"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96553"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565694" y="4912111"/>
                <a:ext cx="570979" cy="9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39652" y="2669028"/>
              <a:ext cx="418351" cy="421540"/>
            </a:xfrm>
            <a:prstGeom prst="rect">
              <a:avLst/>
            </a:prstGeom>
          </p:spPr>
        </p:pic>
      </p:grpSp>
      <p:sp>
        <p:nvSpPr>
          <p:cNvPr id="57" name="TextBox 56"/>
          <p:cNvSpPr txBox="1"/>
          <p:nvPr/>
        </p:nvSpPr>
        <p:spPr>
          <a:xfrm>
            <a:off x="10573508" y="1401881"/>
            <a:ext cx="1859069" cy="843655"/>
          </a:xfrm>
          <a:prstGeom prst="rect">
            <a:avLst/>
          </a:prstGeom>
          <a:noFill/>
        </p:spPr>
        <p:txBody>
          <a:bodyPr wrap="square" lIns="179285" tIns="143428" rIns="179285" bIns="143428" rtlCol="0">
            <a:spAutoFit/>
          </a:bodyPr>
          <a:lstStyle/>
          <a:p>
            <a:pPr>
              <a:lnSpc>
                <a:spcPct val="90000"/>
              </a:lnSpc>
            </a:pPr>
            <a:r>
              <a:rPr lang="en-US" sz="2000" dirty="0">
                <a:solidFill>
                  <a:srgbClr val="FFFFFF"/>
                </a:solidFill>
                <a:latin typeface="+mj-lt"/>
              </a:rPr>
              <a:t>Azure </a:t>
            </a:r>
            <a:br>
              <a:rPr lang="en-US" sz="2000" dirty="0">
                <a:solidFill>
                  <a:srgbClr val="FFFFFF"/>
                </a:solidFill>
                <a:latin typeface="+mj-lt"/>
              </a:rPr>
            </a:br>
            <a:r>
              <a:rPr lang="en-US" sz="2000" dirty="0">
                <a:solidFill>
                  <a:srgbClr val="FFFFFF"/>
                </a:solidFill>
                <a:latin typeface="+mj-lt"/>
              </a:rPr>
              <a:t>Backup</a:t>
            </a:r>
            <a:endParaRPr lang="en-US" sz="4000" dirty="0">
              <a:solidFill>
                <a:srgbClr val="FFFFFF"/>
              </a:solidFill>
              <a:latin typeface="+mj-lt"/>
            </a:endParaRPr>
          </a:p>
        </p:txBody>
      </p:sp>
      <p:sp>
        <p:nvSpPr>
          <p:cNvPr id="60" name="TextBox 59"/>
          <p:cNvSpPr txBox="1"/>
          <p:nvPr/>
        </p:nvSpPr>
        <p:spPr>
          <a:xfrm>
            <a:off x="5850117" y="799123"/>
            <a:ext cx="2807186" cy="4049917"/>
          </a:xfrm>
          <a:prstGeom prst="rect">
            <a:avLst/>
          </a:prstGeom>
          <a:noFill/>
        </p:spPr>
        <p:txBody>
          <a:bodyPr wrap="square" lIns="179285" tIns="143428" rIns="179285" bIns="143428" rtlCol="0">
            <a:spAutoFit/>
          </a:bodyPr>
          <a:lstStyle/>
          <a:p>
            <a:pPr>
              <a:lnSpc>
                <a:spcPct val="90000"/>
              </a:lnSpc>
            </a:pPr>
            <a:r>
              <a:rPr lang="en-US" sz="2000" b="1" dirty="0">
                <a:solidFill>
                  <a:srgbClr val="FFFFFF"/>
                </a:solidFill>
                <a:latin typeface="+mj-lt"/>
              </a:rPr>
              <a:t>Microsoft Azure Pricing</a:t>
            </a:r>
            <a:r>
              <a:rPr lang="en-US" sz="2000" dirty="0">
                <a:solidFill>
                  <a:srgbClr val="FFFFFF"/>
                </a:solidFill>
                <a:latin typeface="+mj-lt"/>
              </a:rPr>
              <a:t>:</a:t>
            </a:r>
          </a:p>
          <a:p>
            <a:pPr>
              <a:lnSpc>
                <a:spcPct val="90000"/>
              </a:lnSpc>
            </a:pPr>
            <a:endParaRPr lang="en-US" sz="2000" dirty="0">
              <a:solidFill>
                <a:srgbClr val="FFFFFF"/>
              </a:solidFill>
            </a:endParaRPr>
          </a:p>
          <a:p>
            <a:pPr marL="285750" indent="-285750">
              <a:lnSpc>
                <a:spcPct val="90000"/>
              </a:lnSpc>
              <a:buFont typeface="Arial" panose="020B0604020202020204" pitchFamily="34" charset="0"/>
              <a:buChar char="•"/>
            </a:pPr>
            <a:r>
              <a:rPr lang="en-US" sz="1050" i="1" dirty="0">
                <a:solidFill>
                  <a:schemeClr val="bg1"/>
                </a:solidFill>
              </a:rPr>
              <a:t>Protecting instances, price per month:</a:t>
            </a:r>
          </a:p>
          <a:p>
            <a:pPr marL="742950" lvl="1" indent="-285750">
              <a:lnSpc>
                <a:spcPct val="90000"/>
              </a:lnSpc>
              <a:buFont typeface="Arial" panose="020B0604020202020204" pitchFamily="34" charset="0"/>
              <a:buChar char="•"/>
            </a:pPr>
            <a:r>
              <a:rPr lang="en-US" sz="1050" i="1" dirty="0">
                <a:solidFill>
                  <a:schemeClr val="bg1"/>
                </a:solidFill>
              </a:rPr>
              <a:t>Up to 50Gb of data = $5</a:t>
            </a:r>
          </a:p>
          <a:p>
            <a:pPr marL="742950" lvl="1" indent="-285750">
              <a:lnSpc>
                <a:spcPct val="90000"/>
              </a:lnSpc>
              <a:buFont typeface="Arial" panose="020B0604020202020204" pitchFamily="34" charset="0"/>
              <a:buChar char="•"/>
            </a:pPr>
            <a:r>
              <a:rPr lang="en-US" sz="1050" i="1" dirty="0">
                <a:solidFill>
                  <a:schemeClr val="bg1"/>
                </a:solidFill>
              </a:rPr>
              <a:t>Between 50GB to 500 GB of data = $10</a:t>
            </a:r>
          </a:p>
          <a:p>
            <a:pPr marL="742950" lvl="1" indent="-285750">
              <a:lnSpc>
                <a:spcPct val="90000"/>
              </a:lnSpc>
              <a:buFont typeface="Arial" panose="020B0604020202020204" pitchFamily="34" charset="0"/>
              <a:buChar char="•"/>
            </a:pPr>
            <a:r>
              <a:rPr lang="en-US" sz="1050" i="1" dirty="0">
                <a:solidFill>
                  <a:schemeClr val="bg1"/>
                </a:solidFill>
              </a:rPr>
              <a:t>Greater than 500GB of data = $10 for each 500GB</a:t>
            </a:r>
          </a:p>
          <a:p>
            <a:pPr marL="742950" lvl="1" indent="-285750">
              <a:lnSpc>
                <a:spcPct val="90000"/>
              </a:lnSpc>
              <a:buFont typeface="Arial" panose="020B0604020202020204" pitchFamily="34" charset="0"/>
              <a:buChar char="•"/>
            </a:pPr>
            <a:r>
              <a:rPr lang="en-US" sz="1050" i="1" dirty="0">
                <a:solidFill>
                  <a:schemeClr val="bg1"/>
                </a:solidFill>
              </a:rPr>
              <a:t>+ storage consumed</a:t>
            </a:r>
          </a:p>
          <a:p>
            <a:pPr marL="285750" indent="-285750">
              <a:lnSpc>
                <a:spcPct val="90000"/>
              </a:lnSpc>
              <a:buFont typeface="Arial" panose="020B0604020202020204" pitchFamily="34" charset="0"/>
              <a:buChar char="•"/>
            </a:pPr>
            <a:r>
              <a:rPr lang="en-US" sz="1050" i="1" dirty="0">
                <a:solidFill>
                  <a:schemeClr val="bg1"/>
                </a:solidFill>
              </a:rPr>
              <a:t>Storage choices, price per month example:</a:t>
            </a:r>
          </a:p>
          <a:p>
            <a:pPr marL="742950" lvl="1" indent="-285750">
              <a:lnSpc>
                <a:spcPct val="90000"/>
              </a:lnSpc>
              <a:buFont typeface="Arial" panose="020B0604020202020204" pitchFamily="34" charset="0"/>
              <a:buChar char="•"/>
            </a:pPr>
            <a:r>
              <a:rPr lang="en-US" sz="1050" i="1" dirty="0">
                <a:solidFill>
                  <a:schemeClr val="bg1"/>
                </a:solidFill>
              </a:rPr>
              <a:t>Locally Redundant (LRS): 1TB = $24</a:t>
            </a:r>
          </a:p>
          <a:p>
            <a:pPr marL="742950" lvl="1" indent="-285750">
              <a:lnSpc>
                <a:spcPct val="90000"/>
              </a:lnSpc>
              <a:buFont typeface="Arial" panose="020B0604020202020204" pitchFamily="34" charset="0"/>
              <a:buChar char="•"/>
            </a:pPr>
            <a:r>
              <a:rPr lang="en-US" sz="1050" i="1" dirty="0">
                <a:solidFill>
                  <a:schemeClr val="bg1"/>
                </a:solidFill>
              </a:rPr>
              <a:t>Geographically Redundant (GRS): 1TB = $48</a:t>
            </a:r>
          </a:p>
          <a:p>
            <a:pPr marL="285750" indent="-285750">
              <a:lnSpc>
                <a:spcPct val="90000"/>
              </a:lnSpc>
              <a:buFont typeface="Arial" panose="020B0604020202020204" pitchFamily="34" charset="0"/>
              <a:buChar char="•"/>
            </a:pPr>
            <a:endParaRPr lang="en-US" sz="1050" b="1" dirty="0">
              <a:solidFill>
                <a:schemeClr val="bg1"/>
              </a:solidFill>
            </a:endParaRPr>
          </a:p>
          <a:p>
            <a:pPr>
              <a:lnSpc>
                <a:spcPct val="90000"/>
              </a:lnSpc>
            </a:pPr>
            <a:r>
              <a:rPr lang="en-US" sz="1050" b="1" dirty="0">
                <a:solidFill>
                  <a:schemeClr val="bg1"/>
                </a:solidFill>
              </a:rPr>
              <a:t>Scenario: 5 Instance (450 GB Size) + 5 TB backup storage consumed</a:t>
            </a:r>
          </a:p>
          <a:p>
            <a:pPr marL="285750" indent="-285750">
              <a:lnSpc>
                <a:spcPct val="90000"/>
              </a:lnSpc>
              <a:buFont typeface="Wingdings" panose="05000000000000000000" pitchFamily="2" charset="2"/>
              <a:buChar char="ü"/>
            </a:pPr>
            <a:r>
              <a:rPr lang="en-US" sz="1050" b="1" dirty="0">
                <a:solidFill>
                  <a:schemeClr val="bg1"/>
                </a:solidFill>
              </a:rPr>
              <a:t>Total  U$3,848.76 / </a:t>
            </a:r>
            <a:r>
              <a:rPr lang="en-US" sz="1050" b="1" dirty="0" err="1">
                <a:solidFill>
                  <a:schemeClr val="bg1"/>
                </a:solidFill>
              </a:rPr>
              <a:t>Yr</a:t>
            </a:r>
            <a:endParaRPr lang="en-US" sz="1050" b="1" dirty="0">
              <a:solidFill>
                <a:schemeClr val="bg1"/>
              </a:solidFill>
              <a:sym typeface="Wingdings" panose="05000000000000000000" pitchFamily="2" charset="2"/>
            </a:endParaRPr>
          </a:p>
          <a:p>
            <a:pPr marL="285750" indent="-285750">
              <a:lnSpc>
                <a:spcPct val="90000"/>
              </a:lnSpc>
              <a:buFont typeface="Wingdings" panose="05000000000000000000" pitchFamily="2" charset="2"/>
              <a:buChar char="ü"/>
            </a:pPr>
            <a:r>
              <a:rPr lang="en-US" sz="1050" b="1" dirty="0">
                <a:solidFill>
                  <a:schemeClr val="bg1"/>
                </a:solidFill>
              </a:rPr>
              <a:t>39 Azure Monetary Commitment in OPEN SKU’s</a:t>
            </a:r>
          </a:p>
          <a:p>
            <a:pPr marL="285750" indent="-285750">
              <a:lnSpc>
                <a:spcPct val="90000"/>
              </a:lnSpc>
              <a:buFont typeface="Arial" panose="020B0604020202020204" pitchFamily="34" charset="0"/>
              <a:buChar char="•"/>
            </a:pPr>
            <a:endParaRPr lang="en-US" sz="1200" dirty="0">
              <a:solidFill>
                <a:schemeClr val="bg1"/>
              </a:solidFill>
            </a:endParaRPr>
          </a:p>
        </p:txBody>
      </p:sp>
      <p:grpSp>
        <p:nvGrpSpPr>
          <p:cNvPr id="29" name="Group 28"/>
          <p:cNvGrpSpPr/>
          <p:nvPr/>
        </p:nvGrpSpPr>
        <p:grpSpPr>
          <a:xfrm>
            <a:off x="5265174" y="3731342"/>
            <a:ext cx="304875" cy="398206"/>
            <a:chOff x="7608888" y="1916113"/>
            <a:chExt cx="817563" cy="1317624"/>
          </a:xfrm>
        </p:grpSpPr>
        <p:sp>
          <p:nvSpPr>
            <p:cNvPr id="30" name="Freeform 79"/>
            <p:cNvSpPr>
              <a:spLocks/>
            </p:cNvSpPr>
            <p:nvPr/>
          </p:nvSpPr>
          <p:spPr bwMode="auto">
            <a:xfrm>
              <a:off x="7764463" y="1916113"/>
              <a:ext cx="504825" cy="576262"/>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33" name="Rectangle 80"/>
            <p:cNvSpPr>
              <a:spLocks noChangeArrowheads="1"/>
            </p:cNvSpPr>
            <p:nvPr/>
          </p:nvSpPr>
          <p:spPr bwMode="auto">
            <a:xfrm>
              <a:off x="7608888" y="2470150"/>
              <a:ext cx="817563" cy="763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34" name="Rectangle 81"/>
            <p:cNvSpPr>
              <a:spLocks noChangeArrowheads="1"/>
            </p:cNvSpPr>
            <p:nvPr/>
          </p:nvSpPr>
          <p:spPr bwMode="auto">
            <a:xfrm>
              <a:off x="7608888" y="2470150"/>
              <a:ext cx="215900" cy="7635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37" name="Freeform 82"/>
            <p:cNvSpPr>
              <a:spLocks/>
            </p:cNvSpPr>
            <p:nvPr/>
          </p:nvSpPr>
          <p:spPr bwMode="auto">
            <a:xfrm>
              <a:off x="7935913" y="2714625"/>
              <a:ext cx="163513" cy="296862"/>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grpSp>
      <p:grpSp>
        <p:nvGrpSpPr>
          <p:cNvPr id="38" name="Group 37"/>
          <p:cNvGrpSpPr/>
          <p:nvPr/>
        </p:nvGrpSpPr>
        <p:grpSpPr>
          <a:xfrm rot="2454275">
            <a:off x="4695823" y="6283454"/>
            <a:ext cx="251169" cy="375989"/>
            <a:chOff x="6491288" y="4159250"/>
            <a:chExt cx="238125" cy="596900"/>
          </a:xfrm>
        </p:grpSpPr>
        <p:sp>
          <p:nvSpPr>
            <p:cNvPr id="41" name="Rectangle 95"/>
            <p:cNvSpPr>
              <a:spLocks noChangeArrowheads="1"/>
            </p:cNvSpPr>
            <p:nvPr/>
          </p:nvSpPr>
          <p:spPr bwMode="auto">
            <a:xfrm>
              <a:off x="6542088" y="4264025"/>
              <a:ext cx="136525" cy="8413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42" name="Freeform 96"/>
            <p:cNvSpPr>
              <a:spLocks/>
            </p:cNvSpPr>
            <p:nvPr/>
          </p:nvSpPr>
          <p:spPr bwMode="auto">
            <a:xfrm>
              <a:off x="6542088" y="4159250"/>
              <a:ext cx="136525" cy="104775"/>
            </a:xfrm>
            <a:custGeom>
              <a:avLst/>
              <a:gdLst>
                <a:gd name="T0" fmla="*/ 12 w 38"/>
                <a:gd name="T1" fmla="*/ 30 h 30"/>
                <a:gd name="T2" fmla="*/ 0 w 38"/>
                <a:gd name="T3" fmla="*/ 30 h 30"/>
                <a:gd name="T4" fmla="*/ 0 w 38"/>
                <a:gd name="T5" fmla="*/ 22 h 30"/>
                <a:gd name="T6" fmla="*/ 0 w 38"/>
                <a:gd name="T7" fmla="*/ 21 h 30"/>
                <a:gd name="T8" fmla="*/ 14 w 38"/>
                <a:gd name="T9" fmla="*/ 0 h 30"/>
                <a:gd name="T10" fmla="*/ 23 w 38"/>
                <a:gd name="T11" fmla="*/ 0 h 30"/>
                <a:gd name="T12" fmla="*/ 38 w 38"/>
                <a:gd name="T13" fmla="*/ 21 h 30"/>
                <a:gd name="T14" fmla="*/ 38 w 38"/>
                <a:gd name="T15" fmla="*/ 22 h 30"/>
                <a:gd name="T16" fmla="*/ 38 w 38"/>
                <a:gd name="T17" fmla="*/ 22 h 30"/>
                <a:gd name="T18" fmla="*/ 38 w 38"/>
                <a:gd name="T19" fmla="*/ 30 h 30"/>
                <a:gd name="T20" fmla="*/ 12 w 38"/>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12" y="30"/>
                  </a:moveTo>
                  <a:cubicBezTo>
                    <a:pt x="0" y="30"/>
                    <a:pt x="0" y="30"/>
                    <a:pt x="0" y="30"/>
                  </a:cubicBezTo>
                  <a:cubicBezTo>
                    <a:pt x="0" y="22"/>
                    <a:pt x="0" y="22"/>
                    <a:pt x="0" y="22"/>
                  </a:cubicBezTo>
                  <a:cubicBezTo>
                    <a:pt x="0" y="21"/>
                    <a:pt x="0" y="21"/>
                    <a:pt x="0" y="21"/>
                  </a:cubicBezTo>
                  <a:cubicBezTo>
                    <a:pt x="14" y="0"/>
                    <a:pt x="14" y="0"/>
                    <a:pt x="14" y="0"/>
                  </a:cubicBezTo>
                  <a:cubicBezTo>
                    <a:pt x="23" y="0"/>
                    <a:pt x="23" y="0"/>
                    <a:pt x="23" y="0"/>
                  </a:cubicBezTo>
                  <a:cubicBezTo>
                    <a:pt x="38" y="21"/>
                    <a:pt x="38" y="21"/>
                    <a:pt x="38" y="21"/>
                  </a:cubicBezTo>
                  <a:cubicBezTo>
                    <a:pt x="38" y="21"/>
                    <a:pt x="38" y="21"/>
                    <a:pt x="38" y="22"/>
                  </a:cubicBezTo>
                  <a:cubicBezTo>
                    <a:pt x="38" y="22"/>
                    <a:pt x="38" y="22"/>
                    <a:pt x="38" y="22"/>
                  </a:cubicBezTo>
                  <a:cubicBezTo>
                    <a:pt x="38" y="30"/>
                    <a:pt x="38" y="30"/>
                    <a:pt x="38" y="30"/>
                  </a:cubicBezTo>
                  <a:lnTo>
                    <a:pt x="12" y="3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56" name="Freeform 98"/>
            <p:cNvSpPr>
              <a:spLocks/>
            </p:cNvSpPr>
            <p:nvPr/>
          </p:nvSpPr>
          <p:spPr bwMode="auto">
            <a:xfrm>
              <a:off x="6491288" y="4306888"/>
              <a:ext cx="238125" cy="168275"/>
            </a:xfrm>
            <a:custGeom>
              <a:avLst/>
              <a:gdLst>
                <a:gd name="T0" fmla="*/ 66 w 66"/>
                <a:gd name="T1" fmla="*/ 24 h 48"/>
                <a:gd name="T2" fmla="*/ 60 w 66"/>
                <a:gd name="T3" fmla="*/ 17 h 48"/>
                <a:gd name="T4" fmla="*/ 60 w 66"/>
                <a:gd name="T5" fmla="*/ 17 h 48"/>
                <a:gd name="T6" fmla="*/ 50 w 66"/>
                <a:gd name="T7" fmla="*/ 7 h 48"/>
                <a:gd name="T8" fmla="*/ 43 w 66"/>
                <a:gd name="T9" fmla="*/ 10 h 48"/>
                <a:gd name="T10" fmla="*/ 29 w 66"/>
                <a:gd name="T11" fmla="*/ 0 h 48"/>
                <a:gd name="T12" fmla="*/ 17 w 66"/>
                <a:gd name="T13" fmla="*/ 6 h 48"/>
                <a:gd name="T14" fmla="*/ 14 w 66"/>
                <a:gd name="T15" fmla="*/ 5 h 48"/>
                <a:gd name="T16" fmla="*/ 9 w 66"/>
                <a:gd name="T17" fmla="*/ 6 h 48"/>
                <a:gd name="T18" fmla="*/ 5 w 66"/>
                <a:gd name="T19" fmla="*/ 13 h 48"/>
                <a:gd name="T20" fmla="*/ 0 w 66"/>
                <a:gd name="T21" fmla="*/ 22 h 48"/>
                <a:gd name="T22" fmla="*/ 0 w 66"/>
                <a:gd name="T23" fmla="*/ 23 h 48"/>
                <a:gd name="T24" fmla="*/ 0 w 66"/>
                <a:gd name="T25" fmla="*/ 24 h 48"/>
                <a:gd name="T26" fmla="*/ 8 w 66"/>
                <a:gd name="T27" fmla="*/ 33 h 48"/>
                <a:gd name="T28" fmla="*/ 8 w 66"/>
                <a:gd name="T29" fmla="*/ 34 h 48"/>
                <a:gd name="T30" fmla="*/ 23 w 66"/>
                <a:gd name="T31" fmla="*/ 48 h 48"/>
                <a:gd name="T32" fmla="*/ 34 w 66"/>
                <a:gd name="T33" fmla="*/ 42 h 48"/>
                <a:gd name="T34" fmla="*/ 38 w 66"/>
                <a:gd name="T35" fmla="*/ 43 h 48"/>
                <a:gd name="T36" fmla="*/ 43 w 66"/>
                <a:gd name="T37" fmla="*/ 42 h 48"/>
                <a:gd name="T38" fmla="*/ 44 w 66"/>
                <a:gd name="T39" fmla="*/ 41 h 48"/>
                <a:gd name="T40" fmla="*/ 45 w 66"/>
                <a:gd name="T41" fmla="*/ 41 h 48"/>
                <a:gd name="T42" fmla="*/ 54 w 66"/>
                <a:gd name="T43" fmla="*/ 37 h 48"/>
                <a:gd name="T44" fmla="*/ 56 w 66"/>
                <a:gd name="T45" fmla="*/ 38 h 48"/>
                <a:gd name="T46" fmla="*/ 60 w 66"/>
                <a:gd name="T47" fmla="*/ 37 h 48"/>
                <a:gd name="T48" fmla="*/ 62 w 66"/>
                <a:gd name="T49" fmla="*/ 32 h 48"/>
                <a:gd name="T50" fmla="*/ 66 w 66"/>
                <a:gd name="T51" fmla="*/ 25 h 48"/>
                <a:gd name="T52" fmla="*/ 66 w 66"/>
                <a:gd name="T53" fmla="*/ 25 h 48"/>
                <a:gd name="T54" fmla="*/ 66 w 66"/>
                <a:gd name="T5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48">
                  <a:moveTo>
                    <a:pt x="66" y="24"/>
                  </a:moveTo>
                  <a:cubicBezTo>
                    <a:pt x="66" y="21"/>
                    <a:pt x="63" y="18"/>
                    <a:pt x="60" y="17"/>
                  </a:cubicBezTo>
                  <a:cubicBezTo>
                    <a:pt x="60" y="17"/>
                    <a:pt x="60" y="17"/>
                    <a:pt x="60" y="17"/>
                  </a:cubicBezTo>
                  <a:cubicBezTo>
                    <a:pt x="60" y="11"/>
                    <a:pt x="55" y="7"/>
                    <a:pt x="50" y="7"/>
                  </a:cubicBezTo>
                  <a:cubicBezTo>
                    <a:pt x="47" y="7"/>
                    <a:pt x="45" y="8"/>
                    <a:pt x="43" y="10"/>
                  </a:cubicBezTo>
                  <a:cubicBezTo>
                    <a:pt x="41" y="4"/>
                    <a:pt x="36" y="0"/>
                    <a:pt x="29" y="0"/>
                  </a:cubicBezTo>
                  <a:cubicBezTo>
                    <a:pt x="24" y="0"/>
                    <a:pt x="20" y="2"/>
                    <a:pt x="17" y="6"/>
                  </a:cubicBezTo>
                  <a:cubicBezTo>
                    <a:pt x="16" y="5"/>
                    <a:pt x="15" y="5"/>
                    <a:pt x="14" y="5"/>
                  </a:cubicBezTo>
                  <a:cubicBezTo>
                    <a:pt x="12" y="5"/>
                    <a:pt x="10" y="6"/>
                    <a:pt x="9" y="6"/>
                  </a:cubicBezTo>
                  <a:cubicBezTo>
                    <a:pt x="7" y="8"/>
                    <a:pt x="5" y="10"/>
                    <a:pt x="5" y="13"/>
                  </a:cubicBezTo>
                  <a:cubicBezTo>
                    <a:pt x="2" y="15"/>
                    <a:pt x="0" y="19"/>
                    <a:pt x="0" y="22"/>
                  </a:cubicBezTo>
                  <a:cubicBezTo>
                    <a:pt x="0" y="23"/>
                    <a:pt x="0" y="23"/>
                    <a:pt x="0" y="23"/>
                  </a:cubicBezTo>
                  <a:cubicBezTo>
                    <a:pt x="0" y="24"/>
                    <a:pt x="0" y="24"/>
                    <a:pt x="0" y="24"/>
                  </a:cubicBezTo>
                  <a:cubicBezTo>
                    <a:pt x="0" y="29"/>
                    <a:pt x="4" y="33"/>
                    <a:pt x="8" y="33"/>
                  </a:cubicBezTo>
                  <a:cubicBezTo>
                    <a:pt x="8" y="34"/>
                    <a:pt x="8" y="34"/>
                    <a:pt x="8" y="34"/>
                  </a:cubicBezTo>
                  <a:cubicBezTo>
                    <a:pt x="8" y="42"/>
                    <a:pt x="15" y="48"/>
                    <a:pt x="23" y="48"/>
                  </a:cubicBezTo>
                  <a:cubicBezTo>
                    <a:pt x="28" y="48"/>
                    <a:pt x="32" y="46"/>
                    <a:pt x="34" y="42"/>
                  </a:cubicBezTo>
                  <a:cubicBezTo>
                    <a:pt x="36" y="43"/>
                    <a:pt x="37" y="43"/>
                    <a:pt x="38" y="43"/>
                  </a:cubicBezTo>
                  <a:cubicBezTo>
                    <a:pt x="40" y="43"/>
                    <a:pt x="42" y="43"/>
                    <a:pt x="43" y="42"/>
                  </a:cubicBezTo>
                  <a:cubicBezTo>
                    <a:pt x="43" y="42"/>
                    <a:pt x="43" y="41"/>
                    <a:pt x="44" y="41"/>
                  </a:cubicBezTo>
                  <a:cubicBezTo>
                    <a:pt x="44" y="41"/>
                    <a:pt x="45" y="41"/>
                    <a:pt x="45" y="41"/>
                  </a:cubicBezTo>
                  <a:cubicBezTo>
                    <a:pt x="49" y="41"/>
                    <a:pt x="52" y="39"/>
                    <a:pt x="54" y="37"/>
                  </a:cubicBezTo>
                  <a:cubicBezTo>
                    <a:pt x="54" y="37"/>
                    <a:pt x="55" y="38"/>
                    <a:pt x="56" y="38"/>
                  </a:cubicBezTo>
                  <a:cubicBezTo>
                    <a:pt x="57" y="38"/>
                    <a:pt x="59" y="37"/>
                    <a:pt x="60" y="37"/>
                  </a:cubicBezTo>
                  <a:cubicBezTo>
                    <a:pt x="61" y="36"/>
                    <a:pt x="62" y="34"/>
                    <a:pt x="62" y="32"/>
                  </a:cubicBezTo>
                  <a:cubicBezTo>
                    <a:pt x="64" y="30"/>
                    <a:pt x="66" y="28"/>
                    <a:pt x="66" y="25"/>
                  </a:cubicBezTo>
                  <a:cubicBezTo>
                    <a:pt x="66" y="25"/>
                    <a:pt x="66" y="25"/>
                    <a:pt x="66" y="25"/>
                  </a:cubicBezTo>
                  <a:cubicBezTo>
                    <a:pt x="66" y="24"/>
                    <a:pt x="66" y="24"/>
                    <a:pt x="66" y="2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58" name="Freeform 99"/>
            <p:cNvSpPr>
              <a:spLocks/>
            </p:cNvSpPr>
            <p:nvPr/>
          </p:nvSpPr>
          <p:spPr bwMode="auto">
            <a:xfrm>
              <a:off x="6599238" y="4449763"/>
              <a:ext cx="6350" cy="271462"/>
            </a:xfrm>
            <a:custGeom>
              <a:avLst/>
              <a:gdLst>
                <a:gd name="T0" fmla="*/ 1 w 2"/>
                <a:gd name="T1" fmla="*/ 77 h 77"/>
                <a:gd name="T2" fmla="*/ 0 w 2"/>
                <a:gd name="T3" fmla="*/ 75 h 77"/>
                <a:gd name="T4" fmla="*/ 0 w 2"/>
                <a:gd name="T5" fmla="*/ 1 h 77"/>
                <a:gd name="T6" fmla="*/ 1 w 2"/>
                <a:gd name="T7" fmla="*/ 0 h 77"/>
                <a:gd name="T8" fmla="*/ 2 w 2"/>
                <a:gd name="T9" fmla="*/ 1 h 77"/>
                <a:gd name="T10" fmla="*/ 2 w 2"/>
                <a:gd name="T11" fmla="*/ 75 h 77"/>
                <a:gd name="T12" fmla="*/ 1 w 2"/>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 h="77">
                  <a:moveTo>
                    <a:pt x="1" y="77"/>
                  </a:moveTo>
                  <a:cubicBezTo>
                    <a:pt x="0" y="77"/>
                    <a:pt x="0" y="76"/>
                    <a:pt x="0" y="75"/>
                  </a:cubicBezTo>
                  <a:cubicBezTo>
                    <a:pt x="0" y="1"/>
                    <a:pt x="0" y="1"/>
                    <a:pt x="0" y="1"/>
                  </a:cubicBezTo>
                  <a:cubicBezTo>
                    <a:pt x="0" y="0"/>
                    <a:pt x="0" y="0"/>
                    <a:pt x="1" y="0"/>
                  </a:cubicBezTo>
                  <a:cubicBezTo>
                    <a:pt x="2" y="0"/>
                    <a:pt x="2" y="0"/>
                    <a:pt x="2" y="1"/>
                  </a:cubicBezTo>
                  <a:cubicBezTo>
                    <a:pt x="2" y="75"/>
                    <a:pt x="2" y="75"/>
                    <a:pt x="2" y="75"/>
                  </a:cubicBezTo>
                  <a:cubicBezTo>
                    <a:pt x="2" y="76"/>
                    <a:pt x="2" y="77"/>
                    <a:pt x="1" y="7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61" name="Freeform 100"/>
            <p:cNvSpPr>
              <a:spLocks/>
            </p:cNvSpPr>
            <p:nvPr/>
          </p:nvSpPr>
          <p:spPr bwMode="auto">
            <a:xfrm>
              <a:off x="6616701" y="4449763"/>
              <a:ext cx="7938" cy="306387"/>
            </a:xfrm>
            <a:custGeom>
              <a:avLst/>
              <a:gdLst>
                <a:gd name="T0" fmla="*/ 1 w 2"/>
                <a:gd name="T1" fmla="*/ 87 h 87"/>
                <a:gd name="T2" fmla="*/ 0 w 2"/>
                <a:gd name="T3" fmla="*/ 85 h 87"/>
                <a:gd name="T4" fmla="*/ 0 w 2"/>
                <a:gd name="T5" fmla="*/ 1 h 87"/>
                <a:gd name="T6" fmla="*/ 1 w 2"/>
                <a:gd name="T7" fmla="*/ 0 h 87"/>
                <a:gd name="T8" fmla="*/ 2 w 2"/>
                <a:gd name="T9" fmla="*/ 1 h 87"/>
                <a:gd name="T10" fmla="*/ 2 w 2"/>
                <a:gd name="T11" fmla="*/ 85 h 87"/>
                <a:gd name="T12" fmla="*/ 1 w 2"/>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2" h="87">
                  <a:moveTo>
                    <a:pt x="1" y="87"/>
                  </a:moveTo>
                  <a:cubicBezTo>
                    <a:pt x="1" y="87"/>
                    <a:pt x="0" y="86"/>
                    <a:pt x="0" y="85"/>
                  </a:cubicBezTo>
                  <a:cubicBezTo>
                    <a:pt x="0" y="1"/>
                    <a:pt x="0" y="1"/>
                    <a:pt x="0" y="1"/>
                  </a:cubicBezTo>
                  <a:cubicBezTo>
                    <a:pt x="0" y="0"/>
                    <a:pt x="1" y="0"/>
                    <a:pt x="1" y="0"/>
                  </a:cubicBezTo>
                  <a:cubicBezTo>
                    <a:pt x="2" y="0"/>
                    <a:pt x="2" y="0"/>
                    <a:pt x="2" y="1"/>
                  </a:cubicBezTo>
                  <a:cubicBezTo>
                    <a:pt x="2" y="85"/>
                    <a:pt x="2" y="85"/>
                    <a:pt x="2" y="85"/>
                  </a:cubicBezTo>
                  <a:cubicBezTo>
                    <a:pt x="2" y="86"/>
                    <a:pt x="2" y="87"/>
                    <a:pt x="1" y="8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62" name="Freeform 101"/>
            <p:cNvSpPr>
              <a:spLocks/>
            </p:cNvSpPr>
            <p:nvPr/>
          </p:nvSpPr>
          <p:spPr bwMode="auto">
            <a:xfrm>
              <a:off x="6635751" y="4449763"/>
              <a:ext cx="9525" cy="271462"/>
            </a:xfrm>
            <a:custGeom>
              <a:avLst/>
              <a:gdLst>
                <a:gd name="T0" fmla="*/ 1 w 3"/>
                <a:gd name="T1" fmla="*/ 77 h 77"/>
                <a:gd name="T2" fmla="*/ 0 w 3"/>
                <a:gd name="T3" fmla="*/ 75 h 77"/>
                <a:gd name="T4" fmla="*/ 0 w 3"/>
                <a:gd name="T5" fmla="*/ 1 h 77"/>
                <a:gd name="T6" fmla="*/ 1 w 3"/>
                <a:gd name="T7" fmla="*/ 0 h 77"/>
                <a:gd name="T8" fmla="*/ 3 w 3"/>
                <a:gd name="T9" fmla="*/ 1 h 77"/>
                <a:gd name="T10" fmla="*/ 3 w 3"/>
                <a:gd name="T11" fmla="*/ 75 h 77"/>
                <a:gd name="T12" fmla="*/ 1 w 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3" h="77">
                  <a:moveTo>
                    <a:pt x="1" y="77"/>
                  </a:moveTo>
                  <a:cubicBezTo>
                    <a:pt x="1" y="77"/>
                    <a:pt x="0" y="76"/>
                    <a:pt x="0" y="75"/>
                  </a:cubicBezTo>
                  <a:cubicBezTo>
                    <a:pt x="0" y="1"/>
                    <a:pt x="0" y="1"/>
                    <a:pt x="0" y="1"/>
                  </a:cubicBezTo>
                  <a:cubicBezTo>
                    <a:pt x="0" y="0"/>
                    <a:pt x="1" y="0"/>
                    <a:pt x="1" y="0"/>
                  </a:cubicBezTo>
                  <a:cubicBezTo>
                    <a:pt x="2" y="0"/>
                    <a:pt x="3" y="0"/>
                    <a:pt x="3" y="1"/>
                  </a:cubicBezTo>
                  <a:cubicBezTo>
                    <a:pt x="3" y="75"/>
                    <a:pt x="3" y="75"/>
                    <a:pt x="3" y="75"/>
                  </a:cubicBezTo>
                  <a:cubicBezTo>
                    <a:pt x="3" y="76"/>
                    <a:pt x="2" y="77"/>
                    <a:pt x="1" y="7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grpSp>
        <p:nvGrpSpPr>
          <p:cNvPr id="66" name="Group 65"/>
          <p:cNvGrpSpPr/>
          <p:nvPr/>
        </p:nvGrpSpPr>
        <p:grpSpPr>
          <a:xfrm rot="8249947">
            <a:off x="5277488" y="6249162"/>
            <a:ext cx="243486" cy="436437"/>
            <a:chOff x="6491288" y="4159250"/>
            <a:chExt cx="238125" cy="596900"/>
          </a:xfrm>
        </p:grpSpPr>
        <p:sp>
          <p:nvSpPr>
            <p:cNvPr id="67" name="Rectangle 95"/>
            <p:cNvSpPr>
              <a:spLocks noChangeArrowheads="1"/>
            </p:cNvSpPr>
            <p:nvPr/>
          </p:nvSpPr>
          <p:spPr bwMode="auto">
            <a:xfrm>
              <a:off x="6542088" y="4264025"/>
              <a:ext cx="136525" cy="8413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68" name="Freeform 96"/>
            <p:cNvSpPr>
              <a:spLocks/>
            </p:cNvSpPr>
            <p:nvPr/>
          </p:nvSpPr>
          <p:spPr bwMode="auto">
            <a:xfrm>
              <a:off x="6542088" y="4159250"/>
              <a:ext cx="136525" cy="104775"/>
            </a:xfrm>
            <a:custGeom>
              <a:avLst/>
              <a:gdLst>
                <a:gd name="T0" fmla="*/ 12 w 38"/>
                <a:gd name="T1" fmla="*/ 30 h 30"/>
                <a:gd name="T2" fmla="*/ 0 w 38"/>
                <a:gd name="T3" fmla="*/ 30 h 30"/>
                <a:gd name="T4" fmla="*/ 0 w 38"/>
                <a:gd name="T5" fmla="*/ 22 h 30"/>
                <a:gd name="T6" fmla="*/ 0 w 38"/>
                <a:gd name="T7" fmla="*/ 21 h 30"/>
                <a:gd name="T8" fmla="*/ 14 w 38"/>
                <a:gd name="T9" fmla="*/ 0 h 30"/>
                <a:gd name="T10" fmla="*/ 23 w 38"/>
                <a:gd name="T11" fmla="*/ 0 h 30"/>
                <a:gd name="T12" fmla="*/ 38 w 38"/>
                <a:gd name="T13" fmla="*/ 21 h 30"/>
                <a:gd name="T14" fmla="*/ 38 w 38"/>
                <a:gd name="T15" fmla="*/ 22 h 30"/>
                <a:gd name="T16" fmla="*/ 38 w 38"/>
                <a:gd name="T17" fmla="*/ 22 h 30"/>
                <a:gd name="T18" fmla="*/ 38 w 38"/>
                <a:gd name="T19" fmla="*/ 30 h 30"/>
                <a:gd name="T20" fmla="*/ 12 w 38"/>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12" y="30"/>
                  </a:moveTo>
                  <a:cubicBezTo>
                    <a:pt x="0" y="30"/>
                    <a:pt x="0" y="30"/>
                    <a:pt x="0" y="30"/>
                  </a:cubicBezTo>
                  <a:cubicBezTo>
                    <a:pt x="0" y="22"/>
                    <a:pt x="0" y="22"/>
                    <a:pt x="0" y="22"/>
                  </a:cubicBezTo>
                  <a:cubicBezTo>
                    <a:pt x="0" y="21"/>
                    <a:pt x="0" y="21"/>
                    <a:pt x="0" y="21"/>
                  </a:cubicBezTo>
                  <a:cubicBezTo>
                    <a:pt x="14" y="0"/>
                    <a:pt x="14" y="0"/>
                    <a:pt x="14" y="0"/>
                  </a:cubicBezTo>
                  <a:cubicBezTo>
                    <a:pt x="23" y="0"/>
                    <a:pt x="23" y="0"/>
                    <a:pt x="23" y="0"/>
                  </a:cubicBezTo>
                  <a:cubicBezTo>
                    <a:pt x="38" y="21"/>
                    <a:pt x="38" y="21"/>
                    <a:pt x="38" y="21"/>
                  </a:cubicBezTo>
                  <a:cubicBezTo>
                    <a:pt x="38" y="21"/>
                    <a:pt x="38" y="21"/>
                    <a:pt x="38" y="22"/>
                  </a:cubicBezTo>
                  <a:cubicBezTo>
                    <a:pt x="38" y="22"/>
                    <a:pt x="38" y="22"/>
                    <a:pt x="38" y="22"/>
                  </a:cubicBezTo>
                  <a:cubicBezTo>
                    <a:pt x="38" y="30"/>
                    <a:pt x="38" y="30"/>
                    <a:pt x="38" y="30"/>
                  </a:cubicBezTo>
                  <a:lnTo>
                    <a:pt x="12" y="3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69" name="Freeform 98"/>
            <p:cNvSpPr>
              <a:spLocks/>
            </p:cNvSpPr>
            <p:nvPr/>
          </p:nvSpPr>
          <p:spPr bwMode="auto">
            <a:xfrm>
              <a:off x="6491288" y="4306888"/>
              <a:ext cx="238125" cy="168275"/>
            </a:xfrm>
            <a:custGeom>
              <a:avLst/>
              <a:gdLst>
                <a:gd name="T0" fmla="*/ 66 w 66"/>
                <a:gd name="T1" fmla="*/ 24 h 48"/>
                <a:gd name="T2" fmla="*/ 60 w 66"/>
                <a:gd name="T3" fmla="*/ 17 h 48"/>
                <a:gd name="T4" fmla="*/ 60 w 66"/>
                <a:gd name="T5" fmla="*/ 17 h 48"/>
                <a:gd name="T6" fmla="*/ 50 w 66"/>
                <a:gd name="T7" fmla="*/ 7 h 48"/>
                <a:gd name="T8" fmla="*/ 43 w 66"/>
                <a:gd name="T9" fmla="*/ 10 h 48"/>
                <a:gd name="T10" fmla="*/ 29 w 66"/>
                <a:gd name="T11" fmla="*/ 0 h 48"/>
                <a:gd name="T12" fmla="*/ 17 w 66"/>
                <a:gd name="T13" fmla="*/ 6 h 48"/>
                <a:gd name="T14" fmla="*/ 14 w 66"/>
                <a:gd name="T15" fmla="*/ 5 h 48"/>
                <a:gd name="T16" fmla="*/ 9 w 66"/>
                <a:gd name="T17" fmla="*/ 6 h 48"/>
                <a:gd name="T18" fmla="*/ 5 w 66"/>
                <a:gd name="T19" fmla="*/ 13 h 48"/>
                <a:gd name="T20" fmla="*/ 0 w 66"/>
                <a:gd name="T21" fmla="*/ 22 h 48"/>
                <a:gd name="T22" fmla="*/ 0 w 66"/>
                <a:gd name="T23" fmla="*/ 23 h 48"/>
                <a:gd name="T24" fmla="*/ 0 w 66"/>
                <a:gd name="T25" fmla="*/ 24 h 48"/>
                <a:gd name="T26" fmla="*/ 8 w 66"/>
                <a:gd name="T27" fmla="*/ 33 h 48"/>
                <a:gd name="T28" fmla="*/ 8 w 66"/>
                <a:gd name="T29" fmla="*/ 34 h 48"/>
                <a:gd name="T30" fmla="*/ 23 w 66"/>
                <a:gd name="T31" fmla="*/ 48 h 48"/>
                <a:gd name="T32" fmla="*/ 34 w 66"/>
                <a:gd name="T33" fmla="*/ 42 h 48"/>
                <a:gd name="T34" fmla="*/ 38 w 66"/>
                <a:gd name="T35" fmla="*/ 43 h 48"/>
                <a:gd name="T36" fmla="*/ 43 w 66"/>
                <a:gd name="T37" fmla="*/ 42 h 48"/>
                <a:gd name="T38" fmla="*/ 44 w 66"/>
                <a:gd name="T39" fmla="*/ 41 h 48"/>
                <a:gd name="T40" fmla="*/ 45 w 66"/>
                <a:gd name="T41" fmla="*/ 41 h 48"/>
                <a:gd name="T42" fmla="*/ 54 w 66"/>
                <a:gd name="T43" fmla="*/ 37 h 48"/>
                <a:gd name="T44" fmla="*/ 56 w 66"/>
                <a:gd name="T45" fmla="*/ 38 h 48"/>
                <a:gd name="T46" fmla="*/ 60 w 66"/>
                <a:gd name="T47" fmla="*/ 37 h 48"/>
                <a:gd name="T48" fmla="*/ 62 w 66"/>
                <a:gd name="T49" fmla="*/ 32 h 48"/>
                <a:gd name="T50" fmla="*/ 66 w 66"/>
                <a:gd name="T51" fmla="*/ 25 h 48"/>
                <a:gd name="T52" fmla="*/ 66 w 66"/>
                <a:gd name="T53" fmla="*/ 25 h 48"/>
                <a:gd name="T54" fmla="*/ 66 w 66"/>
                <a:gd name="T5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48">
                  <a:moveTo>
                    <a:pt x="66" y="24"/>
                  </a:moveTo>
                  <a:cubicBezTo>
                    <a:pt x="66" y="21"/>
                    <a:pt x="63" y="18"/>
                    <a:pt x="60" y="17"/>
                  </a:cubicBezTo>
                  <a:cubicBezTo>
                    <a:pt x="60" y="17"/>
                    <a:pt x="60" y="17"/>
                    <a:pt x="60" y="17"/>
                  </a:cubicBezTo>
                  <a:cubicBezTo>
                    <a:pt x="60" y="11"/>
                    <a:pt x="55" y="7"/>
                    <a:pt x="50" y="7"/>
                  </a:cubicBezTo>
                  <a:cubicBezTo>
                    <a:pt x="47" y="7"/>
                    <a:pt x="45" y="8"/>
                    <a:pt x="43" y="10"/>
                  </a:cubicBezTo>
                  <a:cubicBezTo>
                    <a:pt x="41" y="4"/>
                    <a:pt x="36" y="0"/>
                    <a:pt x="29" y="0"/>
                  </a:cubicBezTo>
                  <a:cubicBezTo>
                    <a:pt x="24" y="0"/>
                    <a:pt x="20" y="2"/>
                    <a:pt x="17" y="6"/>
                  </a:cubicBezTo>
                  <a:cubicBezTo>
                    <a:pt x="16" y="5"/>
                    <a:pt x="15" y="5"/>
                    <a:pt x="14" y="5"/>
                  </a:cubicBezTo>
                  <a:cubicBezTo>
                    <a:pt x="12" y="5"/>
                    <a:pt x="10" y="6"/>
                    <a:pt x="9" y="6"/>
                  </a:cubicBezTo>
                  <a:cubicBezTo>
                    <a:pt x="7" y="8"/>
                    <a:pt x="5" y="10"/>
                    <a:pt x="5" y="13"/>
                  </a:cubicBezTo>
                  <a:cubicBezTo>
                    <a:pt x="2" y="15"/>
                    <a:pt x="0" y="19"/>
                    <a:pt x="0" y="22"/>
                  </a:cubicBezTo>
                  <a:cubicBezTo>
                    <a:pt x="0" y="23"/>
                    <a:pt x="0" y="23"/>
                    <a:pt x="0" y="23"/>
                  </a:cubicBezTo>
                  <a:cubicBezTo>
                    <a:pt x="0" y="24"/>
                    <a:pt x="0" y="24"/>
                    <a:pt x="0" y="24"/>
                  </a:cubicBezTo>
                  <a:cubicBezTo>
                    <a:pt x="0" y="29"/>
                    <a:pt x="4" y="33"/>
                    <a:pt x="8" y="33"/>
                  </a:cubicBezTo>
                  <a:cubicBezTo>
                    <a:pt x="8" y="34"/>
                    <a:pt x="8" y="34"/>
                    <a:pt x="8" y="34"/>
                  </a:cubicBezTo>
                  <a:cubicBezTo>
                    <a:pt x="8" y="42"/>
                    <a:pt x="15" y="48"/>
                    <a:pt x="23" y="48"/>
                  </a:cubicBezTo>
                  <a:cubicBezTo>
                    <a:pt x="28" y="48"/>
                    <a:pt x="32" y="46"/>
                    <a:pt x="34" y="42"/>
                  </a:cubicBezTo>
                  <a:cubicBezTo>
                    <a:pt x="36" y="43"/>
                    <a:pt x="37" y="43"/>
                    <a:pt x="38" y="43"/>
                  </a:cubicBezTo>
                  <a:cubicBezTo>
                    <a:pt x="40" y="43"/>
                    <a:pt x="42" y="43"/>
                    <a:pt x="43" y="42"/>
                  </a:cubicBezTo>
                  <a:cubicBezTo>
                    <a:pt x="43" y="42"/>
                    <a:pt x="43" y="41"/>
                    <a:pt x="44" y="41"/>
                  </a:cubicBezTo>
                  <a:cubicBezTo>
                    <a:pt x="44" y="41"/>
                    <a:pt x="45" y="41"/>
                    <a:pt x="45" y="41"/>
                  </a:cubicBezTo>
                  <a:cubicBezTo>
                    <a:pt x="49" y="41"/>
                    <a:pt x="52" y="39"/>
                    <a:pt x="54" y="37"/>
                  </a:cubicBezTo>
                  <a:cubicBezTo>
                    <a:pt x="54" y="37"/>
                    <a:pt x="55" y="38"/>
                    <a:pt x="56" y="38"/>
                  </a:cubicBezTo>
                  <a:cubicBezTo>
                    <a:pt x="57" y="38"/>
                    <a:pt x="59" y="37"/>
                    <a:pt x="60" y="37"/>
                  </a:cubicBezTo>
                  <a:cubicBezTo>
                    <a:pt x="61" y="36"/>
                    <a:pt x="62" y="34"/>
                    <a:pt x="62" y="32"/>
                  </a:cubicBezTo>
                  <a:cubicBezTo>
                    <a:pt x="64" y="30"/>
                    <a:pt x="66" y="28"/>
                    <a:pt x="66" y="25"/>
                  </a:cubicBezTo>
                  <a:cubicBezTo>
                    <a:pt x="66" y="25"/>
                    <a:pt x="66" y="25"/>
                    <a:pt x="66" y="25"/>
                  </a:cubicBezTo>
                  <a:cubicBezTo>
                    <a:pt x="66" y="24"/>
                    <a:pt x="66" y="24"/>
                    <a:pt x="66" y="2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70" name="Freeform 99"/>
            <p:cNvSpPr>
              <a:spLocks/>
            </p:cNvSpPr>
            <p:nvPr/>
          </p:nvSpPr>
          <p:spPr bwMode="auto">
            <a:xfrm>
              <a:off x="6599238" y="4449763"/>
              <a:ext cx="6350" cy="271462"/>
            </a:xfrm>
            <a:custGeom>
              <a:avLst/>
              <a:gdLst>
                <a:gd name="T0" fmla="*/ 1 w 2"/>
                <a:gd name="T1" fmla="*/ 77 h 77"/>
                <a:gd name="T2" fmla="*/ 0 w 2"/>
                <a:gd name="T3" fmla="*/ 75 h 77"/>
                <a:gd name="T4" fmla="*/ 0 w 2"/>
                <a:gd name="T5" fmla="*/ 1 h 77"/>
                <a:gd name="T6" fmla="*/ 1 w 2"/>
                <a:gd name="T7" fmla="*/ 0 h 77"/>
                <a:gd name="T8" fmla="*/ 2 w 2"/>
                <a:gd name="T9" fmla="*/ 1 h 77"/>
                <a:gd name="T10" fmla="*/ 2 w 2"/>
                <a:gd name="T11" fmla="*/ 75 h 77"/>
                <a:gd name="T12" fmla="*/ 1 w 2"/>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 h="77">
                  <a:moveTo>
                    <a:pt x="1" y="77"/>
                  </a:moveTo>
                  <a:cubicBezTo>
                    <a:pt x="0" y="77"/>
                    <a:pt x="0" y="76"/>
                    <a:pt x="0" y="75"/>
                  </a:cubicBezTo>
                  <a:cubicBezTo>
                    <a:pt x="0" y="1"/>
                    <a:pt x="0" y="1"/>
                    <a:pt x="0" y="1"/>
                  </a:cubicBezTo>
                  <a:cubicBezTo>
                    <a:pt x="0" y="0"/>
                    <a:pt x="0" y="0"/>
                    <a:pt x="1" y="0"/>
                  </a:cubicBezTo>
                  <a:cubicBezTo>
                    <a:pt x="2" y="0"/>
                    <a:pt x="2" y="0"/>
                    <a:pt x="2" y="1"/>
                  </a:cubicBezTo>
                  <a:cubicBezTo>
                    <a:pt x="2" y="75"/>
                    <a:pt x="2" y="75"/>
                    <a:pt x="2" y="75"/>
                  </a:cubicBezTo>
                  <a:cubicBezTo>
                    <a:pt x="2" y="76"/>
                    <a:pt x="2" y="77"/>
                    <a:pt x="1" y="7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71" name="Freeform 100"/>
            <p:cNvSpPr>
              <a:spLocks/>
            </p:cNvSpPr>
            <p:nvPr/>
          </p:nvSpPr>
          <p:spPr bwMode="auto">
            <a:xfrm>
              <a:off x="6616701" y="4449763"/>
              <a:ext cx="7938" cy="306387"/>
            </a:xfrm>
            <a:custGeom>
              <a:avLst/>
              <a:gdLst>
                <a:gd name="T0" fmla="*/ 1 w 2"/>
                <a:gd name="T1" fmla="*/ 87 h 87"/>
                <a:gd name="T2" fmla="*/ 0 w 2"/>
                <a:gd name="T3" fmla="*/ 85 h 87"/>
                <a:gd name="T4" fmla="*/ 0 w 2"/>
                <a:gd name="T5" fmla="*/ 1 h 87"/>
                <a:gd name="T6" fmla="*/ 1 w 2"/>
                <a:gd name="T7" fmla="*/ 0 h 87"/>
                <a:gd name="T8" fmla="*/ 2 w 2"/>
                <a:gd name="T9" fmla="*/ 1 h 87"/>
                <a:gd name="T10" fmla="*/ 2 w 2"/>
                <a:gd name="T11" fmla="*/ 85 h 87"/>
                <a:gd name="T12" fmla="*/ 1 w 2"/>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2" h="87">
                  <a:moveTo>
                    <a:pt x="1" y="87"/>
                  </a:moveTo>
                  <a:cubicBezTo>
                    <a:pt x="1" y="87"/>
                    <a:pt x="0" y="86"/>
                    <a:pt x="0" y="85"/>
                  </a:cubicBezTo>
                  <a:cubicBezTo>
                    <a:pt x="0" y="1"/>
                    <a:pt x="0" y="1"/>
                    <a:pt x="0" y="1"/>
                  </a:cubicBezTo>
                  <a:cubicBezTo>
                    <a:pt x="0" y="0"/>
                    <a:pt x="1" y="0"/>
                    <a:pt x="1" y="0"/>
                  </a:cubicBezTo>
                  <a:cubicBezTo>
                    <a:pt x="2" y="0"/>
                    <a:pt x="2" y="0"/>
                    <a:pt x="2" y="1"/>
                  </a:cubicBezTo>
                  <a:cubicBezTo>
                    <a:pt x="2" y="85"/>
                    <a:pt x="2" y="85"/>
                    <a:pt x="2" y="85"/>
                  </a:cubicBezTo>
                  <a:cubicBezTo>
                    <a:pt x="2" y="86"/>
                    <a:pt x="2" y="87"/>
                    <a:pt x="1" y="8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sp>
          <p:nvSpPr>
            <p:cNvPr id="72" name="Freeform 101"/>
            <p:cNvSpPr>
              <a:spLocks/>
            </p:cNvSpPr>
            <p:nvPr/>
          </p:nvSpPr>
          <p:spPr bwMode="auto">
            <a:xfrm>
              <a:off x="6635751" y="4449763"/>
              <a:ext cx="9525" cy="271462"/>
            </a:xfrm>
            <a:custGeom>
              <a:avLst/>
              <a:gdLst>
                <a:gd name="T0" fmla="*/ 1 w 3"/>
                <a:gd name="T1" fmla="*/ 77 h 77"/>
                <a:gd name="T2" fmla="*/ 0 w 3"/>
                <a:gd name="T3" fmla="*/ 75 h 77"/>
                <a:gd name="T4" fmla="*/ 0 w 3"/>
                <a:gd name="T5" fmla="*/ 1 h 77"/>
                <a:gd name="T6" fmla="*/ 1 w 3"/>
                <a:gd name="T7" fmla="*/ 0 h 77"/>
                <a:gd name="T8" fmla="*/ 3 w 3"/>
                <a:gd name="T9" fmla="*/ 1 h 77"/>
                <a:gd name="T10" fmla="*/ 3 w 3"/>
                <a:gd name="T11" fmla="*/ 75 h 77"/>
                <a:gd name="T12" fmla="*/ 1 w 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3" h="77">
                  <a:moveTo>
                    <a:pt x="1" y="77"/>
                  </a:moveTo>
                  <a:cubicBezTo>
                    <a:pt x="1" y="77"/>
                    <a:pt x="0" y="76"/>
                    <a:pt x="0" y="75"/>
                  </a:cubicBezTo>
                  <a:cubicBezTo>
                    <a:pt x="0" y="1"/>
                    <a:pt x="0" y="1"/>
                    <a:pt x="0" y="1"/>
                  </a:cubicBezTo>
                  <a:cubicBezTo>
                    <a:pt x="0" y="0"/>
                    <a:pt x="1" y="0"/>
                    <a:pt x="1" y="0"/>
                  </a:cubicBezTo>
                  <a:cubicBezTo>
                    <a:pt x="2" y="0"/>
                    <a:pt x="3" y="0"/>
                    <a:pt x="3" y="1"/>
                  </a:cubicBezTo>
                  <a:cubicBezTo>
                    <a:pt x="3" y="75"/>
                    <a:pt x="3" y="75"/>
                    <a:pt x="3" y="75"/>
                  </a:cubicBezTo>
                  <a:cubicBezTo>
                    <a:pt x="3" y="76"/>
                    <a:pt x="2" y="77"/>
                    <a:pt x="1" y="7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dirty="0">
                <a:solidFill>
                  <a:srgbClr val="000000"/>
                </a:solidFill>
              </a:endParaRPr>
            </a:p>
          </p:txBody>
        </p:sp>
      </p:grpSp>
      <p:sp>
        <p:nvSpPr>
          <p:cNvPr id="115" name="Freeform 5"/>
          <p:cNvSpPr>
            <a:spLocks noEditPoints="1"/>
          </p:cNvSpPr>
          <p:nvPr/>
        </p:nvSpPr>
        <p:spPr bwMode="auto">
          <a:xfrm>
            <a:off x="1312608" y="5525750"/>
            <a:ext cx="324465" cy="268879"/>
          </a:xfrm>
          <a:custGeom>
            <a:avLst/>
            <a:gdLst>
              <a:gd name="T0" fmla="*/ 119 w 1272"/>
              <a:gd name="T1" fmla="*/ 364 h 728"/>
              <a:gd name="T2" fmla="*/ 220 w 1272"/>
              <a:gd name="T3" fmla="*/ 364 h 728"/>
              <a:gd name="T4" fmla="*/ 194 w 1272"/>
              <a:gd name="T5" fmla="*/ 0 h 728"/>
              <a:gd name="T6" fmla="*/ 0 w 1272"/>
              <a:gd name="T7" fmla="*/ 549 h 728"/>
              <a:gd name="T8" fmla="*/ 1272 w 1272"/>
              <a:gd name="T9" fmla="*/ 728 h 728"/>
              <a:gd name="T10" fmla="*/ 194 w 1272"/>
              <a:gd name="T11" fmla="*/ 0 h 728"/>
              <a:gd name="T12" fmla="*/ 83 w 1272"/>
              <a:gd name="T13" fmla="*/ 364 h 728"/>
              <a:gd name="T14" fmla="*/ 255 w 1272"/>
              <a:gd name="T15" fmla="*/ 364 h 728"/>
              <a:gd name="T16" fmla="*/ 841 w 1272"/>
              <a:gd name="T17" fmla="*/ 471 h 728"/>
              <a:gd name="T18" fmla="*/ 794 w 1272"/>
              <a:gd name="T19" fmla="*/ 534 h 728"/>
              <a:gd name="T20" fmla="*/ 745 w 1272"/>
              <a:gd name="T21" fmla="*/ 621 h 728"/>
              <a:gd name="T22" fmla="*/ 677 w 1272"/>
              <a:gd name="T23" fmla="*/ 563 h 728"/>
              <a:gd name="T24" fmla="*/ 614 w 1272"/>
              <a:gd name="T25" fmla="*/ 555 h 728"/>
              <a:gd name="T26" fmla="*/ 570 w 1272"/>
              <a:gd name="T27" fmla="*/ 539 h 728"/>
              <a:gd name="T28" fmla="*/ 626 w 1272"/>
              <a:gd name="T29" fmla="*/ 464 h 728"/>
              <a:gd name="T30" fmla="*/ 700 w 1272"/>
              <a:gd name="T31" fmla="*/ 474 h 728"/>
              <a:gd name="T32" fmla="*/ 715 w 1272"/>
              <a:gd name="T33" fmla="*/ 458 h 728"/>
              <a:gd name="T34" fmla="*/ 716 w 1272"/>
              <a:gd name="T35" fmla="*/ 438 h 728"/>
              <a:gd name="T36" fmla="*/ 690 w 1272"/>
              <a:gd name="T37" fmla="*/ 416 h 728"/>
              <a:gd name="T38" fmla="*/ 615 w 1272"/>
              <a:gd name="T39" fmla="*/ 379 h 728"/>
              <a:gd name="T40" fmla="*/ 570 w 1272"/>
              <a:gd name="T41" fmla="*/ 319 h 728"/>
              <a:gd name="T42" fmla="*/ 573 w 1272"/>
              <a:gd name="T43" fmla="*/ 240 h 728"/>
              <a:gd name="T44" fmla="*/ 630 w 1272"/>
              <a:gd name="T45" fmla="*/ 179 h 728"/>
              <a:gd name="T46" fmla="*/ 677 w 1272"/>
              <a:gd name="T47" fmla="*/ 107 h 728"/>
              <a:gd name="T48" fmla="*/ 745 w 1272"/>
              <a:gd name="T49" fmla="*/ 161 h 728"/>
              <a:gd name="T50" fmla="*/ 826 w 1272"/>
              <a:gd name="T51" fmla="*/ 174 h 728"/>
              <a:gd name="T52" fmla="*/ 806 w 1272"/>
              <a:gd name="T53" fmla="*/ 267 h 728"/>
              <a:gd name="T54" fmla="*/ 753 w 1272"/>
              <a:gd name="T55" fmla="*/ 250 h 728"/>
              <a:gd name="T56" fmla="*/ 708 w 1272"/>
              <a:gd name="T57" fmla="*/ 249 h 728"/>
              <a:gd name="T58" fmla="*/ 690 w 1272"/>
              <a:gd name="T59" fmla="*/ 263 h 728"/>
              <a:gd name="T60" fmla="*/ 689 w 1272"/>
              <a:gd name="T61" fmla="*/ 282 h 728"/>
              <a:gd name="T62" fmla="*/ 710 w 1272"/>
              <a:gd name="T63" fmla="*/ 303 h 728"/>
              <a:gd name="T64" fmla="*/ 788 w 1272"/>
              <a:gd name="T65" fmla="*/ 343 h 728"/>
              <a:gd name="T66" fmla="*/ 840 w 1272"/>
              <a:gd name="T67" fmla="*/ 404 h 728"/>
              <a:gd name="T68" fmla="*/ 841 w 1272"/>
              <a:gd name="T69" fmla="*/ 47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2" h="728">
                <a:moveTo>
                  <a:pt x="169" y="313"/>
                </a:moveTo>
                <a:cubicBezTo>
                  <a:pt x="141" y="313"/>
                  <a:pt x="119" y="336"/>
                  <a:pt x="119" y="364"/>
                </a:cubicBezTo>
                <a:cubicBezTo>
                  <a:pt x="119" y="392"/>
                  <a:pt x="141" y="414"/>
                  <a:pt x="169" y="414"/>
                </a:cubicBezTo>
                <a:cubicBezTo>
                  <a:pt x="197" y="414"/>
                  <a:pt x="220" y="392"/>
                  <a:pt x="220" y="364"/>
                </a:cubicBezTo>
                <a:cubicBezTo>
                  <a:pt x="220" y="336"/>
                  <a:pt x="197" y="313"/>
                  <a:pt x="169" y="313"/>
                </a:cubicBezTo>
                <a:close/>
                <a:moveTo>
                  <a:pt x="194" y="0"/>
                </a:moveTo>
                <a:cubicBezTo>
                  <a:pt x="0" y="178"/>
                  <a:pt x="0" y="178"/>
                  <a:pt x="0" y="178"/>
                </a:cubicBezTo>
                <a:cubicBezTo>
                  <a:pt x="0" y="549"/>
                  <a:pt x="0" y="549"/>
                  <a:pt x="0" y="549"/>
                </a:cubicBezTo>
                <a:cubicBezTo>
                  <a:pt x="194" y="728"/>
                  <a:pt x="194" y="728"/>
                  <a:pt x="194" y="728"/>
                </a:cubicBezTo>
                <a:cubicBezTo>
                  <a:pt x="1272" y="728"/>
                  <a:pt x="1272" y="728"/>
                  <a:pt x="1272" y="728"/>
                </a:cubicBezTo>
                <a:cubicBezTo>
                  <a:pt x="1272" y="0"/>
                  <a:pt x="1272" y="0"/>
                  <a:pt x="1272" y="0"/>
                </a:cubicBezTo>
                <a:lnTo>
                  <a:pt x="194" y="0"/>
                </a:lnTo>
                <a:close/>
                <a:moveTo>
                  <a:pt x="169" y="450"/>
                </a:moveTo>
                <a:cubicBezTo>
                  <a:pt x="122" y="450"/>
                  <a:pt x="83" y="411"/>
                  <a:pt x="83" y="364"/>
                </a:cubicBezTo>
                <a:cubicBezTo>
                  <a:pt x="83" y="316"/>
                  <a:pt x="122" y="278"/>
                  <a:pt x="169" y="278"/>
                </a:cubicBezTo>
                <a:cubicBezTo>
                  <a:pt x="217" y="278"/>
                  <a:pt x="255" y="316"/>
                  <a:pt x="255" y="364"/>
                </a:cubicBezTo>
                <a:cubicBezTo>
                  <a:pt x="255" y="411"/>
                  <a:pt x="217" y="450"/>
                  <a:pt x="169" y="450"/>
                </a:cubicBezTo>
                <a:close/>
                <a:moveTo>
                  <a:pt x="841" y="471"/>
                </a:moveTo>
                <a:cubicBezTo>
                  <a:pt x="838" y="482"/>
                  <a:pt x="833" y="493"/>
                  <a:pt x="825" y="504"/>
                </a:cubicBezTo>
                <a:cubicBezTo>
                  <a:pt x="818" y="515"/>
                  <a:pt x="807" y="525"/>
                  <a:pt x="794" y="534"/>
                </a:cubicBezTo>
                <a:cubicBezTo>
                  <a:pt x="781" y="543"/>
                  <a:pt x="764" y="550"/>
                  <a:pt x="745" y="555"/>
                </a:cubicBezTo>
                <a:cubicBezTo>
                  <a:pt x="745" y="621"/>
                  <a:pt x="745" y="621"/>
                  <a:pt x="745" y="621"/>
                </a:cubicBezTo>
                <a:cubicBezTo>
                  <a:pt x="677" y="621"/>
                  <a:pt x="677" y="621"/>
                  <a:pt x="677" y="621"/>
                </a:cubicBezTo>
                <a:cubicBezTo>
                  <a:pt x="677" y="563"/>
                  <a:pt x="677" y="563"/>
                  <a:pt x="677" y="563"/>
                </a:cubicBezTo>
                <a:cubicBezTo>
                  <a:pt x="667" y="563"/>
                  <a:pt x="657" y="562"/>
                  <a:pt x="646" y="561"/>
                </a:cubicBezTo>
                <a:cubicBezTo>
                  <a:pt x="635" y="559"/>
                  <a:pt x="624" y="557"/>
                  <a:pt x="614" y="555"/>
                </a:cubicBezTo>
                <a:cubicBezTo>
                  <a:pt x="604" y="553"/>
                  <a:pt x="595" y="551"/>
                  <a:pt x="587" y="548"/>
                </a:cubicBezTo>
                <a:cubicBezTo>
                  <a:pt x="579" y="545"/>
                  <a:pt x="574" y="542"/>
                  <a:pt x="570" y="539"/>
                </a:cubicBezTo>
                <a:cubicBezTo>
                  <a:pt x="570" y="433"/>
                  <a:pt x="570" y="433"/>
                  <a:pt x="570" y="433"/>
                </a:cubicBezTo>
                <a:cubicBezTo>
                  <a:pt x="588" y="446"/>
                  <a:pt x="607" y="456"/>
                  <a:pt x="626" y="464"/>
                </a:cubicBezTo>
                <a:cubicBezTo>
                  <a:pt x="645" y="472"/>
                  <a:pt x="665" y="476"/>
                  <a:pt x="685" y="476"/>
                </a:cubicBezTo>
                <a:cubicBezTo>
                  <a:pt x="691" y="476"/>
                  <a:pt x="696" y="475"/>
                  <a:pt x="700" y="474"/>
                </a:cubicBezTo>
                <a:cubicBezTo>
                  <a:pt x="704" y="472"/>
                  <a:pt x="707" y="470"/>
                  <a:pt x="710" y="467"/>
                </a:cubicBezTo>
                <a:cubicBezTo>
                  <a:pt x="713" y="465"/>
                  <a:pt x="714" y="462"/>
                  <a:pt x="715" y="458"/>
                </a:cubicBezTo>
                <a:cubicBezTo>
                  <a:pt x="717" y="455"/>
                  <a:pt x="717" y="452"/>
                  <a:pt x="717" y="448"/>
                </a:cubicBezTo>
                <a:cubicBezTo>
                  <a:pt x="717" y="445"/>
                  <a:pt x="717" y="441"/>
                  <a:pt x="716" y="438"/>
                </a:cubicBezTo>
                <a:cubicBezTo>
                  <a:pt x="715" y="434"/>
                  <a:pt x="712" y="431"/>
                  <a:pt x="708" y="427"/>
                </a:cubicBezTo>
                <a:cubicBezTo>
                  <a:pt x="704" y="424"/>
                  <a:pt x="698" y="420"/>
                  <a:pt x="690" y="416"/>
                </a:cubicBezTo>
                <a:cubicBezTo>
                  <a:pt x="682" y="411"/>
                  <a:pt x="671" y="407"/>
                  <a:pt x="657" y="401"/>
                </a:cubicBezTo>
                <a:cubicBezTo>
                  <a:pt x="640" y="395"/>
                  <a:pt x="626" y="387"/>
                  <a:pt x="615" y="379"/>
                </a:cubicBezTo>
                <a:cubicBezTo>
                  <a:pt x="603" y="370"/>
                  <a:pt x="593" y="361"/>
                  <a:pt x="586" y="351"/>
                </a:cubicBezTo>
                <a:cubicBezTo>
                  <a:pt x="579" y="341"/>
                  <a:pt x="573" y="330"/>
                  <a:pt x="570" y="319"/>
                </a:cubicBezTo>
                <a:cubicBezTo>
                  <a:pt x="567" y="308"/>
                  <a:pt x="565" y="296"/>
                  <a:pt x="565" y="284"/>
                </a:cubicBezTo>
                <a:cubicBezTo>
                  <a:pt x="565" y="268"/>
                  <a:pt x="568" y="253"/>
                  <a:pt x="573" y="240"/>
                </a:cubicBezTo>
                <a:cubicBezTo>
                  <a:pt x="578" y="227"/>
                  <a:pt x="586" y="215"/>
                  <a:pt x="595" y="205"/>
                </a:cubicBezTo>
                <a:cubicBezTo>
                  <a:pt x="605" y="194"/>
                  <a:pt x="617" y="186"/>
                  <a:pt x="630" y="179"/>
                </a:cubicBezTo>
                <a:cubicBezTo>
                  <a:pt x="644" y="172"/>
                  <a:pt x="660" y="167"/>
                  <a:pt x="677" y="164"/>
                </a:cubicBezTo>
                <a:cubicBezTo>
                  <a:pt x="677" y="107"/>
                  <a:pt x="677" y="107"/>
                  <a:pt x="677" y="107"/>
                </a:cubicBezTo>
                <a:cubicBezTo>
                  <a:pt x="745" y="107"/>
                  <a:pt x="745" y="107"/>
                  <a:pt x="745" y="107"/>
                </a:cubicBezTo>
                <a:cubicBezTo>
                  <a:pt x="745" y="161"/>
                  <a:pt x="745" y="161"/>
                  <a:pt x="745" y="161"/>
                </a:cubicBezTo>
                <a:cubicBezTo>
                  <a:pt x="762" y="162"/>
                  <a:pt x="777" y="164"/>
                  <a:pt x="791" y="166"/>
                </a:cubicBezTo>
                <a:cubicBezTo>
                  <a:pt x="805" y="168"/>
                  <a:pt x="816" y="171"/>
                  <a:pt x="826" y="174"/>
                </a:cubicBezTo>
                <a:cubicBezTo>
                  <a:pt x="826" y="277"/>
                  <a:pt x="826" y="277"/>
                  <a:pt x="826" y="277"/>
                </a:cubicBezTo>
                <a:cubicBezTo>
                  <a:pt x="820" y="274"/>
                  <a:pt x="814" y="271"/>
                  <a:pt x="806" y="267"/>
                </a:cubicBezTo>
                <a:cubicBezTo>
                  <a:pt x="798" y="263"/>
                  <a:pt x="790" y="260"/>
                  <a:pt x="781" y="257"/>
                </a:cubicBezTo>
                <a:cubicBezTo>
                  <a:pt x="772" y="254"/>
                  <a:pt x="763" y="252"/>
                  <a:pt x="753" y="250"/>
                </a:cubicBezTo>
                <a:cubicBezTo>
                  <a:pt x="743" y="248"/>
                  <a:pt x="733" y="247"/>
                  <a:pt x="723" y="247"/>
                </a:cubicBezTo>
                <a:cubicBezTo>
                  <a:pt x="717" y="247"/>
                  <a:pt x="712" y="248"/>
                  <a:pt x="708" y="249"/>
                </a:cubicBezTo>
                <a:cubicBezTo>
                  <a:pt x="704" y="251"/>
                  <a:pt x="700" y="253"/>
                  <a:pt x="697" y="255"/>
                </a:cubicBezTo>
                <a:cubicBezTo>
                  <a:pt x="694" y="257"/>
                  <a:pt x="692" y="260"/>
                  <a:pt x="690" y="263"/>
                </a:cubicBezTo>
                <a:cubicBezTo>
                  <a:pt x="689" y="266"/>
                  <a:pt x="688" y="269"/>
                  <a:pt x="688" y="273"/>
                </a:cubicBezTo>
                <a:cubicBezTo>
                  <a:pt x="688" y="276"/>
                  <a:pt x="689" y="279"/>
                  <a:pt x="689" y="282"/>
                </a:cubicBezTo>
                <a:cubicBezTo>
                  <a:pt x="690" y="285"/>
                  <a:pt x="692" y="289"/>
                  <a:pt x="696" y="292"/>
                </a:cubicBezTo>
                <a:cubicBezTo>
                  <a:pt x="699" y="296"/>
                  <a:pt x="704" y="299"/>
                  <a:pt x="710" y="303"/>
                </a:cubicBezTo>
                <a:cubicBezTo>
                  <a:pt x="717" y="307"/>
                  <a:pt x="726" y="311"/>
                  <a:pt x="737" y="316"/>
                </a:cubicBezTo>
                <a:cubicBezTo>
                  <a:pt x="757" y="325"/>
                  <a:pt x="775" y="333"/>
                  <a:pt x="788" y="343"/>
                </a:cubicBezTo>
                <a:cubicBezTo>
                  <a:pt x="802" y="352"/>
                  <a:pt x="813" y="361"/>
                  <a:pt x="822" y="372"/>
                </a:cubicBezTo>
                <a:cubicBezTo>
                  <a:pt x="830" y="382"/>
                  <a:pt x="836" y="393"/>
                  <a:pt x="840" y="404"/>
                </a:cubicBezTo>
                <a:cubicBezTo>
                  <a:pt x="844" y="415"/>
                  <a:pt x="846" y="427"/>
                  <a:pt x="846" y="439"/>
                </a:cubicBezTo>
                <a:cubicBezTo>
                  <a:pt x="846" y="449"/>
                  <a:pt x="844" y="459"/>
                  <a:pt x="841" y="47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TextBox 111"/>
          <p:cNvSpPr txBox="1"/>
          <p:nvPr/>
        </p:nvSpPr>
        <p:spPr>
          <a:xfrm>
            <a:off x="5761627" y="6374443"/>
            <a:ext cx="5860102" cy="483557"/>
          </a:xfrm>
          <a:prstGeom prst="rect">
            <a:avLst/>
          </a:prstGeom>
          <a:noFill/>
        </p:spPr>
        <p:txBody>
          <a:bodyPr wrap="square" lIns="179285" tIns="143428" rIns="179285" bIns="143428" rtlCol="0">
            <a:spAutoFit/>
          </a:bodyPr>
          <a:lstStyle/>
          <a:p>
            <a:pPr>
              <a:lnSpc>
                <a:spcPct val="90000"/>
              </a:lnSpc>
            </a:pPr>
            <a:r>
              <a:rPr lang="en-US" sz="1400" dirty="0"/>
              <a:t>*</a:t>
            </a:r>
            <a:r>
              <a:rPr lang="en-US" sz="1200" i="1" dirty="0"/>
              <a:t>More Detail &amp; Components– Starter Kit Archiving and Backup IP- </a:t>
            </a:r>
            <a:endParaRPr lang="en-US" sz="1200" i="1" dirty="0">
              <a:latin typeface="+mj-lt"/>
            </a:endParaRPr>
          </a:p>
        </p:txBody>
      </p:sp>
      <p:sp>
        <p:nvSpPr>
          <p:cNvPr id="113" name="TextBox 112"/>
          <p:cNvSpPr txBox="1"/>
          <p:nvPr/>
        </p:nvSpPr>
        <p:spPr>
          <a:xfrm>
            <a:off x="9763356" y="3282198"/>
            <a:ext cx="1681392" cy="746706"/>
          </a:xfrm>
          <a:prstGeom prst="rect">
            <a:avLst/>
          </a:prstGeom>
          <a:noFill/>
        </p:spPr>
        <p:txBody>
          <a:bodyPr wrap="square" lIns="179285" tIns="143428" rIns="179285" bIns="143428" rtlCol="0">
            <a:spAutoFit/>
          </a:bodyPr>
          <a:lstStyle/>
          <a:p>
            <a:pPr>
              <a:lnSpc>
                <a:spcPct val="90000"/>
              </a:lnSpc>
            </a:pPr>
            <a:r>
              <a:rPr lang="en-US" sz="1100" dirty="0">
                <a:solidFill>
                  <a:schemeClr val="bg1"/>
                </a:solidFill>
              </a:rPr>
              <a:t>Windows Server/ Windows Client/</a:t>
            </a:r>
          </a:p>
          <a:p>
            <a:pPr>
              <a:lnSpc>
                <a:spcPct val="90000"/>
              </a:lnSpc>
            </a:pPr>
            <a:r>
              <a:rPr lang="en-US" sz="1100" dirty="0">
                <a:solidFill>
                  <a:schemeClr val="bg1"/>
                </a:solidFill>
                <a:latin typeface="+mj-lt"/>
              </a:rPr>
              <a:t>SQL Server</a:t>
            </a:r>
          </a:p>
        </p:txBody>
      </p:sp>
      <p:sp>
        <p:nvSpPr>
          <p:cNvPr id="117" name="Freeform 5"/>
          <p:cNvSpPr>
            <a:spLocks noEditPoints="1"/>
          </p:cNvSpPr>
          <p:nvPr/>
        </p:nvSpPr>
        <p:spPr bwMode="auto">
          <a:xfrm>
            <a:off x="6995650" y="1184787"/>
            <a:ext cx="324465" cy="268879"/>
          </a:xfrm>
          <a:custGeom>
            <a:avLst/>
            <a:gdLst>
              <a:gd name="T0" fmla="*/ 119 w 1272"/>
              <a:gd name="T1" fmla="*/ 364 h 728"/>
              <a:gd name="T2" fmla="*/ 220 w 1272"/>
              <a:gd name="T3" fmla="*/ 364 h 728"/>
              <a:gd name="T4" fmla="*/ 194 w 1272"/>
              <a:gd name="T5" fmla="*/ 0 h 728"/>
              <a:gd name="T6" fmla="*/ 0 w 1272"/>
              <a:gd name="T7" fmla="*/ 549 h 728"/>
              <a:gd name="T8" fmla="*/ 1272 w 1272"/>
              <a:gd name="T9" fmla="*/ 728 h 728"/>
              <a:gd name="T10" fmla="*/ 194 w 1272"/>
              <a:gd name="T11" fmla="*/ 0 h 728"/>
              <a:gd name="T12" fmla="*/ 83 w 1272"/>
              <a:gd name="T13" fmla="*/ 364 h 728"/>
              <a:gd name="T14" fmla="*/ 255 w 1272"/>
              <a:gd name="T15" fmla="*/ 364 h 728"/>
              <a:gd name="T16" fmla="*/ 841 w 1272"/>
              <a:gd name="T17" fmla="*/ 471 h 728"/>
              <a:gd name="T18" fmla="*/ 794 w 1272"/>
              <a:gd name="T19" fmla="*/ 534 h 728"/>
              <a:gd name="T20" fmla="*/ 745 w 1272"/>
              <a:gd name="T21" fmla="*/ 621 h 728"/>
              <a:gd name="T22" fmla="*/ 677 w 1272"/>
              <a:gd name="T23" fmla="*/ 563 h 728"/>
              <a:gd name="T24" fmla="*/ 614 w 1272"/>
              <a:gd name="T25" fmla="*/ 555 h 728"/>
              <a:gd name="T26" fmla="*/ 570 w 1272"/>
              <a:gd name="T27" fmla="*/ 539 h 728"/>
              <a:gd name="T28" fmla="*/ 626 w 1272"/>
              <a:gd name="T29" fmla="*/ 464 h 728"/>
              <a:gd name="T30" fmla="*/ 700 w 1272"/>
              <a:gd name="T31" fmla="*/ 474 h 728"/>
              <a:gd name="T32" fmla="*/ 715 w 1272"/>
              <a:gd name="T33" fmla="*/ 458 h 728"/>
              <a:gd name="T34" fmla="*/ 716 w 1272"/>
              <a:gd name="T35" fmla="*/ 438 h 728"/>
              <a:gd name="T36" fmla="*/ 690 w 1272"/>
              <a:gd name="T37" fmla="*/ 416 h 728"/>
              <a:gd name="T38" fmla="*/ 615 w 1272"/>
              <a:gd name="T39" fmla="*/ 379 h 728"/>
              <a:gd name="T40" fmla="*/ 570 w 1272"/>
              <a:gd name="T41" fmla="*/ 319 h 728"/>
              <a:gd name="T42" fmla="*/ 573 w 1272"/>
              <a:gd name="T43" fmla="*/ 240 h 728"/>
              <a:gd name="T44" fmla="*/ 630 w 1272"/>
              <a:gd name="T45" fmla="*/ 179 h 728"/>
              <a:gd name="T46" fmla="*/ 677 w 1272"/>
              <a:gd name="T47" fmla="*/ 107 h 728"/>
              <a:gd name="T48" fmla="*/ 745 w 1272"/>
              <a:gd name="T49" fmla="*/ 161 h 728"/>
              <a:gd name="T50" fmla="*/ 826 w 1272"/>
              <a:gd name="T51" fmla="*/ 174 h 728"/>
              <a:gd name="T52" fmla="*/ 806 w 1272"/>
              <a:gd name="T53" fmla="*/ 267 h 728"/>
              <a:gd name="T54" fmla="*/ 753 w 1272"/>
              <a:gd name="T55" fmla="*/ 250 h 728"/>
              <a:gd name="T56" fmla="*/ 708 w 1272"/>
              <a:gd name="T57" fmla="*/ 249 h 728"/>
              <a:gd name="T58" fmla="*/ 690 w 1272"/>
              <a:gd name="T59" fmla="*/ 263 h 728"/>
              <a:gd name="T60" fmla="*/ 689 w 1272"/>
              <a:gd name="T61" fmla="*/ 282 h 728"/>
              <a:gd name="T62" fmla="*/ 710 w 1272"/>
              <a:gd name="T63" fmla="*/ 303 h 728"/>
              <a:gd name="T64" fmla="*/ 788 w 1272"/>
              <a:gd name="T65" fmla="*/ 343 h 728"/>
              <a:gd name="T66" fmla="*/ 840 w 1272"/>
              <a:gd name="T67" fmla="*/ 404 h 728"/>
              <a:gd name="T68" fmla="*/ 841 w 1272"/>
              <a:gd name="T69" fmla="*/ 47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2" h="728">
                <a:moveTo>
                  <a:pt x="169" y="313"/>
                </a:moveTo>
                <a:cubicBezTo>
                  <a:pt x="141" y="313"/>
                  <a:pt x="119" y="336"/>
                  <a:pt x="119" y="364"/>
                </a:cubicBezTo>
                <a:cubicBezTo>
                  <a:pt x="119" y="392"/>
                  <a:pt x="141" y="414"/>
                  <a:pt x="169" y="414"/>
                </a:cubicBezTo>
                <a:cubicBezTo>
                  <a:pt x="197" y="414"/>
                  <a:pt x="220" y="392"/>
                  <a:pt x="220" y="364"/>
                </a:cubicBezTo>
                <a:cubicBezTo>
                  <a:pt x="220" y="336"/>
                  <a:pt x="197" y="313"/>
                  <a:pt x="169" y="313"/>
                </a:cubicBezTo>
                <a:close/>
                <a:moveTo>
                  <a:pt x="194" y="0"/>
                </a:moveTo>
                <a:cubicBezTo>
                  <a:pt x="0" y="178"/>
                  <a:pt x="0" y="178"/>
                  <a:pt x="0" y="178"/>
                </a:cubicBezTo>
                <a:cubicBezTo>
                  <a:pt x="0" y="549"/>
                  <a:pt x="0" y="549"/>
                  <a:pt x="0" y="549"/>
                </a:cubicBezTo>
                <a:cubicBezTo>
                  <a:pt x="194" y="728"/>
                  <a:pt x="194" y="728"/>
                  <a:pt x="194" y="728"/>
                </a:cubicBezTo>
                <a:cubicBezTo>
                  <a:pt x="1272" y="728"/>
                  <a:pt x="1272" y="728"/>
                  <a:pt x="1272" y="728"/>
                </a:cubicBezTo>
                <a:cubicBezTo>
                  <a:pt x="1272" y="0"/>
                  <a:pt x="1272" y="0"/>
                  <a:pt x="1272" y="0"/>
                </a:cubicBezTo>
                <a:lnTo>
                  <a:pt x="194" y="0"/>
                </a:lnTo>
                <a:close/>
                <a:moveTo>
                  <a:pt x="169" y="450"/>
                </a:moveTo>
                <a:cubicBezTo>
                  <a:pt x="122" y="450"/>
                  <a:pt x="83" y="411"/>
                  <a:pt x="83" y="364"/>
                </a:cubicBezTo>
                <a:cubicBezTo>
                  <a:pt x="83" y="316"/>
                  <a:pt x="122" y="278"/>
                  <a:pt x="169" y="278"/>
                </a:cubicBezTo>
                <a:cubicBezTo>
                  <a:pt x="217" y="278"/>
                  <a:pt x="255" y="316"/>
                  <a:pt x="255" y="364"/>
                </a:cubicBezTo>
                <a:cubicBezTo>
                  <a:pt x="255" y="411"/>
                  <a:pt x="217" y="450"/>
                  <a:pt x="169" y="450"/>
                </a:cubicBezTo>
                <a:close/>
                <a:moveTo>
                  <a:pt x="841" y="471"/>
                </a:moveTo>
                <a:cubicBezTo>
                  <a:pt x="838" y="482"/>
                  <a:pt x="833" y="493"/>
                  <a:pt x="825" y="504"/>
                </a:cubicBezTo>
                <a:cubicBezTo>
                  <a:pt x="818" y="515"/>
                  <a:pt x="807" y="525"/>
                  <a:pt x="794" y="534"/>
                </a:cubicBezTo>
                <a:cubicBezTo>
                  <a:pt x="781" y="543"/>
                  <a:pt x="764" y="550"/>
                  <a:pt x="745" y="555"/>
                </a:cubicBezTo>
                <a:cubicBezTo>
                  <a:pt x="745" y="621"/>
                  <a:pt x="745" y="621"/>
                  <a:pt x="745" y="621"/>
                </a:cubicBezTo>
                <a:cubicBezTo>
                  <a:pt x="677" y="621"/>
                  <a:pt x="677" y="621"/>
                  <a:pt x="677" y="621"/>
                </a:cubicBezTo>
                <a:cubicBezTo>
                  <a:pt x="677" y="563"/>
                  <a:pt x="677" y="563"/>
                  <a:pt x="677" y="563"/>
                </a:cubicBezTo>
                <a:cubicBezTo>
                  <a:pt x="667" y="563"/>
                  <a:pt x="657" y="562"/>
                  <a:pt x="646" y="561"/>
                </a:cubicBezTo>
                <a:cubicBezTo>
                  <a:pt x="635" y="559"/>
                  <a:pt x="624" y="557"/>
                  <a:pt x="614" y="555"/>
                </a:cubicBezTo>
                <a:cubicBezTo>
                  <a:pt x="604" y="553"/>
                  <a:pt x="595" y="551"/>
                  <a:pt x="587" y="548"/>
                </a:cubicBezTo>
                <a:cubicBezTo>
                  <a:pt x="579" y="545"/>
                  <a:pt x="574" y="542"/>
                  <a:pt x="570" y="539"/>
                </a:cubicBezTo>
                <a:cubicBezTo>
                  <a:pt x="570" y="433"/>
                  <a:pt x="570" y="433"/>
                  <a:pt x="570" y="433"/>
                </a:cubicBezTo>
                <a:cubicBezTo>
                  <a:pt x="588" y="446"/>
                  <a:pt x="607" y="456"/>
                  <a:pt x="626" y="464"/>
                </a:cubicBezTo>
                <a:cubicBezTo>
                  <a:pt x="645" y="472"/>
                  <a:pt x="665" y="476"/>
                  <a:pt x="685" y="476"/>
                </a:cubicBezTo>
                <a:cubicBezTo>
                  <a:pt x="691" y="476"/>
                  <a:pt x="696" y="475"/>
                  <a:pt x="700" y="474"/>
                </a:cubicBezTo>
                <a:cubicBezTo>
                  <a:pt x="704" y="472"/>
                  <a:pt x="707" y="470"/>
                  <a:pt x="710" y="467"/>
                </a:cubicBezTo>
                <a:cubicBezTo>
                  <a:pt x="713" y="465"/>
                  <a:pt x="714" y="462"/>
                  <a:pt x="715" y="458"/>
                </a:cubicBezTo>
                <a:cubicBezTo>
                  <a:pt x="717" y="455"/>
                  <a:pt x="717" y="452"/>
                  <a:pt x="717" y="448"/>
                </a:cubicBezTo>
                <a:cubicBezTo>
                  <a:pt x="717" y="445"/>
                  <a:pt x="717" y="441"/>
                  <a:pt x="716" y="438"/>
                </a:cubicBezTo>
                <a:cubicBezTo>
                  <a:pt x="715" y="434"/>
                  <a:pt x="712" y="431"/>
                  <a:pt x="708" y="427"/>
                </a:cubicBezTo>
                <a:cubicBezTo>
                  <a:pt x="704" y="424"/>
                  <a:pt x="698" y="420"/>
                  <a:pt x="690" y="416"/>
                </a:cubicBezTo>
                <a:cubicBezTo>
                  <a:pt x="682" y="411"/>
                  <a:pt x="671" y="407"/>
                  <a:pt x="657" y="401"/>
                </a:cubicBezTo>
                <a:cubicBezTo>
                  <a:pt x="640" y="395"/>
                  <a:pt x="626" y="387"/>
                  <a:pt x="615" y="379"/>
                </a:cubicBezTo>
                <a:cubicBezTo>
                  <a:pt x="603" y="370"/>
                  <a:pt x="593" y="361"/>
                  <a:pt x="586" y="351"/>
                </a:cubicBezTo>
                <a:cubicBezTo>
                  <a:pt x="579" y="341"/>
                  <a:pt x="573" y="330"/>
                  <a:pt x="570" y="319"/>
                </a:cubicBezTo>
                <a:cubicBezTo>
                  <a:pt x="567" y="308"/>
                  <a:pt x="565" y="296"/>
                  <a:pt x="565" y="284"/>
                </a:cubicBezTo>
                <a:cubicBezTo>
                  <a:pt x="565" y="268"/>
                  <a:pt x="568" y="253"/>
                  <a:pt x="573" y="240"/>
                </a:cubicBezTo>
                <a:cubicBezTo>
                  <a:pt x="578" y="227"/>
                  <a:pt x="586" y="215"/>
                  <a:pt x="595" y="205"/>
                </a:cubicBezTo>
                <a:cubicBezTo>
                  <a:pt x="605" y="194"/>
                  <a:pt x="617" y="186"/>
                  <a:pt x="630" y="179"/>
                </a:cubicBezTo>
                <a:cubicBezTo>
                  <a:pt x="644" y="172"/>
                  <a:pt x="660" y="167"/>
                  <a:pt x="677" y="164"/>
                </a:cubicBezTo>
                <a:cubicBezTo>
                  <a:pt x="677" y="107"/>
                  <a:pt x="677" y="107"/>
                  <a:pt x="677" y="107"/>
                </a:cubicBezTo>
                <a:cubicBezTo>
                  <a:pt x="745" y="107"/>
                  <a:pt x="745" y="107"/>
                  <a:pt x="745" y="107"/>
                </a:cubicBezTo>
                <a:cubicBezTo>
                  <a:pt x="745" y="161"/>
                  <a:pt x="745" y="161"/>
                  <a:pt x="745" y="161"/>
                </a:cubicBezTo>
                <a:cubicBezTo>
                  <a:pt x="762" y="162"/>
                  <a:pt x="777" y="164"/>
                  <a:pt x="791" y="166"/>
                </a:cubicBezTo>
                <a:cubicBezTo>
                  <a:pt x="805" y="168"/>
                  <a:pt x="816" y="171"/>
                  <a:pt x="826" y="174"/>
                </a:cubicBezTo>
                <a:cubicBezTo>
                  <a:pt x="826" y="277"/>
                  <a:pt x="826" y="277"/>
                  <a:pt x="826" y="277"/>
                </a:cubicBezTo>
                <a:cubicBezTo>
                  <a:pt x="820" y="274"/>
                  <a:pt x="814" y="271"/>
                  <a:pt x="806" y="267"/>
                </a:cubicBezTo>
                <a:cubicBezTo>
                  <a:pt x="798" y="263"/>
                  <a:pt x="790" y="260"/>
                  <a:pt x="781" y="257"/>
                </a:cubicBezTo>
                <a:cubicBezTo>
                  <a:pt x="772" y="254"/>
                  <a:pt x="763" y="252"/>
                  <a:pt x="753" y="250"/>
                </a:cubicBezTo>
                <a:cubicBezTo>
                  <a:pt x="743" y="248"/>
                  <a:pt x="733" y="247"/>
                  <a:pt x="723" y="247"/>
                </a:cubicBezTo>
                <a:cubicBezTo>
                  <a:pt x="717" y="247"/>
                  <a:pt x="712" y="248"/>
                  <a:pt x="708" y="249"/>
                </a:cubicBezTo>
                <a:cubicBezTo>
                  <a:pt x="704" y="251"/>
                  <a:pt x="700" y="253"/>
                  <a:pt x="697" y="255"/>
                </a:cubicBezTo>
                <a:cubicBezTo>
                  <a:pt x="694" y="257"/>
                  <a:pt x="692" y="260"/>
                  <a:pt x="690" y="263"/>
                </a:cubicBezTo>
                <a:cubicBezTo>
                  <a:pt x="689" y="266"/>
                  <a:pt x="688" y="269"/>
                  <a:pt x="688" y="273"/>
                </a:cubicBezTo>
                <a:cubicBezTo>
                  <a:pt x="688" y="276"/>
                  <a:pt x="689" y="279"/>
                  <a:pt x="689" y="282"/>
                </a:cubicBezTo>
                <a:cubicBezTo>
                  <a:pt x="690" y="285"/>
                  <a:pt x="692" y="289"/>
                  <a:pt x="696" y="292"/>
                </a:cubicBezTo>
                <a:cubicBezTo>
                  <a:pt x="699" y="296"/>
                  <a:pt x="704" y="299"/>
                  <a:pt x="710" y="303"/>
                </a:cubicBezTo>
                <a:cubicBezTo>
                  <a:pt x="717" y="307"/>
                  <a:pt x="726" y="311"/>
                  <a:pt x="737" y="316"/>
                </a:cubicBezTo>
                <a:cubicBezTo>
                  <a:pt x="757" y="325"/>
                  <a:pt x="775" y="333"/>
                  <a:pt x="788" y="343"/>
                </a:cubicBezTo>
                <a:cubicBezTo>
                  <a:pt x="802" y="352"/>
                  <a:pt x="813" y="361"/>
                  <a:pt x="822" y="372"/>
                </a:cubicBezTo>
                <a:cubicBezTo>
                  <a:pt x="830" y="382"/>
                  <a:pt x="836" y="393"/>
                  <a:pt x="840" y="404"/>
                </a:cubicBezTo>
                <a:cubicBezTo>
                  <a:pt x="844" y="415"/>
                  <a:pt x="846" y="427"/>
                  <a:pt x="846" y="439"/>
                </a:cubicBezTo>
                <a:cubicBezTo>
                  <a:pt x="846" y="449"/>
                  <a:pt x="844" y="459"/>
                  <a:pt x="841" y="47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Tree>
    <p:extLst>
      <p:ext uri="{BB962C8B-B14F-4D97-AF65-F5344CB8AC3E}">
        <p14:creationId xmlns:p14="http://schemas.microsoft.com/office/powerpoint/2010/main" val="7515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rot="16200000">
            <a:off x="1550604" y="2506841"/>
            <a:ext cx="5853476" cy="2524383"/>
          </a:xfrm>
          <a:prstGeom prst="rect">
            <a:avLst/>
          </a:prstGeom>
          <a:solidFill>
            <a:srgbClr val="0072C6"/>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2800" spc="-69" dirty="0">
              <a:latin typeface="Segoe UI"/>
            </a:endParaRPr>
          </a:p>
        </p:txBody>
      </p:sp>
      <p:sp>
        <p:nvSpPr>
          <p:cNvPr id="35" name="TextBox 34"/>
          <p:cNvSpPr txBox="1"/>
          <p:nvPr/>
        </p:nvSpPr>
        <p:spPr>
          <a:xfrm rot="16200000">
            <a:off x="7948915" y="2655178"/>
            <a:ext cx="1799303" cy="5868922"/>
          </a:xfrm>
          <a:prstGeom prst="rect">
            <a:avLst/>
          </a:prstGeom>
          <a:solidFill>
            <a:srgbClr val="F1F1F2"/>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2800" spc="-69" dirty="0">
              <a:latin typeface="Segoe UI"/>
            </a:endParaRPr>
          </a:p>
        </p:txBody>
      </p:sp>
      <p:sp>
        <p:nvSpPr>
          <p:cNvPr id="31" name="TextBox 30"/>
          <p:cNvSpPr txBox="1"/>
          <p:nvPr/>
        </p:nvSpPr>
        <p:spPr>
          <a:xfrm rot="16200000">
            <a:off x="8295856" y="1211337"/>
            <a:ext cx="3818899" cy="3070977"/>
          </a:xfrm>
          <a:prstGeom prst="rect">
            <a:avLst/>
          </a:prstGeom>
          <a:solidFill>
            <a:srgbClr val="008272"/>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2800" spc="-69" dirty="0">
              <a:latin typeface="Segoe UI"/>
            </a:endParaRPr>
          </a:p>
        </p:txBody>
      </p:sp>
      <p:sp>
        <p:nvSpPr>
          <p:cNvPr id="26" name="TextBox 25"/>
          <p:cNvSpPr txBox="1"/>
          <p:nvPr/>
        </p:nvSpPr>
        <p:spPr>
          <a:xfrm rot="16200000">
            <a:off x="5312551" y="1429507"/>
            <a:ext cx="3818898" cy="2634635"/>
          </a:xfrm>
          <a:prstGeom prst="rect">
            <a:avLst/>
          </a:prstGeom>
          <a:solidFill>
            <a:srgbClr val="DC3C00"/>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2800" spc="-69" dirty="0">
              <a:latin typeface="Segoe UI"/>
            </a:endParaRPr>
          </a:p>
        </p:txBody>
      </p:sp>
      <p:sp>
        <p:nvSpPr>
          <p:cNvPr id="13" name="TextBox 12"/>
          <p:cNvSpPr txBox="1"/>
          <p:nvPr/>
        </p:nvSpPr>
        <p:spPr>
          <a:xfrm rot="16200000">
            <a:off x="-1214719" y="2504383"/>
            <a:ext cx="5858393" cy="2524383"/>
          </a:xfrm>
          <a:prstGeom prst="rect">
            <a:avLst/>
          </a:prstGeom>
          <a:solidFill>
            <a:srgbClr val="A5A5A5"/>
          </a:solidFill>
          <a:ln>
            <a:noFill/>
          </a:ln>
          <a:extLst/>
        </p:spPr>
        <p:txBody>
          <a:bodyPr wrap="square" lIns="89642" tIns="89642" rIns="89642" bIns="8964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52912" algn="l"/>
            <a:endParaRPr lang="en-US" sz="2800" spc="-69" dirty="0">
              <a:latin typeface="Segoe UI"/>
            </a:endParaRPr>
          </a:p>
        </p:txBody>
      </p:sp>
      <p:sp>
        <p:nvSpPr>
          <p:cNvPr id="2" name="Title 1"/>
          <p:cNvSpPr>
            <a:spLocks noGrp="1"/>
          </p:cNvSpPr>
          <p:nvPr>
            <p:ph type="title"/>
          </p:nvPr>
        </p:nvSpPr>
        <p:spPr>
          <a:xfrm>
            <a:off x="302816" y="70771"/>
            <a:ext cx="11531812" cy="744033"/>
          </a:xfrm>
        </p:spPr>
        <p:txBody>
          <a:bodyPr>
            <a:normAutofit fontScale="90000"/>
          </a:bodyPr>
          <a:lstStyle/>
          <a:p>
            <a:r>
              <a:rPr lang="en-US" sz="4000" dirty="0">
                <a:solidFill>
                  <a:srgbClr val="0072C6"/>
                </a:solidFill>
              </a:rPr>
              <a:t>Starter Kit – Azure Site Recovery</a:t>
            </a:r>
            <a:endParaRPr lang="en-US" sz="4000" dirty="0">
              <a:solidFill>
                <a:schemeClr val="tx2"/>
              </a:solidFill>
            </a:endParaRPr>
          </a:p>
        </p:txBody>
      </p:sp>
      <p:sp>
        <p:nvSpPr>
          <p:cNvPr id="32" name="TextBox 31"/>
          <p:cNvSpPr txBox="1"/>
          <p:nvPr/>
        </p:nvSpPr>
        <p:spPr>
          <a:xfrm>
            <a:off x="8647856" y="770955"/>
            <a:ext cx="3001807" cy="538956"/>
          </a:xfrm>
          <a:prstGeom prst="rect">
            <a:avLst/>
          </a:prstGeom>
          <a:noFill/>
        </p:spPr>
        <p:txBody>
          <a:bodyPr wrap="square" lIns="179285" tIns="143428" rIns="179285" bIns="143428" rtlCol="0">
            <a:spAutoFit/>
          </a:bodyPr>
          <a:lstStyle/>
          <a:p>
            <a:pPr>
              <a:lnSpc>
                <a:spcPct val="90000"/>
              </a:lnSpc>
            </a:pPr>
            <a:r>
              <a:rPr lang="en-US" b="1" dirty="0">
                <a:solidFill>
                  <a:srgbClr val="FFFFFF"/>
                </a:solidFill>
                <a:latin typeface="+mj-lt"/>
              </a:rPr>
              <a:t>High Level Architecture</a:t>
            </a:r>
            <a:r>
              <a:rPr lang="en-US" dirty="0">
                <a:solidFill>
                  <a:srgbClr val="FFFFFF"/>
                </a:solidFill>
                <a:latin typeface="+mj-lt"/>
              </a:rPr>
              <a:t>* </a:t>
            </a:r>
          </a:p>
        </p:txBody>
      </p:sp>
      <p:sp>
        <p:nvSpPr>
          <p:cNvPr id="36" name="TextBox 35"/>
          <p:cNvSpPr txBox="1"/>
          <p:nvPr/>
        </p:nvSpPr>
        <p:spPr>
          <a:xfrm>
            <a:off x="5941191" y="4960062"/>
            <a:ext cx="3190336" cy="954455"/>
          </a:xfrm>
          <a:prstGeom prst="rect">
            <a:avLst/>
          </a:prstGeom>
          <a:noFill/>
        </p:spPr>
        <p:txBody>
          <a:bodyPr wrap="square" lIns="179285" tIns="143428" rIns="179285" bIns="143428" rtlCol="0">
            <a:spAutoFit/>
          </a:bodyPr>
          <a:lstStyle/>
          <a:p>
            <a:pPr>
              <a:lnSpc>
                <a:spcPct val="90000"/>
              </a:lnSpc>
            </a:pPr>
            <a:r>
              <a:rPr lang="en-US" sz="1200" dirty="0">
                <a:latin typeface="+mj-lt"/>
                <a:hlinkClick r:id="rId3"/>
              </a:rPr>
              <a:t>Pricing and Purchase Guidance Reference</a:t>
            </a:r>
            <a:br>
              <a:rPr lang="en-US" sz="1200" dirty="0">
                <a:latin typeface="+mj-lt"/>
              </a:rPr>
            </a:br>
            <a:endParaRPr lang="en-US" sz="1200" dirty="0">
              <a:latin typeface="+mj-lt"/>
            </a:endParaRPr>
          </a:p>
          <a:p>
            <a:pPr>
              <a:lnSpc>
                <a:spcPct val="90000"/>
              </a:lnSpc>
            </a:pPr>
            <a:r>
              <a:rPr lang="en-US" sz="1200" dirty="0"/>
              <a:t>Request full version of Azure Starter Kits online through MPN </a:t>
            </a:r>
          </a:p>
        </p:txBody>
      </p:sp>
      <p:sp>
        <p:nvSpPr>
          <p:cNvPr id="39" name="TextBox 38"/>
          <p:cNvSpPr txBox="1"/>
          <p:nvPr/>
        </p:nvSpPr>
        <p:spPr>
          <a:xfrm>
            <a:off x="358341" y="838031"/>
            <a:ext cx="2632504" cy="5762694"/>
          </a:xfrm>
          <a:prstGeom prst="rect">
            <a:avLst/>
          </a:prstGeom>
          <a:noFill/>
        </p:spPr>
        <p:txBody>
          <a:bodyPr wrap="square" lIns="179285" tIns="143428" rIns="179285" bIns="143428" rtlCol="0">
            <a:spAutoFit/>
          </a:bodyPr>
          <a:lstStyle/>
          <a:p>
            <a:pPr>
              <a:lnSpc>
                <a:spcPct val="90000"/>
              </a:lnSpc>
            </a:pPr>
            <a:r>
              <a:rPr lang="en-US" b="1" dirty="0">
                <a:solidFill>
                  <a:srgbClr val="FFFFFF"/>
                </a:solidFill>
                <a:latin typeface="+mj-lt"/>
              </a:rPr>
              <a:t>The Problem</a:t>
            </a:r>
          </a:p>
          <a:p>
            <a:pPr>
              <a:lnSpc>
                <a:spcPct val="90000"/>
              </a:lnSpc>
            </a:pPr>
            <a:endParaRPr lang="en-US" sz="1050" dirty="0">
              <a:solidFill>
                <a:srgbClr val="FFFFFF"/>
              </a:solidFill>
            </a:endParaRPr>
          </a:p>
          <a:p>
            <a:pPr>
              <a:lnSpc>
                <a:spcPct val="90000"/>
              </a:lnSpc>
            </a:pPr>
            <a:r>
              <a:rPr lang="en-US" sz="1200" dirty="0">
                <a:solidFill>
                  <a:schemeClr val="bg1"/>
                </a:solidFill>
              </a:rPr>
              <a:t>As an IT Administrator, you need to assure the continuity of the operations on the company and prepare a Disaster Recovery Plan in case of an emergency. An information technology disaster recovery plan (IT DRP) should be developed in conjunction with the business continuity plan. </a:t>
            </a:r>
          </a:p>
          <a:p>
            <a:pPr>
              <a:lnSpc>
                <a:spcPct val="90000"/>
              </a:lnSpc>
            </a:pPr>
            <a:endParaRPr lang="en-US" sz="1200" dirty="0">
              <a:solidFill>
                <a:schemeClr val="bg1"/>
              </a:solidFill>
            </a:endParaRPr>
          </a:p>
          <a:p>
            <a:pPr>
              <a:lnSpc>
                <a:spcPct val="90000"/>
              </a:lnSpc>
            </a:pPr>
            <a:endParaRPr lang="en-US" sz="1200" dirty="0">
              <a:solidFill>
                <a:schemeClr val="bg1"/>
              </a:solidFill>
            </a:endParaRPr>
          </a:p>
          <a:p>
            <a:pPr>
              <a:lnSpc>
                <a:spcPct val="90000"/>
              </a:lnSpc>
            </a:pPr>
            <a:endParaRPr lang="en-US" sz="1200" dirty="0">
              <a:solidFill>
                <a:schemeClr val="bg1"/>
              </a:solidFill>
            </a:endParaRPr>
          </a:p>
          <a:p>
            <a:pPr>
              <a:lnSpc>
                <a:spcPct val="90000"/>
              </a:lnSpc>
            </a:pPr>
            <a:endParaRPr lang="en-US" sz="1200" dirty="0">
              <a:solidFill>
                <a:schemeClr val="bg1"/>
              </a:solidFill>
            </a:endParaRPr>
          </a:p>
          <a:p>
            <a:pPr>
              <a:lnSpc>
                <a:spcPct val="90000"/>
              </a:lnSpc>
            </a:pPr>
            <a:r>
              <a:rPr lang="en-US" sz="1200" dirty="0">
                <a:solidFill>
                  <a:schemeClr val="bg1"/>
                </a:solidFill>
              </a:rPr>
              <a:t>Business Continuity Challenges:</a:t>
            </a:r>
          </a:p>
          <a:p>
            <a:pPr marL="285750" indent="-285750">
              <a:spcBef>
                <a:spcPct val="25000"/>
              </a:spcBef>
              <a:buClr>
                <a:schemeClr val="bg1"/>
              </a:buClr>
              <a:buFont typeface="Arial" panose="020B0604020202020204" pitchFamily="34" charset="0"/>
              <a:buChar char="•"/>
            </a:pPr>
            <a:r>
              <a:rPr lang="en-US" sz="1200" dirty="0">
                <a:solidFill>
                  <a:srgbClr val="FFFFFF"/>
                </a:solidFill>
              </a:rPr>
              <a:t>Need to reduce the costs related to downtime</a:t>
            </a:r>
          </a:p>
          <a:p>
            <a:pPr marL="285750" indent="-285750">
              <a:spcBef>
                <a:spcPct val="25000"/>
              </a:spcBef>
              <a:buClr>
                <a:schemeClr val="bg1"/>
              </a:buClr>
              <a:buFont typeface="Arial" panose="020B0604020202020204" pitchFamily="34" charset="0"/>
              <a:buChar char="•"/>
            </a:pPr>
            <a:r>
              <a:rPr lang="en-GB" sz="1200" dirty="0">
                <a:solidFill>
                  <a:srgbClr val="FFFFFF"/>
                </a:solidFill>
              </a:rPr>
              <a:t>Disaster recovery solutions with synchronous replication are expensive</a:t>
            </a:r>
          </a:p>
          <a:p>
            <a:pPr marL="285750" indent="-285750">
              <a:spcBef>
                <a:spcPct val="25000"/>
              </a:spcBef>
              <a:buClr>
                <a:schemeClr val="bg1"/>
              </a:buClr>
              <a:buFont typeface="Arial" panose="020B0604020202020204" pitchFamily="34" charset="0"/>
              <a:buChar char="•"/>
            </a:pPr>
            <a:r>
              <a:rPr lang="en-US" sz="1200" dirty="0">
                <a:solidFill>
                  <a:srgbClr val="FFFFFF"/>
                </a:solidFill>
              </a:rPr>
              <a:t>Manual recovery of the many virtual machines that compose services can be complex and time-consuming - procedures need to be documented and tested</a:t>
            </a:r>
          </a:p>
          <a:p>
            <a:pPr marL="285750" indent="-285750">
              <a:spcBef>
                <a:spcPct val="25000"/>
              </a:spcBef>
              <a:buClr>
                <a:schemeClr val="bg1"/>
              </a:buClr>
              <a:buFont typeface="Arial" panose="020B0604020202020204" pitchFamily="34" charset="0"/>
              <a:buChar char="•"/>
            </a:pPr>
            <a:endParaRPr lang="en-US" sz="1200" dirty="0">
              <a:solidFill>
                <a:srgbClr val="FFFFFF"/>
              </a:solidFill>
            </a:endParaRPr>
          </a:p>
          <a:p>
            <a:pPr>
              <a:lnSpc>
                <a:spcPct val="90000"/>
              </a:lnSpc>
            </a:pPr>
            <a:endParaRPr lang="en-US" sz="1200" dirty="0">
              <a:solidFill>
                <a:schemeClr val="bg1"/>
              </a:solidFill>
            </a:endParaRPr>
          </a:p>
        </p:txBody>
      </p:sp>
      <p:sp>
        <p:nvSpPr>
          <p:cNvPr id="44" name="TextBox 43"/>
          <p:cNvSpPr txBox="1"/>
          <p:nvPr/>
        </p:nvSpPr>
        <p:spPr>
          <a:xfrm>
            <a:off x="3111244" y="790894"/>
            <a:ext cx="2546630" cy="3779844"/>
          </a:xfrm>
          <a:prstGeom prst="rect">
            <a:avLst/>
          </a:prstGeom>
          <a:noFill/>
        </p:spPr>
        <p:txBody>
          <a:bodyPr wrap="square" lIns="179285" tIns="143428" rIns="179285" bIns="143428" rtlCol="0">
            <a:spAutoFit/>
          </a:bodyPr>
          <a:lstStyle/>
          <a:p>
            <a:pPr>
              <a:lnSpc>
                <a:spcPct val="90000"/>
              </a:lnSpc>
            </a:pPr>
            <a:r>
              <a:rPr lang="en-US" b="1" dirty="0">
                <a:solidFill>
                  <a:srgbClr val="FFFFFF"/>
                </a:solidFill>
                <a:latin typeface="+mj-lt"/>
              </a:rPr>
              <a:t>Microsoft Solution</a:t>
            </a:r>
          </a:p>
          <a:p>
            <a:pPr>
              <a:lnSpc>
                <a:spcPct val="90000"/>
              </a:lnSpc>
            </a:pPr>
            <a:endParaRPr lang="en-US" dirty="0">
              <a:solidFill>
                <a:srgbClr val="FFFFFF"/>
              </a:solidFill>
              <a:latin typeface="+mj-lt"/>
            </a:endParaRPr>
          </a:p>
          <a:p>
            <a:pPr>
              <a:lnSpc>
                <a:spcPct val="90000"/>
              </a:lnSpc>
            </a:pPr>
            <a:r>
              <a:rPr lang="en-US" sz="1200" dirty="0">
                <a:solidFill>
                  <a:srgbClr val="FFFFFF"/>
                </a:solidFill>
              </a:rPr>
              <a:t>In response to many customer requests for DR on Microsoft Azure, Microsoft developed Azure Site Recovery (ASR), which enables the failover of Hyper-V and VMware VMs, as well as physical instances that are running on-premises to Microsoft Azure. </a:t>
            </a:r>
          </a:p>
          <a:p>
            <a:pPr>
              <a:lnSpc>
                <a:spcPct val="90000"/>
              </a:lnSpc>
            </a:pPr>
            <a:endParaRPr lang="en-US" sz="1200" dirty="0">
              <a:solidFill>
                <a:srgbClr val="FFFFFF"/>
              </a:solidFill>
            </a:endParaRPr>
          </a:p>
          <a:p>
            <a:pPr>
              <a:lnSpc>
                <a:spcPct val="90000"/>
              </a:lnSpc>
            </a:pPr>
            <a:r>
              <a:rPr lang="en-US" sz="1200" dirty="0">
                <a:solidFill>
                  <a:srgbClr val="FFFFFF"/>
                </a:solidFill>
              </a:rPr>
              <a:t>Azure Site Recovery protects mission-critical applications with automated replication-based DR of physical and virtual machines. Servers can be protected to targets that are on-premises, at a hosting service provider, or on the Azure cloud. </a:t>
            </a:r>
          </a:p>
        </p:txBody>
      </p:sp>
      <p:sp>
        <p:nvSpPr>
          <p:cNvPr id="60" name="TextBox 59"/>
          <p:cNvSpPr txBox="1"/>
          <p:nvPr/>
        </p:nvSpPr>
        <p:spPr>
          <a:xfrm>
            <a:off x="5857987" y="757532"/>
            <a:ext cx="2807186" cy="538956"/>
          </a:xfrm>
          <a:prstGeom prst="rect">
            <a:avLst/>
          </a:prstGeom>
          <a:noFill/>
        </p:spPr>
        <p:txBody>
          <a:bodyPr wrap="square" lIns="179285" tIns="143428" rIns="179285" bIns="143428" rtlCol="0">
            <a:spAutoFit/>
          </a:bodyPr>
          <a:lstStyle/>
          <a:p>
            <a:pPr>
              <a:lnSpc>
                <a:spcPct val="90000"/>
              </a:lnSpc>
            </a:pPr>
            <a:r>
              <a:rPr lang="en-US" b="1" dirty="0">
                <a:solidFill>
                  <a:srgbClr val="FFFFFF"/>
                </a:solidFill>
                <a:latin typeface="+mj-lt"/>
              </a:rPr>
              <a:t>Microsoft Azure Pricing </a:t>
            </a:r>
            <a:endParaRPr lang="en-US" sz="1100" b="1" dirty="0">
              <a:solidFill>
                <a:schemeClr val="bg1"/>
              </a:solidFill>
            </a:endParaRPr>
          </a:p>
        </p:txBody>
      </p:sp>
      <p:grpSp>
        <p:nvGrpSpPr>
          <p:cNvPr id="29" name="Group 28"/>
          <p:cNvGrpSpPr/>
          <p:nvPr/>
        </p:nvGrpSpPr>
        <p:grpSpPr>
          <a:xfrm>
            <a:off x="5265174" y="5471242"/>
            <a:ext cx="304875" cy="398206"/>
            <a:chOff x="7608888" y="1916113"/>
            <a:chExt cx="817563" cy="1317624"/>
          </a:xfrm>
        </p:grpSpPr>
        <p:sp>
          <p:nvSpPr>
            <p:cNvPr id="30" name="Freeform 79"/>
            <p:cNvSpPr>
              <a:spLocks/>
            </p:cNvSpPr>
            <p:nvPr/>
          </p:nvSpPr>
          <p:spPr bwMode="auto">
            <a:xfrm>
              <a:off x="7764463" y="1916113"/>
              <a:ext cx="504825" cy="576262"/>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sz="1600" kern="0" dirty="0">
                <a:solidFill>
                  <a:srgbClr val="000000"/>
                </a:solidFill>
              </a:endParaRPr>
            </a:p>
          </p:txBody>
        </p:sp>
        <p:sp>
          <p:nvSpPr>
            <p:cNvPr id="33" name="Rectangle 80"/>
            <p:cNvSpPr>
              <a:spLocks noChangeArrowheads="1"/>
            </p:cNvSpPr>
            <p:nvPr/>
          </p:nvSpPr>
          <p:spPr bwMode="auto">
            <a:xfrm>
              <a:off x="7608888" y="2470150"/>
              <a:ext cx="817563" cy="763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sz="1600" kern="0" dirty="0">
                <a:solidFill>
                  <a:srgbClr val="000000"/>
                </a:solidFill>
              </a:endParaRPr>
            </a:p>
          </p:txBody>
        </p:sp>
        <p:sp>
          <p:nvSpPr>
            <p:cNvPr id="34" name="Rectangle 81"/>
            <p:cNvSpPr>
              <a:spLocks noChangeArrowheads="1"/>
            </p:cNvSpPr>
            <p:nvPr/>
          </p:nvSpPr>
          <p:spPr bwMode="auto">
            <a:xfrm>
              <a:off x="7608888" y="2470150"/>
              <a:ext cx="215900" cy="7635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sz="1600" kern="0" dirty="0">
                <a:solidFill>
                  <a:srgbClr val="000000"/>
                </a:solidFill>
              </a:endParaRPr>
            </a:p>
          </p:txBody>
        </p:sp>
        <p:sp>
          <p:nvSpPr>
            <p:cNvPr id="37" name="Freeform 82"/>
            <p:cNvSpPr>
              <a:spLocks/>
            </p:cNvSpPr>
            <p:nvPr/>
          </p:nvSpPr>
          <p:spPr bwMode="auto">
            <a:xfrm>
              <a:off x="7935913" y="2714625"/>
              <a:ext cx="163513" cy="296862"/>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sz="1600" kern="0" dirty="0">
                <a:solidFill>
                  <a:srgbClr val="000000"/>
                </a:solidFill>
              </a:endParaRPr>
            </a:p>
          </p:txBody>
        </p:sp>
      </p:grpSp>
      <p:sp>
        <p:nvSpPr>
          <p:cNvPr id="112" name="TextBox 111"/>
          <p:cNvSpPr txBox="1"/>
          <p:nvPr/>
        </p:nvSpPr>
        <p:spPr>
          <a:xfrm>
            <a:off x="5761627" y="6374443"/>
            <a:ext cx="5860102" cy="455857"/>
          </a:xfrm>
          <a:prstGeom prst="rect">
            <a:avLst/>
          </a:prstGeom>
          <a:noFill/>
        </p:spPr>
        <p:txBody>
          <a:bodyPr wrap="square" lIns="179285" tIns="143428" rIns="179285" bIns="143428" rtlCol="0">
            <a:spAutoFit/>
          </a:bodyPr>
          <a:lstStyle/>
          <a:p>
            <a:pPr>
              <a:lnSpc>
                <a:spcPct val="90000"/>
              </a:lnSpc>
            </a:pPr>
            <a:r>
              <a:rPr lang="en-US" sz="1200" dirty="0"/>
              <a:t>*More Detail &amp; Components– Starter Kit Archiving and Backup IP </a:t>
            </a:r>
            <a:endParaRPr lang="en-US" sz="1200" dirty="0">
              <a:latin typeface="+mj-lt"/>
            </a:endParaRPr>
          </a:p>
        </p:txBody>
      </p:sp>
      <p:grpSp>
        <p:nvGrpSpPr>
          <p:cNvPr id="117" name="Group 116"/>
          <p:cNvGrpSpPr/>
          <p:nvPr/>
        </p:nvGrpSpPr>
        <p:grpSpPr>
          <a:xfrm>
            <a:off x="3806800" y="4976316"/>
            <a:ext cx="1547170" cy="1490054"/>
            <a:chOff x="9944355" y="3320828"/>
            <a:chExt cx="1893429" cy="1823532"/>
          </a:xfrm>
          <a:solidFill>
            <a:srgbClr val="FFC000"/>
          </a:solidFill>
        </p:grpSpPr>
        <p:sp>
          <p:nvSpPr>
            <p:cNvPr id="118" name="Freeform 117"/>
            <p:cNvSpPr>
              <a:spLocks/>
            </p:cNvSpPr>
            <p:nvPr/>
          </p:nvSpPr>
          <p:spPr bwMode="auto">
            <a:xfrm>
              <a:off x="10701067" y="3320828"/>
              <a:ext cx="1136717" cy="681965"/>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grpFill/>
            <a:ln w="28575">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39" rIns="82278" bIns="41139" numCol="1" rtlCol="0" anchor="ctr" anchorCtr="0" compatLnSpc="1">
              <a:prstTxWarp prst="textNoShape">
                <a:avLst/>
              </a:prstTxWarp>
            </a:bodyPr>
            <a:lstStyle/>
            <a:p>
              <a:pPr defTabSz="544092">
                <a:spcBef>
                  <a:spcPts val="600"/>
                </a:spcBef>
              </a:pPr>
              <a:r>
                <a:rPr lang="en-US" sz="900">
                  <a:ln>
                    <a:solidFill>
                      <a:prstClr val="white">
                        <a:alpha val="0"/>
                      </a:prstClr>
                    </a:solidFill>
                  </a:ln>
                  <a:solidFill>
                    <a:srgbClr val="505050"/>
                  </a:solidFill>
                  <a:ea typeface="Segoe UI"/>
                  <a:cs typeface="Segoe UI"/>
                </a:rPr>
                <a:t> </a:t>
              </a:r>
            </a:p>
          </p:txBody>
        </p:sp>
        <p:sp>
          <p:nvSpPr>
            <p:cNvPr id="119" name="Freeform 118"/>
            <p:cNvSpPr/>
            <p:nvPr/>
          </p:nvSpPr>
          <p:spPr>
            <a:xfrm>
              <a:off x="9944355" y="3950592"/>
              <a:ext cx="1608760" cy="1193768"/>
            </a:xfrm>
            <a:custGeom>
              <a:avLst/>
              <a:gdLst/>
              <a:ahLst/>
              <a:cxnLst/>
              <a:rect l="l" t="t" r="r" b="b"/>
              <a:pathLst>
                <a:path w="5557023" h="4123549">
                  <a:moveTo>
                    <a:pt x="883643" y="3219172"/>
                  </a:moveTo>
                  <a:cubicBezTo>
                    <a:pt x="898214" y="3221702"/>
                    <a:pt x="910632" y="3228269"/>
                    <a:pt x="920896" y="3239682"/>
                  </a:cubicBezTo>
                  <a:lnTo>
                    <a:pt x="897209" y="3415825"/>
                  </a:lnTo>
                  <a:lnTo>
                    <a:pt x="567318" y="3392570"/>
                  </a:lnTo>
                  <a:cubicBezTo>
                    <a:pt x="399358" y="3435779"/>
                    <a:pt x="257237" y="3599577"/>
                    <a:pt x="347677" y="3709541"/>
                  </a:cubicBezTo>
                  <a:cubicBezTo>
                    <a:pt x="380838" y="3800267"/>
                    <a:pt x="1512201" y="4160163"/>
                    <a:pt x="2675865" y="3930042"/>
                  </a:cubicBezTo>
                  <a:lnTo>
                    <a:pt x="2744772" y="4047184"/>
                  </a:lnTo>
                  <a:cubicBezTo>
                    <a:pt x="2321569" y="4168775"/>
                    <a:pt x="218764" y="4206387"/>
                    <a:pt x="2282" y="3681978"/>
                  </a:cubicBezTo>
                  <a:cubicBezTo>
                    <a:pt x="-10494" y="3612785"/>
                    <a:pt x="21950" y="3476837"/>
                    <a:pt x="319253" y="3358116"/>
                  </a:cubicBezTo>
                  <a:lnTo>
                    <a:pt x="105642" y="3302991"/>
                  </a:lnTo>
                  <a:lnTo>
                    <a:pt x="833470" y="3222887"/>
                  </a:lnTo>
                  <a:cubicBezTo>
                    <a:pt x="852348" y="3218150"/>
                    <a:pt x="869072" y="3216643"/>
                    <a:pt x="883643" y="3219172"/>
                  </a:cubicBezTo>
                  <a:close/>
                  <a:moveTo>
                    <a:pt x="1053860" y="2180566"/>
                  </a:moveTo>
                  <a:lnTo>
                    <a:pt x="1053860" y="3314194"/>
                  </a:lnTo>
                  <a:lnTo>
                    <a:pt x="2043996" y="3507578"/>
                  </a:lnTo>
                  <a:lnTo>
                    <a:pt x="2043996" y="2240582"/>
                  </a:lnTo>
                  <a:close/>
                  <a:moveTo>
                    <a:pt x="2745983" y="2064674"/>
                  </a:moveTo>
                  <a:lnTo>
                    <a:pt x="2738467" y="3017780"/>
                  </a:lnTo>
                  <a:lnTo>
                    <a:pt x="3128142" y="3088080"/>
                  </a:lnTo>
                  <a:lnTo>
                    <a:pt x="3128142" y="2086071"/>
                  </a:lnTo>
                  <a:close/>
                  <a:moveTo>
                    <a:pt x="3728564" y="2017724"/>
                  </a:moveTo>
                  <a:lnTo>
                    <a:pt x="3721622" y="2830831"/>
                  </a:lnTo>
                  <a:lnTo>
                    <a:pt x="3979369" y="2875313"/>
                  </a:lnTo>
                  <a:lnTo>
                    <a:pt x="3979369" y="2031157"/>
                  </a:lnTo>
                  <a:close/>
                  <a:moveTo>
                    <a:pt x="4508385" y="1946681"/>
                  </a:moveTo>
                  <a:lnTo>
                    <a:pt x="4502611" y="2593619"/>
                  </a:lnTo>
                  <a:lnTo>
                    <a:pt x="4691218" y="2623464"/>
                  </a:lnTo>
                  <a:lnTo>
                    <a:pt x="4691218" y="1955660"/>
                  </a:lnTo>
                  <a:close/>
                  <a:moveTo>
                    <a:pt x="5147814" y="1870777"/>
                  </a:moveTo>
                  <a:lnTo>
                    <a:pt x="5143152" y="2349798"/>
                  </a:lnTo>
                  <a:lnTo>
                    <a:pt x="5260486" y="2371385"/>
                  </a:lnTo>
                  <a:lnTo>
                    <a:pt x="5260486" y="1877210"/>
                  </a:lnTo>
                  <a:close/>
                  <a:moveTo>
                    <a:pt x="1053860" y="1863817"/>
                  </a:moveTo>
                  <a:lnTo>
                    <a:pt x="1053860" y="2083875"/>
                  </a:lnTo>
                  <a:lnTo>
                    <a:pt x="2048802" y="2137222"/>
                  </a:lnTo>
                  <a:lnTo>
                    <a:pt x="2048802" y="1880488"/>
                  </a:lnTo>
                  <a:close/>
                  <a:moveTo>
                    <a:pt x="2748107" y="1795344"/>
                  </a:moveTo>
                  <a:lnTo>
                    <a:pt x="2746610" y="1985228"/>
                  </a:lnTo>
                  <a:lnTo>
                    <a:pt x="3132257" y="2004328"/>
                  </a:lnTo>
                  <a:lnTo>
                    <a:pt x="3132257" y="1801289"/>
                  </a:lnTo>
                  <a:close/>
                  <a:moveTo>
                    <a:pt x="3730530" y="1787500"/>
                  </a:moveTo>
                  <a:lnTo>
                    <a:pt x="3729140" y="1950264"/>
                  </a:lnTo>
                  <a:lnTo>
                    <a:pt x="3982993" y="1962291"/>
                  </a:lnTo>
                  <a:lnTo>
                    <a:pt x="3982993" y="1791238"/>
                  </a:lnTo>
                  <a:close/>
                  <a:moveTo>
                    <a:pt x="4510021" y="1763360"/>
                  </a:moveTo>
                  <a:lnTo>
                    <a:pt x="4508863" y="1893123"/>
                  </a:lnTo>
                  <a:lnTo>
                    <a:pt x="4694344" y="1901181"/>
                  </a:lnTo>
                  <a:lnTo>
                    <a:pt x="4694344" y="1765863"/>
                  </a:lnTo>
                  <a:close/>
                  <a:moveTo>
                    <a:pt x="5149136" y="1734971"/>
                  </a:moveTo>
                  <a:lnTo>
                    <a:pt x="5148200" y="1831124"/>
                  </a:lnTo>
                  <a:lnTo>
                    <a:pt x="5262476" y="1836896"/>
                  </a:lnTo>
                  <a:lnTo>
                    <a:pt x="5262476" y="1736760"/>
                  </a:lnTo>
                  <a:close/>
                  <a:moveTo>
                    <a:pt x="5262476" y="1600212"/>
                  </a:moveTo>
                  <a:lnTo>
                    <a:pt x="5150434" y="1601630"/>
                  </a:lnTo>
                  <a:lnTo>
                    <a:pt x="5149497" y="1697845"/>
                  </a:lnTo>
                  <a:lnTo>
                    <a:pt x="5262476" y="1700347"/>
                  </a:lnTo>
                  <a:close/>
                  <a:moveTo>
                    <a:pt x="4694344" y="1581338"/>
                  </a:moveTo>
                  <a:lnTo>
                    <a:pt x="4511628" y="1583327"/>
                  </a:lnTo>
                  <a:lnTo>
                    <a:pt x="4510469" y="1713153"/>
                  </a:lnTo>
                  <a:lnTo>
                    <a:pt x="4694344" y="1716656"/>
                  </a:lnTo>
                  <a:close/>
                  <a:moveTo>
                    <a:pt x="3982993" y="1557985"/>
                  </a:moveTo>
                  <a:lnTo>
                    <a:pt x="3732464" y="1560959"/>
                  </a:lnTo>
                  <a:lnTo>
                    <a:pt x="3731073" y="1723803"/>
                  </a:lnTo>
                  <a:lnTo>
                    <a:pt x="3982993" y="1729037"/>
                  </a:lnTo>
                  <a:close/>
                  <a:moveTo>
                    <a:pt x="2048802" y="1530398"/>
                  </a:moveTo>
                  <a:lnTo>
                    <a:pt x="1056263" y="1543734"/>
                  </a:lnTo>
                  <a:lnTo>
                    <a:pt x="1056263" y="1763792"/>
                  </a:lnTo>
                  <a:lnTo>
                    <a:pt x="2048802" y="1787131"/>
                  </a:lnTo>
                  <a:close/>
                  <a:moveTo>
                    <a:pt x="3132257" y="1524418"/>
                  </a:moveTo>
                  <a:lnTo>
                    <a:pt x="2750206" y="1529160"/>
                  </a:lnTo>
                  <a:lnTo>
                    <a:pt x="2748708" y="1719126"/>
                  </a:lnTo>
                  <a:lnTo>
                    <a:pt x="3132257" y="1727457"/>
                  </a:lnTo>
                  <a:close/>
                  <a:moveTo>
                    <a:pt x="5264466" y="1461062"/>
                  </a:moveTo>
                  <a:lnTo>
                    <a:pt x="5151747" y="1466742"/>
                  </a:lnTo>
                  <a:lnTo>
                    <a:pt x="5150807" y="1563346"/>
                  </a:lnTo>
                  <a:lnTo>
                    <a:pt x="5264466" y="1561198"/>
                  </a:lnTo>
                  <a:close/>
                  <a:moveTo>
                    <a:pt x="4697471" y="1393298"/>
                  </a:moveTo>
                  <a:lnTo>
                    <a:pt x="4513253" y="1401282"/>
                  </a:lnTo>
                  <a:lnTo>
                    <a:pt x="4512089" y="1531629"/>
                  </a:lnTo>
                  <a:lnTo>
                    <a:pt x="4697471" y="1528616"/>
                  </a:lnTo>
                  <a:close/>
                  <a:moveTo>
                    <a:pt x="5265461" y="1321913"/>
                  </a:moveTo>
                  <a:lnTo>
                    <a:pt x="5153063" y="1331493"/>
                  </a:lnTo>
                  <a:lnTo>
                    <a:pt x="5152116" y="1428847"/>
                  </a:lnTo>
                  <a:lnTo>
                    <a:pt x="5265461" y="1422049"/>
                  </a:lnTo>
                  <a:close/>
                  <a:moveTo>
                    <a:pt x="3986617" y="1320288"/>
                  </a:moveTo>
                  <a:lnTo>
                    <a:pt x="3734417" y="1332208"/>
                  </a:lnTo>
                  <a:lnTo>
                    <a:pt x="3733020" y="1495835"/>
                  </a:lnTo>
                  <a:lnTo>
                    <a:pt x="3986617" y="1491341"/>
                  </a:lnTo>
                  <a:close/>
                  <a:moveTo>
                    <a:pt x="3136372" y="1242273"/>
                  </a:moveTo>
                  <a:lnTo>
                    <a:pt x="2752319" y="1261249"/>
                  </a:lnTo>
                  <a:lnTo>
                    <a:pt x="2750811" y="1452456"/>
                  </a:lnTo>
                  <a:lnTo>
                    <a:pt x="3136372" y="1445312"/>
                  </a:lnTo>
                  <a:close/>
                  <a:moveTo>
                    <a:pt x="4699035" y="1205258"/>
                  </a:moveTo>
                  <a:lnTo>
                    <a:pt x="4514882" y="1218758"/>
                  </a:lnTo>
                  <a:lnTo>
                    <a:pt x="4513709" y="1350137"/>
                  </a:lnTo>
                  <a:lnTo>
                    <a:pt x="4699035" y="1340577"/>
                  </a:lnTo>
                  <a:close/>
                  <a:moveTo>
                    <a:pt x="5265461" y="1185365"/>
                  </a:moveTo>
                  <a:lnTo>
                    <a:pt x="5154359" y="1198373"/>
                  </a:lnTo>
                  <a:lnTo>
                    <a:pt x="5153398" y="1297084"/>
                  </a:lnTo>
                  <a:lnTo>
                    <a:pt x="5265461" y="1286801"/>
                  </a:lnTo>
                  <a:close/>
                  <a:moveTo>
                    <a:pt x="2053609" y="1173638"/>
                  </a:moveTo>
                  <a:lnTo>
                    <a:pt x="1056263" y="1226985"/>
                  </a:lnTo>
                  <a:lnTo>
                    <a:pt x="1056263" y="1450377"/>
                  </a:lnTo>
                  <a:lnTo>
                    <a:pt x="2053609" y="1430372"/>
                  </a:lnTo>
                  <a:close/>
                  <a:moveTo>
                    <a:pt x="3988429" y="1082591"/>
                  </a:moveTo>
                  <a:lnTo>
                    <a:pt x="3736376" y="1102743"/>
                  </a:lnTo>
                  <a:lnTo>
                    <a:pt x="3734966" y="1267904"/>
                  </a:lnTo>
                  <a:lnTo>
                    <a:pt x="3988429" y="1253644"/>
                  </a:lnTo>
                  <a:close/>
                  <a:moveTo>
                    <a:pt x="5266457" y="1047516"/>
                  </a:moveTo>
                  <a:lnTo>
                    <a:pt x="5155660" y="1064695"/>
                  </a:lnTo>
                  <a:lnTo>
                    <a:pt x="5154728" y="1160493"/>
                  </a:lnTo>
                  <a:lnTo>
                    <a:pt x="5266457" y="1146351"/>
                  </a:lnTo>
                  <a:close/>
                  <a:moveTo>
                    <a:pt x="4699035" y="1020733"/>
                  </a:moveTo>
                  <a:lnTo>
                    <a:pt x="4516485" y="1039117"/>
                  </a:lnTo>
                  <a:lnTo>
                    <a:pt x="4515296" y="1172312"/>
                  </a:lnTo>
                  <a:lnTo>
                    <a:pt x="4699035" y="1157809"/>
                  </a:lnTo>
                  <a:close/>
                  <a:moveTo>
                    <a:pt x="3138430" y="960129"/>
                  </a:moveTo>
                  <a:lnTo>
                    <a:pt x="2754440" y="992222"/>
                  </a:lnTo>
                  <a:lnTo>
                    <a:pt x="2752914" y="1185841"/>
                  </a:lnTo>
                  <a:lnTo>
                    <a:pt x="3138430" y="1163167"/>
                  </a:lnTo>
                  <a:close/>
                  <a:moveTo>
                    <a:pt x="3988429" y="849337"/>
                  </a:moveTo>
                  <a:lnTo>
                    <a:pt x="3738305" y="876808"/>
                  </a:lnTo>
                  <a:lnTo>
                    <a:pt x="3736875" y="1044266"/>
                  </a:lnTo>
                  <a:lnTo>
                    <a:pt x="3988429" y="1022612"/>
                  </a:lnTo>
                  <a:close/>
                  <a:moveTo>
                    <a:pt x="4700598" y="834451"/>
                  </a:moveTo>
                  <a:lnTo>
                    <a:pt x="4518094" y="858791"/>
                  </a:lnTo>
                  <a:lnTo>
                    <a:pt x="4516941" y="988006"/>
                  </a:lnTo>
                  <a:lnTo>
                    <a:pt x="4700598" y="968012"/>
                  </a:lnTo>
                  <a:close/>
                  <a:moveTo>
                    <a:pt x="2056012" y="816879"/>
                  </a:moveTo>
                  <a:lnTo>
                    <a:pt x="1061070" y="906902"/>
                  </a:lnTo>
                  <a:lnTo>
                    <a:pt x="1061070" y="1136962"/>
                  </a:lnTo>
                  <a:lnTo>
                    <a:pt x="2056012" y="1073612"/>
                  </a:lnTo>
                  <a:close/>
                  <a:moveTo>
                    <a:pt x="3138430" y="683257"/>
                  </a:moveTo>
                  <a:lnTo>
                    <a:pt x="2756531" y="727103"/>
                  </a:lnTo>
                  <a:lnTo>
                    <a:pt x="2754983" y="923438"/>
                  </a:lnTo>
                  <a:lnTo>
                    <a:pt x="3138430" y="888933"/>
                  </a:lnTo>
                  <a:close/>
                  <a:moveTo>
                    <a:pt x="3990241" y="613862"/>
                  </a:moveTo>
                  <a:lnTo>
                    <a:pt x="3740239" y="650224"/>
                  </a:lnTo>
                  <a:lnTo>
                    <a:pt x="3738853" y="812541"/>
                  </a:lnTo>
                  <a:lnTo>
                    <a:pt x="3990241" y="782693"/>
                  </a:lnTo>
                  <a:close/>
                  <a:moveTo>
                    <a:pt x="2056012" y="466788"/>
                  </a:moveTo>
                  <a:lnTo>
                    <a:pt x="1063473" y="590153"/>
                  </a:lnTo>
                  <a:lnTo>
                    <a:pt x="1063473" y="823547"/>
                  </a:lnTo>
                  <a:lnTo>
                    <a:pt x="2056012" y="726855"/>
                  </a:lnTo>
                  <a:close/>
                  <a:moveTo>
                    <a:pt x="3140487" y="403749"/>
                  </a:moveTo>
                  <a:lnTo>
                    <a:pt x="2758623" y="461810"/>
                  </a:lnTo>
                  <a:lnTo>
                    <a:pt x="2757126" y="651734"/>
                  </a:lnTo>
                  <a:lnTo>
                    <a:pt x="3140487" y="604151"/>
                  </a:lnTo>
                  <a:close/>
                  <a:moveTo>
                    <a:pt x="2058415" y="113363"/>
                  </a:moveTo>
                  <a:lnTo>
                    <a:pt x="1065876" y="276738"/>
                  </a:lnTo>
                  <a:lnTo>
                    <a:pt x="1065876" y="500130"/>
                  </a:lnTo>
                  <a:lnTo>
                    <a:pt x="2058415" y="366762"/>
                  </a:lnTo>
                  <a:close/>
                  <a:moveTo>
                    <a:pt x="2159351" y="0"/>
                  </a:moveTo>
                  <a:lnTo>
                    <a:pt x="2760162" y="266736"/>
                  </a:lnTo>
                  <a:lnTo>
                    <a:pt x="2759195" y="389322"/>
                  </a:lnTo>
                  <a:lnTo>
                    <a:pt x="3226907" y="314096"/>
                  </a:lnTo>
                  <a:lnTo>
                    <a:pt x="3741308" y="525045"/>
                  </a:lnTo>
                  <a:lnTo>
                    <a:pt x="3740767" y="588426"/>
                  </a:lnTo>
                  <a:lnTo>
                    <a:pt x="4066349" y="538332"/>
                  </a:lnTo>
                  <a:lnTo>
                    <a:pt x="4519368" y="716049"/>
                  </a:lnTo>
                  <a:lnTo>
                    <a:pt x="4518533" y="809649"/>
                  </a:lnTo>
                  <a:lnTo>
                    <a:pt x="4766261" y="774700"/>
                  </a:lnTo>
                  <a:lnTo>
                    <a:pt x="5157114" y="915291"/>
                  </a:lnTo>
                  <a:lnTo>
                    <a:pt x="5156015" y="1028270"/>
                  </a:lnTo>
                  <a:lnTo>
                    <a:pt x="5308250" y="1003300"/>
                  </a:lnTo>
                  <a:lnTo>
                    <a:pt x="5557023" y="1107337"/>
                  </a:lnTo>
                  <a:lnTo>
                    <a:pt x="5547072" y="2295959"/>
                  </a:lnTo>
                  <a:lnTo>
                    <a:pt x="5294319" y="2413000"/>
                  </a:lnTo>
                  <a:lnTo>
                    <a:pt x="5142826" y="2383303"/>
                  </a:lnTo>
                  <a:lnTo>
                    <a:pt x="5141480" y="2521536"/>
                  </a:lnTo>
                  <a:lnTo>
                    <a:pt x="4744374" y="2679700"/>
                  </a:lnTo>
                  <a:lnTo>
                    <a:pt x="4502208" y="2638869"/>
                  </a:lnTo>
                  <a:lnTo>
                    <a:pt x="4501247" y="2746468"/>
                  </a:lnTo>
                  <a:lnTo>
                    <a:pt x="4040980" y="2946400"/>
                  </a:lnTo>
                  <a:lnTo>
                    <a:pt x="3721138" y="2887585"/>
                  </a:lnTo>
                  <a:lnTo>
                    <a:pt x="3720732" y="2935142"/>
                  </a:lnTo>
                  <a:lnTo>
                    <a:pt x="3198100" y="3172460"/>
                  </a:lnTo>
                  <a:lnTo>
                    <a:pt x="2737945" y="3084005"/>
                  </a:lnTo>
                  <a:lnTo>
                    <a:pt x="2737802" y="3102121"/>
                  </a:lnTo>
                  <a:cubicBezTo>
                    <a:pt x="3012713" y="3145835"/>
                    <a:pt x="3356893" y="3220580"/>
                    <a:pt x="3525817" y="3379786"/>
                  </a:cubicBezTo>
                  <a:cubicBezTo>
                    <a:pt x="3590905" y="3448049"/>
                    <a:pt x="3684566" y="3509168"/>
                    <a:pt x="3499623" y="3741736"/>
                  </a:cubicBezTo>
                  <a:lnTo>
                    <a:pt x="3875861" y="3801267"/>
                  </a:lnTo>
                  <a:lnTo>
                    <a:pt x="2875736" y="3946524"/>
                  </a:lnTo>
                  <a:cubicBezTo>
                    <a:pt x="2851923" y="3960018"/>
                    <a:pt x="2792393" y="3940174"/>
                    <a:pt x="2790011" y="3915567"/>
                  </a:cubicBezTo>
                  <a:lnTo>
                    <a:pt x="2692380" y="3610768"/>
                  </a:lnTo>
                  <a:lnTo>
                    <a:pt x="3125767" y="3675061"/>
                  </a:lnTo>
                  <a:cubicBezTo>
                    <a:pt x="3205936" y="3588543"/>
                    <a:pt x="3345637" y="3552030"/>
                    <a:pt x="3197205" y="3367879"/>
                  </a:cubicBezTo>
                  <a:cubicBezTo>
                    <a:pt x="3121542" y="3290170"/>
                    <a:pt x="2905383" y="3210706"/>
                    <a:pt x="2737203" y="3177993"/>
                  </a:cubicBezTo>
                  <a:lnTo>
                    <a:pt x="2736129" y="3314194"/>
                  </a:lnTo>
                  <a:lnTo>
                    <a:pt x="2125706" y="3614272"/>
                  </a:lnTo>
                  <a:lnTo>
                    <a:pt x="972150" y="3374210"/>
                  </a:lnTo>
                  <a:lnTo>
                    <a:pt x="972150" y="206720"/>
                  </a:lnTo>
                  <a:close/>
                </a:path>
              </a:pathLst>
            </a:custGeom>
            <a:grpFill/>
            <a:ln w="9525" cap="flat" cmpd="sng" algn="ctr">
              <a:noFill/>
              <a:prstDash val="solid"/>
            </a:ln>
            <a:effectLst/>
          </p:spPr>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defRPr/>
              </a:pPr>
              <a:endParaRPr lang="en-US" sz="2000" kern="0" dirty="0">
                <a:ln>
                  <a:solidFill>
                    <a:prstClr val="white">
                      <a:alpha val="0"/>
                    </a:prstClr>
                  </a:solidFill>
                </a:ln>
                <a:gradFill>
                  <a:gsLst>
                    <a:gs pos="0">
                      <a:srgbClr val="FFFFFF"/>
                    </a:gs>
                    <a:gs pos="100000">
                      <a:srgbClr val="FFFFFF"/>
                    </a:gs>
                  </a:gsLst>
                  <a:lin ang="5400000" scaled="0"/>
                </a:gradFill>
              </a:endParaRPr>
            </a:p>
          </p:txBody>
        </p:sp>
      </p:grpSp>
      <p:pic>
        <p:nvPicPr>
          <p:cNvPr id="121" name="Picture 7"/>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1949842" y="3171342"/>
            <a:ext cx="797868" cy="42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15"/>
          <p:cNvPicPr>
            <a:picLocks noChangeAspect="1" noChangeArrowheads="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2466737" y="5911479"/>
            <a:ext cx="403463" cy="52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4" name="Group 123"/>
          <p:cNvGrpSpPr/>
          <p:nvPr/>
        </p:nvGrpSpPr>
        <p:grpSpPr>
          <a:xfrm>
            <a:off x="8689805" y="1185485"/>
            <a:ext cx="1866900" cy="1979153"/>
            <a:chOff x="3347477" y="1573053"/>
            <a:chExt cx="5374729" cy="4911006"/>
          </a:xfrm>
        </p:grpSpPr>
        <p:sp>
          <p:nvSpPr>
            <p:cNvPr id="125" name="Freeform 124"/>
            <p:cNvSpPr>
              <a:spLocks/>
            </p:cNvSpPr>
            <p:nvPr/>
          </p:nvSpPr>
          <p:spPr bwMode="auto">
            <a:xfrm>
              <a:off x="7593303" y="4567448"/>
              <a:ext cx="1128903"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26"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27" name="Rectangle 5"/>
            <p:cNvSpPr>
              <a:spLocks noChangeArrowheads="1"/>
            </p:cNvSpPr>
            <p:nvPr/>
          </p:nvSpPr>
          <p:spPr bwMode="auto">
            <a:xfrm>
              <a:off x="3800679" y="4748921"/>
              <a:ext cx="670494" cy="795475"/>
            </a:xfrm>
            <a:prstGeom prst="rect">
              <a:avLst/>
            </a:prstGeom>
            <a:solidFill>
              <a:schemeClr val="bg2"/>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cxnSp>
          <p:nvCxnSpPr>
            <p:cNvPr id="129" name="Straight Arrow Connector 128"/>
            <p:cNvCxnSpPr/>
            <p:nvPr/>
          </p:nvCxnSpPr>
          <p:spPr>
            <a:xfrm flipH="1">
              <a:off x="7164695" y="2930416"/>
              <a:ext cx="19087" cy="836804"/>
            </a:xfrm>
            <a:prstGeom prst="straightConnector1">
              <a:avLst/>
            </a:prstGeom>
            <a:ln w="571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4198083" y="1573053"/>
              <a:ext cx="3956256" cy="1960606"/>
              <a:chOff x="616226" y="1630760"/>
              <a:chExt cx="4596553" cy="2277923"/>
            </a:xfrm>
          </p:grpSpPr>
          <p:sp>
            <p:nvSpPr>
              <p:cNvPr id="17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000000"/>
                  </a:solidFill>
                </a:endParaRPr>
              </a:p>
            </p:txBody>
          </p:sp>
          <p:sp>
            <p:nvSpPr>
              <p:cNvPr id="17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000000"/>
                  </a:solidFill>
                </a:endParaRPr>
              </a:p>
            </p:txBody>
          </p:sp>
          <p:sp>
            <p:nvSpPr>
              <p:cNvPr id="17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kern="0" dirty="0">
                  <a:solidFill>
                    <a:srgbClr val="505050"/>
                  </a:solidFill>
                </a:endParaRPr>
              </a:p>
            </p:txBody>
          </p:sp>
          <p:sp>
            <p:nvSpPr>
              <p:cNvPr id="180" name="TextBox 179"/>
              <p:cNvSpPr txBox="1"/>
              <p:nvPr/>
            </p:nvSpPr>
            <p:spPr>
              <a:xfrm>
                <a:off x="825336" y="2418606"/>
                <a:ext cx="3738502" cy="1490077"/>
              </a:xfrm>
              <a:prstGeom prst="rect">
                <a:avLst/>
              </a:prstGeom>
              <a:noFill/>
              <a:ln>
                <a:noFill/>
              </a:ln>
            </p:spPr>
            <p:txBody>
              <a:bodyPr wrap="none" lIns="182750" tIns="146200" rIns="182750" bIns="146200" rtlCol="0">
                <a:spAutoFit/>
              </a:bodyPr>
              <a:lstStyle/>
              <a:p>
                <a:pPr algn="ctr" defTabSz="931416">
                  <a:lnSpc>
                    <a:spcPct val="90000"/>
                  </a:lnSpc>
                  <a:spcAft>
                    <a:spcPts val="600"/>
                  </a:spcAft>
                </a:pPr>
                <a:r>
                  <a:rPr lang="en-US" sz="800" kern="0" dirty="0">
                    <a:solidFill>
                      <a:srgbClr val="FFFFFF"/>
                    </a:solidFill>
                  </a:rPr>
                  <a:t>Microsoft Azure </a:t>
                </a:r>
                <a:br>
                  <a:rPr lang="en-US" sz="800" kern="0" dirty="0">
                    <a:solidFill>
                      <a:srgbClr val="FFFFFF"/>
                    </a:solidFill>
                  </a:rPr>
                </a:br>
                <a:r>
                  <a:rPr lang="en-US" sz="800" kern="0" dirty="0">
                    <a:solidFill>
                      <a:srgbClr val="FFFFFF"/>
                    </a:solidFill>
                  </a:rPr>
                  <a:t>Site Recovery</a:t>
                </a:r>
              </a:p>
            </p:txBody>
          </p:sp>
        </p:grpSp>
        <p:sp>
          <p:nvSpPr>
            <p:cNvPr id="131" name="Left-Right Arrow 130"/>
            <p:cNvSpPr/>
            <p:nvPr/>
          </p:nvSpPr>
          <p:spPr bwMode="auto">
            <a:xfrm>
              <a:off x="5221295" y="4717614"/>
              <a:ext cx="1407263" cy="181417"/>
            </a:xfrm>
            <a:prstGeom prst="leftRightArrow">
              <a:avLst>
                <a:gd name="adj1" fmla="val 54971"/>
                <a:gd name="adj2" fmla="val 502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p:cNvSpPr txBox="1"/>
            <p:nvPr/>
          </p:nvSpPr>
          <p:spPr>
            <a:xfrm>
              <a:off x="4517486" y="3235919"/>
              <a:ext cx="2527542" cy="240569"/>
            </a:xfrm>
            <a:prstGeom prst="rect">
              <a:avLst/>
            </a:prstGeom>
            <a:noFill/>
          </p:spPr>
          <p:txBody>
            <a:bodyPr wrap="square" lIns="182612" tIns="0" rIns="182612" bIns="0" rtlCol="0">
              <a:spAutoFit/>
            </a:bodyPr>
            <a:lstStyle>
              <a:defPPr>
                <a:defRPr lang="en-US"/>
              </a:defPPr>
              <a:lvl1pPr defTabSz="913538">
                <a:lnSpc>
                  <a:spcPct val="90000"/>
                </a:lnSpc>
                <a:spcAft>
                  <a:spcPts val="588"/>
                </a:spcAft>
                <a:defRPr sz="1100">
                  <a:solidFill>
                    <a:srgbClr val="505050"/>
                  </a:solidFill>
                </a:defRPr>
              </a:lvl1pPr>
            </a:lstStyle>
            <a:p>
              <a:pPr algn="ctr"/>
              <a:endParaRPr lang="en-US" sz="700" dirty="0">
                <a:solidFill>
                  <a:schemeClr val="tx1"/>
                </a:solidFill>
              </a:endParaRPr>
            </a:p>
          </p:txBody>
        </p:sp>
        <p:sp>
          <p:nvSpPr>
            <p:cNvPr id="133" name="Rectangle 132"/>
            <p:cNvSpPr/>
            <p:nvPr/>
          </p:nvSpPr>
          <p:spPr>
            <a:xfrm>
              <a:off x="5121474" y="4297555"/>
              <a:ext cx="1597287" cy="481135"/>
            </a:xfrm>
            <a:prstGeom prst="rect">
              <a:avLst/>
            </a:prstGeom>
            <a:noFill/>
          </p:spPr>
          <p:txBody>
            <a:bodyPr wrap="square" lIns="182612" tIns="0" rIns="182612" bIns="0" rtlCol="0">
              <a:spAutoFit/>
            </a:bodyPr>
            <a:lstStyle/>
            <a:p>
              <a:pPr algn="ctr" defTabSz="931416">
                <a:lnSpc>
                  <a:spcPct val="90000"/>
                </a:lnSpc>
                <a:spcAft>
                  <a:spcPts val="600"/>
                </a:spcAft>
              </a:pPr>
              <a:r>
                <a:rPr lang="en-US" sz="700" dirty="0"/>
                <a:t>: </a:t>
              </a:r>
              <a:br>
                <a:rPr lang="en-US" sz="700" dirty="0"/>
              </a:br>
              <a:endParaRPr lang="en-US" sz="700" dirty="0"/>
            </a:p>
          </p:txBody>
        </p:sp>
        <p:grpSp>
          <p:nvGrpSpPr>
            <p:cNvPr id="134" name="Group 133"/>
            <p:cNvGrpSpPr/>
            <p:nvPr/>
          </p:nvGrpSpPr>
          <p:grpSpPr>
            <a:xfrm>
              <a:off x="4389992" y="3770095"/>
              <a:ext cx="1270249" cy="2692417"/>
              <a:chOff x="1055947" y="3696507"/>
              <a:chExt cx="1245456" cy="2639863"/>
            </a:xfrm>
          </p:grpSpPr>
          <p:sp>
            <p:nvSpPr>
              <p:cNvPr id="163" name="TextBox 162"/>
              <p:cNvSpPr txBox="1"/>
              <p:nvPr/>
            </p:nvSpPr>
            <p:spPr>
              <a:xfrm>
                <a:off x="1188253" y="5131780"/>
                <a:ext cx="1113150" cy="1204590"/>
              </a:xfrm>
              <a:prstGeom prst="rect">
                <a:avLst/>
              </a:prstGeom>
              <a:noFill/>
            </p:spPr>
            <p:txBody>
              <a:bodyPr wrap="square" lIns="0" tIns="149153" rIns="0" bIns="149153" rtlCol="0">
                <a:spAutoFit/>
              </a:bodyPr>
              <a:lstStyle/>
              <a:p>
                <a:pPr defTabSz="932296">
                  <a:lnSpc>
                    <a:spcPct val="90000"/>
                  </a:lnSpc>
                  <a:spcAft>
                    <a:spcPts val="612"/>
                  </a:spcAft>
                </a:pPr>
                <a:r>
                  <a:rPr lang="en-US" sz="700" kern="0" dirty="0"/>
                  <a:t>Primary Site</a:t>
                </a:r>
              </a:p>
            </p:txBody>
          </p:sp>
          <p:grpSp>
            <p:nvGrpSpPr>
              <p:cNvPr id="164" name="Group 163"/>
              <p:cNvGrpSpPr/>
              <p:nvPr/>
            </p:nvGrpSpPr>
            <p:grpSpPr>
              <a:xfrm>
                <a:off x="1055947" y="4121329"/>
                <a:ext cx="815599" cy="1297016"/>
                <a:chOff x="13103226" y="2775830"/>
                <a:chExt cx="1039812" cy="1616572"/>
              </a:xfrm>
            </p:grpSpPr>
            <p:sp>
              <p:nvSpPr>
                <p:cNvPr id="16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6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3"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7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grpSp>
          <p:sp>
            <p:nvSpPr>
              <p:cNvPr id="165" name="TextBox 164"/>
              <p:cNvSpPr txBox="1"/>
              <p:nvPr/>
            </p:nvSpPr>
            <p:spPr>
              <a:xfrm>
                <a:off x="1121483" y="5046506"/>
                <a:ext cx="684530" cy="404351"/>
              </a:xfrm>
              <a:prstGeom prst="rect">
                <a:avLst/>
              </a:prstGeom>
              <a:noFill/>
            </p:spPr>
            <p:txBody>
              <a:bodyPr wrap="square" lIns="0" tIns="0" rIns="0" bIns="0" rtlCol="0">
                <a:spAutoFit/>
              </a:bodyPr>
              <a:lstStyle/>
              <a:p>
                <a:pPr algn="ctr" defTabSz="932296">
                  <a:lnSpc>
                    <a:spcPct val="90000"/>
                  </a:lnSpc>
                </a:pPr>
                <a:endParaRPr lang="en-US" sz="1200" dirty="0">
                  <a:solidFill>
                    <a:srgbClr val="FFFFFF"/>
                  </a:solidFill>
                </a:endParaRPr>
              </a:p>
            </p:txBody>
          </p:sp>
          <p:sp>
            <p:nvSpPr>
              <p:cNvPr id="166" name="Rectangle 165"/>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t" anchorCtr="0" forceAA="0" compatLnSpc="1">
                <a:prstTxWarp prst="textNoShape">
                  <a:avLst/>
                </a:prstTxWarp>
                <a:noAutofit/>
              </a:bodyPr>
              <a:lstStyle/>
              <a:p>
                <a:pPr algn="ctr" defTabSz="950721"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6628558" y="3767218"/>
              <a:ext cx="1305220" cy="2716841"/>
              <a:chOff x="3250819" y="3693687"/>
              <a:chExt cx="1279744" cy="2663811"/>
            </a:xfrm>
          </p:grpSpPr>
          <p:sp>
            <p:nvSpPr>
              <p:cNvPr id="148" name="TextBox 147"/>
              <p:cNvSpPr txBox="1"/>
              <p:nvPr/>
            </p:nvSpPr>
            <p:spPr>
              <a:xfrm>
                <a:off x="3319748" y="5152908"/>
                <a:ext cx="1210815" cy="1204590"/>
              </a:xfrm>
              <a:prstGeom prst="rect">
                <a:avLst/>
              </a:prstGeom>
              <a:noFill/>
            </p:spPr>
            <p:txBody>
              <a:bodyPr wrap="square" lIns="0" tIns="149153" rIns="0" bIns="1491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296"/>
                <a:r>
                  <a:rPr lang="en-US" sz="700" dirty="0">
                    <a:solidFill>
                      <a:schemeClr val="tx1"/>
                    </a:solidFill>
                  </a:rPr>
                  <a:t>Recovery Site</a:t>
                </a:r>
              </a:p>
            </p:txBody>
          </p:sp>
          <p:grpSp>
            <p:nvGrpSpPr>
              <p:cNvPr id="149" name="Group 148"/>
              <p:cNvGrpSpPr/>
              <p:nvPr/>
            </p:nvGrpSpPr>
            <p:grpSpPr>
              <a:xfrm>
                <a:off x="3251903" y="4125870"/>
                <a:ext cx="815599" cy="1291203"/>
                <a:chOff x="13103226" y="2775830"/>
                <a:chExt cx="1039812" cy="1616572"/>
              </a:xfrm>
            </p:grpSpPr>
            <p:sp>
              <p:nvSpPr>
                <p:cNvPr id="15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5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5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5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5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59"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60"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61"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62"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grpSp>
          <p:sp>
            <p:nvSpPr>
              <p:cNvPr id="150" name="TextBox 149"/>
              <p:cNvSpPr txBox="1"/>
              <p:nvPr/>
            </p:nvSpPr>
            <p:spPr>
              <a:xfrm>
                <a:off x="3317442" y="5046201"/>
                <a:ext cx="684527" cy="404351"/>
              </a:xfrm>
              <a:prstGeom prst="rect">
                <a:avLst/>
              </a:prstGeom>
              <a:noFill/>
            </p:spPr>
            <p:txBody>
              <a:bodyPr wrap="square" lIns="0" tIns="0" rIns="0" bIns="0" rtlCol="0">
                <a:spAutoFit/>
              </a:bodyPr>
              <a:lstStyle/>
              <a:p>
                <a:pPr algn="ctr" defTabSz="932296">
                  <a:lnSpc>
                    <a:spcPct val="90000"/>
                  </a:lnSpc>
                </a:pPr>
                <a:endParaRPr lang="en-US" sz="1200" dirty="0">
                  <a:solidFill>
                    <a:srgbClr val="FFFFFF"/>
                  </a:solidFill>
                </a:endParaRPr>
              </a:p>
            </p:txBody>
          </p:sp>
          <p:sp>
            <p:nvSpPr>
              <p:cNvPr id="152" name="Rectangle 151"/>
              <p:cNvSpPr/>
              <p:nvPr/>
            </p:nvSpPr>
            <p:spPr bwMode="auto">
              <a:xfrm>
                <a:off x="3250819" y="3693687"/>
                <a:ext cx="816684" cy="43038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t" anchorCtr="0" forceAA="0" compatLnSpc="1">
                <a:prstTxWarp prst="textNoShape">
                  <a:avLst/>
                </a:prstTxWarp>
                <a:noAutofit/>
              </a:bodyPr>
              <a:lstStyle/>
              <a:p>
                <a:pPr algn="ctr" defTabSz="950721"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3561254" y="5140022"/>
              <a:ext cx="196756" cy="377743"/>
              <a:chOff x="7791149" y="4987730"/>
              <a:chExt cx="192916" cy="370370"/>
            </a:xfrm>
          </p:grpSpPr>
          <p:sp>
            <p:nvSpPr>
              <p:cNvPr id="14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grpSp>
        <p:grpSp>
          <p:nvGrpSpPr>
            <p:cNvPr id="137" name="Group 136"/>
            <p:cNvGrpSpPr/>
            <p:nvPr/>
          </p:nvGrpSpPr>
          <p:grpSpPr>
            <a:xfrm>
              <a:off x="3347477" y="5141660"/>
              <a:ext cx="196756" cy="377743"/>
              <a:chOff x="7791149" y="4987730"/>
              <a:chExt cx="192916" cy="370370"/>
            </a:xfrm>
          </p:grpSpPr>
          <p:sp>
            <p:nvSpPr>
              <p:cNvPr id="14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grpSp>
        <p:grpSp>
          <p:nvGrpSpPr>
            <p:cNvPr id="138" name="Group 137"/>
            <p:cNvGrpSpPr/>
            <p:nvPr/>
          </p:nvGrpSpPr>
          <p:grpSpPr>
            <a:xfrm>
              <a:off x="7944506" y="5131945"/>
              <a:ext cx="196756" cy="377743"/>
              <a:chOff x="7791149" y="4987730"/>
              <a:chExt cx="192916" cy="370370"/>
            </a:xfrm>
          </p:grpSpPr>
          <p:sp>
            <p:nvSpPr>
              <p:cNvPr id="13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4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grpSp>
      </p:grpSp>
      <p:cxnSp>
        <p:nvCxnSpPr>
          <p:cNvPr id="4" name="Straight Arrow Connector 3"/>
          <p:cNvCxnSpPr/>
          <p:nvPr/>
        </p:nvCxnSpPr>
        <p:spPr>
          <a:xfrm>
            <a:off x="4686300" y="4267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482349" y="1586079"/>
            <a:ext cx="1221971" cy="412019"/>
          </a:xfrm>
          <a:prstGeom prst="rect">
            <a:avLst/>
          </a:prstGeom>
          <a:noFill/>
        </p:spPr>
        <p:txBody>
          <a:bodyPr wrap="square" lIns="0" tIns="149153" rIns="0" bIns="149153" rtlCol="0">
            <a:spAutoFit/>
          </a:bodyPr>
          <a:lstStyle/>
          <a:p>
            <a:pPr defTabSz="932296">
              <a:lnSpc>
                <a:spcPct val="90000"/>
              </a:lnSpc>
              <a:spcAft>
                <a:spcPts val="612"/>
              </a:spcAft>
            </a:pPr>
            <a:r>
              <a:rPr lang="en-US" sz="700" kern="0" dirty="0">
                <a:solidFill>
                  <a:schemeClr val="bg1"/>
                </a:solidFill>
              </a:rPr>
              <a:t>On- premise to On-premise</a:t>
            </a:r>
          </a:p>
        </p:txBody>
      </p:sp>
      <p:cxnSp>
        <p:nvCxnSpPr>
          <p:cNvPr id="183" name="Straight Arrow Connector 182"/>
          <p:cNvCxnSpPr/>
          <p:nvPr/>
        </p:nvCxnSpPr>
        <p:spPr>
          <a:xfrm flipV="1">
            <a:off x="9160583" y="1712421"/>
            <a:ext cx="0" cy="405244"/>
          </a:xfrm>
          <a:prstGeom prst="straightConnector1">
            <a:avLst/>
          </a:prstGeom>
          <a:ln w="571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9975274" y="2901143"/>
            <a:ext cx="1712422" cy="1900714"/>
            <a:chOff x="5106820" y="1164497"/>
            <a:chExt cx="3236324" cy="3629401"/>
          </a:xfrm>
        </p:grpSpPr>
        <p:sp>
          <p:nvSpPr>
            <p:cNvPr id="185" name="Freeform 184"/>
            <p:cNvSpPr>
              <a:spLocks/>
            </p:cNvSpPr>
            <p:nvPr/>
          </p:nvSpPr>
          <p:spPr bwMode="auto">
            <a:xfrm>
              <a:off x="5763781" y="335813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86" name="Rectangle 5"/>
            <p:cNvSpPr>
              <a:spLocks noChangeArrowheads="1"/>
            </p:cNvSpPr>
            <p:nvPr/>
          </p:nvSpPr>
          <p:spPr bwMode="auto">
            <a:xfrm>
              <a:off x="7095166" y="3494090"/>
              <a:ext cx="492915" cy="584796"/>
            </a:xfrm>
            <a:prstGeom prst="rect">
              <a:avLst/>
            </a:prstGeom>
            <a:solidFill>
              <a:schemeClr val="bg2"/>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87" name="Rectangle 5"/>
            <p:cNvSpPr>
              <a:spLocks noChangeArrowheads="1"/>
            </p:cNvSpPr>
            <p:nvPr/>
          </p:nvSpPr>
          <p:spPr bwMode="auto">
            <a:xfrm>
              <a:off x="6740084" y="3268229"/>
              <a:ext cx="611525" cy="794153"/>
            </a:xfrm>
            <a:prstGeom prst="rect">
              <a:avLst/>
            </a:prstGeom>
            <a:solidFill>
              <a:schemeClr val="bg1">
                <a:lumMod val="6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188" name="Left-Right Arrow 187"/>
            <p:cNvSpPr/>
            <p:nvPr/>
          </p:nvSpPr>
          <p:spPr bwMode="auto">
            <a:xfrm rot="16200000">
              <a:off x="6522736" y="2430195"/>
              <a:ext cx="434695" cy="23597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12" tIns="146092" rIns="182612" bIns="146092" numCol="1" spcCol="0" rtlCol="0" fromWordArt="0" anchor="t" anchorCtr="0" forceAA="0" compatLnSpc="1">
              <a:prstTxWarp prst="textNoShape">
                <a:avLst/>
              </a:prstTxWarp>
              <a:noAutofit/>
            </a:bodyPr>
            <a:lstStyle/>
            <a:p>
              <a:pPr algn="ctr" defTabSz="931113"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TextBox 188"/>
            <p:cNvSpPr txBox="1"/>
            <p:nvPr/>
          </p:nvSpPr>
          <p:spPr>
            <a:xfrm>
              <a:off x="5106820" y="2386332"/>
              <a:ext cx="1963785" cy="370249"/>
            </a:xfrm>
            <a:prstGeom prst="rect">
              <a:avLst/>
            </a:prstGeom>
            <a:noFill/>
          </p:spPr>
          <p:txBody>
            <a:bodyPr wrap="square" lIns="182612" tIns="0" rIns="182612" bIns="0" rtlCol="0">
              <a:spAutoFit/>
            </a:bodyPr>
            <a:lstStyle/>
            <a:p>
              <a:pPr defTabSz="931416">
                <a:lnSpc>
                  <a:spcPct val="90000"/>
                </a:lnSpc>
                <a:spcAft>
                  <a:spcPts val="600"/>
                </a:spcAft>
              </a:pPr>
              <a:r>
                <a:rPr lang="en-US" sz="700" dirty="0"/>
                <a:t>Orchestration</a:t>
              </a:r>
              <a:br>
                <a:rPr lang="en-US" sz="700" dirty="0"/>
              </a:br>
              <a:r>
                <a:rPr lang="en-US" sz="700" dirty="0"/>
                <a:t>&amp; Replication</a:t>
              </a:r>
            </a:p>
          </p:txBody>
        </p:sp>
        <p:grpSp>
          <p:nvGrpSpPr>
            <p:cNvPr id="190" name="Group 189"/>
            <p:cNvGrpSpPr/>
            <p:nvPr/>
          </p:nvGrpSpPr>
          <p:grpSpPr>
            <a:xfrm>
              <a:off x="5434693" y="1164497"/>
              <a:ext cx="2908451" cy="1485440"/>
              <a:chOff x="616226" y="1630760"/>
              <a:chExt cx="4596553" cy="2347612"/>
            </a:xfrm>
          </p:grpSpPr>
          <p:sp>
            <p:nvSpPr>
              <p:cNvPr id="210"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000000"/>
                  </a:solidFill>
                </a:endParaRPr>
              </a:p>
            </p:txBody>
          </p:sp>
          <p:sp>
            <p:nvSpPr>
              <p:cNvPr id="211"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3220" tIns="46610" rIns="93220" bIns="46610" numCol="1" anchor="t" anchorCtr="0" compatLnSpc="1">
                <a:prstTxWarp prst="textNoShape">
                  <a:avLst/>
                </a:prstTxWarp>
              </a:bodyPr>
              <a:lstStyle/>
              <a:p>
                <a:pPr defTabSz="932296"/>
                <a:endParaRPr lang="en-US" dirty="0">
                  <a:solidFill>
                    <a:srgbClr val="000000"/>
                  </a:solidFill>
                </a:endParaRPr>
              </a:p>
            </p:txBody>
          </p:sp>
          <p:sp>
            <p:nvSpPr>
              <p:cNvPr id="212"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kern="0" dirty="0">
                  <a:solidFill>
                    <a:srgbClr val="505050"/>
                  </a:solidFill>
                </a:endParaRPr>
              </a:p>
            </p:txBody>
          </p:sp>
          <p:sp>
            <p:nvSpPr>
              <p:cNvPr id="213" name="TextBox 212"/>
              <p:cNvSpPr txBox="1"/>
              <p:nvPr/>
            </p:nvSpPr>
            <p:spPr>
              <a:xfrm>
                <a:off x="1036722" y="2418610"/>
                <a:ext cx="3338306" cy="1559762"/>
              </a:xfrm>
              <a:prstGeom prst="rect">
                <a:avLst/>
              </a:prstGeom>
              <a:noFill/>
              <a:ln>
                <a:noFill/>
              </a:ln>
            </p:spPr>
            <p:txBody>
              <a:bodyPr wrap="none" lIns="182750" tIns="146200" rIns="182750" bIns="146200" rtlCol="0">
                <a:spAutoFit/>
              </a:bodyPr>
              <a:lstStyle/>
              <a:p>
                <a:pPr algn="ctr" defTabSz="931416">
                  <a:lnSpc>
                    <a:spcPct val="90000"/>
                  </a:lnSpc>
                  <a:spcAft>
                    <a:spcPts val="600"/>
                  </a:spcAft>
                </a:pPr>
                <a:r>
                  <a:rPr lang="en-US" sz="800" kern="0" dirty="0">
                    <a:solidFill>
                      <a:srgbClr val="FFFFFF"/>
                    </a:solidFill>
                  </a:rPr>
                  <a:t>Microsoft Azure </a:t>
                </a:r>
                <a:br>
                  <a:rPr lang="en-US" sz="800" kern="0" dirty="0">
                    <a:solidFill>
                      <a:srgbClr val="FFFFFF"/>
                    </a:solidFill>
                  </a:rPr>
                </a:br>
                <a:r>
                  <a:rPr lang="en-US" sz="800" kern="0" dirty="0">
                    <a:solidFill>
                      <a:srgbClr val="FFFFFF"/>
                    </a:solidFill>
                  </a:rPr>
                  <a:t>Site Recovery</a:t>
                </a:r>
              </a:p>
            </p:txBody>
          </p:sp>
        </p:grpSp>
        <p:grpSp>
          <p:nvGrpSpPr>
            <p:cNvPr id="191" name="Group 190"/>
            <p:cNvGrpSpPr/>
            <p:nvPr/>
          </p:nvGrpSpPr>
          <p:grpSpPr>
            <a:xfrm>
              <a:off x="6247416" y="2770761"/>
              <a:ext cx="798824" cy="2023137"/>
              <a:chOff x="806146" y="3682859"/>
              <a:chExt cx="1065400" cy="2698282"/>
            </a:xfrm>
          </p:grpSpPr>
          <p:sp>
            <p:nvSpPr>
              <p:cNvPr id="196" name="TextBox 195"/>
              <p:cNvSpPr txBox="1"/>
              <p:nvPr/>
            </p:nvSpPr>
            <p:spPr>
              <a:xfrm>
                <a:off x="806146" y="5120217"/>
                <a:ext cx="1013546" cy="1260924"/>
              </a:xfrm>
              <a:prstGeom prst="rect">
                <a:avLst/>
              </a:prstGeom>
              <a:noFill/>
            </p:spPr>
            <p:txBody>
              <a:bodyPr wrap="square" lIns="0" tIns="149153" rIns="0" bIns="149153" rtlCol="0">
                <a:spAutoFit/>
              </a:bodyPr>
              <a:lstStyle/>
              <a:p>
                <a:pPr algn="r" defTabSz="932296">
                  <a:lnSpc>
                    <a:spcPct val="90000"/>
                  </a:lnSpc>
                  <a:spcAft>
                    <a:spcPts val="612"/>
                  </a:spcAft>
                </a:pPr>
                <a:r>
                  <a:rPr lang="en-US" sz="700" kern="0" dirty="0"/>
                  <a:t>Primary Site</a:t>
                </a:r>
              </a:p>
            </p:txBody>
          </p:sp>
          <p:grpSp>
            <p:nvGrpSpPr>
              <p:cNvPr id="197" name="Group 196"/>
              <p:cNvGrpSpPr/>
              <p:nvPr/>
            </p:nvGrpSpPr>
            <p:grpSpPr>
              <a:xfrm>
                <a:off x="1055947" y="4111804"/>
                <a:ext cx="815599" cy="1297016"/>
                <a:chOff x="13103226" y="2763958"/>
                <a:chExt cx="1039812" cy="1616572"/>
              </a:xfrm>
            </p:grpSpPr>
            <p:sp>
              <p:nvSpPr>
                <p:cNvPr id="201"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6"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7"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8"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sp>
              <p:nvSpPr>
                <p:cNvPr id="209"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defTabSz="932296"/>
                  <a:endParaRPr lang="en-US" sz="1600" dirty="0">
                    <a:solidFill>
                      <a:srgbClr val="000000"/>
                    </a:solidFill>
                  </a:endParaRPr>
                </a:p>
              </p:txBody>
            </p:sp>
          </p:grpSp>
          <p:sp>
            <p:nvSpPr>
              <p:cNvPr id="198" name="TextBox 197"/>
              <p:cNvSpPr txBox="1"/>
              <p:nvPr/>
            </p:nvSpPr>
            <p:spPr>
              <a:xfrm>
                <a:off x="1121483" y="5046509"/>
                <a:ext cx="684527" cy="431754"/>
              </a:xfrm>
              <a:prstGeom prst="rect">
                <a:avLst/>
              </a:prstGeom>
              <a:noFill/>
            </p:spPr>
            <p:txBody>
              <a:bodyPr wrap="square" lIns="0" tIns="0" rIns="0" bIns="0" rtlCol="0">
                <a:spAutoFit/>
              </a:bodyPr>
              <a:lstStyle/>
              <a:p>
                <a:pPr algn="ctr" defTabSz="932296">
                  <a:lnSpc>
                    <a:spcPct val="90000"/>
                  </a:lnSpc>
                </a:pPr>
                <a:endParaRPr lang="en-US" sz="1200" dirty="0">
                  <a:solidFill>
                    <a:srgbClr val="FFFFFF"/>
                  </a:solidFill>
                </a:endParaRPr>
              </a:p>
            </p:txBody>
          </p:sp>
          <p:sp>
            <p:nvSpPr>
              <p:cNvPr id="199" name="Rectangle 198"/>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t" anchorCtr="0" forceAA="0" compatLnSpc="1">
                <a:prstTxWarp prst="textNoShape">
                  <a:avLst/>
                </a:prstTxWarp>
                <a:noAutofit/>
              </a:bodyPr>
              <a:lstStyle/>
              <a:p>
                <a:pPr algn="ctr" defTabSz="950721"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 name="Group 191"/>
            <p:cNvGrpSpPr/>
            <p:nvPr/>
          </p:nvGrpSpPr>
          <p:grpSpPr>
            <a:xfrm>
              <a:off x="7641209" y="3786572"/>
              <a:ext cx="144646" cy="277698"/>
              <a:chOff x="7791149" y="4987730"/>
              <a:chExt cx="192916" cy="370370"/>
            </a:xfrm>
          </p:grpSpPr>
          <p:sp>
            <p:nvSpPr>
              <p:cNvPr id="1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sp>
            <p:nvSpPr>
              <p:cNvPr id="1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defTabSz="932296"/>
                <a:endParaRPr lang="en-US" dirty="0">
                  <a:solidFill>
                    <a:srgbClr val="505050"/>
                  </a:solidFill>
                </a:endParaRPr>
              </a:p>
            </p:txBody>
          </p:sp>
        </p:grpSp>
      </p:grpSp>
      <p:sp>
        <p:nvSpPr>
          <p:cNvPr id="214" name="TextBox 213"/>
          <p:cNvSpPr txBox="1"/>
          <p:nvPr/>
        </p:nvSpPr>
        <p:spPr>
          <a:xfrm>
            <a:off x="8736677" y="3567278"/>
            <a:ext cx="1540626" cy="412019"/>
          </a:xfrm>
          <a:prstGeom prst="rect">
            <a:avLst/>
          </a:prstGeom>
          <a:noFill/>
        </p:spPr>
        <p:txBody>
          <a:bodyPr wrap="square" lIns="0" tIns="149153" rIns="0" bIns="149153" rtlCol="0">
            <a:spAutoFit/>
          </a:bodyPr>
          <a:lstStyle/>
          <a:p>
            <a:pPr defTabSz="932296">
              <a:lnSpc>
                <a:spcPct val="90000"/>
              </a:lnSpc>
              <a:spcAft>
                <a:spcPts val="612"/>
              </a:spcAft>
            </a:pPr>
            <a:r>
              <a:rPr lang="en-US" sz="700" kern="0" dirty="0">
                <a:solidFill>
                  <a:schemeClr val="bg1"/>
                </a:solidFill>
              </a:rPr>
              <a:t>On- premise to Microsoft Azure</a:t>
            </a:r>
          </a:p>
        </p:txBody>
      </p:sp>
      <p:graphicFrame>
        <p:nvGraphicFramePr>
          <p:cNvPr id="7" name="Table 6"/>
          <p:cNvGraphicFramePr>
            <a:graphicFrameLocks noGrp="1"/>
          </p:cNvGraphicFramePr>
          <p:nvPr>
            <p:extLst>
              <p:ext uri="{D42A27DB-BD31-4B8C-83A1-F6EECF244321}">
                <p14:modId xmlns:p14="http://schemas.microsoft.com/office/powerpoint/2010/main" val="1562756784"/>
              </p:ext>
            </p:extLst>
          </p:nvPr>
        </p:nvGraphicFramePr>
        <p:xfrm>
          <a:off x="5968538" y="1536571"/>
          <a:ext cx="2517940" cy="1615440"/>
        </p:xfrm>
        <a:graphic>
          <a:graphicData uri="http://schemas.openxmlformats.org/drawingml/2006/table">
            <a:tbl>
              <a:tblPr/>
              <a:tblGrid>
                <a:gridCol w="706582">
                  <a:extLst>
                    <a:ext uri="{9D8B030D-6E8A-4147-A177-3AD203B41FA5}">
                      <a16:colId xmlns:a16="http://schemas.microsoft.com/office/drawing/2014/main" val="4019129754"/>
                    </a:ext>
                  </a:extLst>
                </a:gridCol>
                <a:gridCol w="914400">
                  <a:extLst>
                    <a:ext uri="{9D8B030D-6E8A-4147-A177-3AD203B41FA5}">
                      <a16:colId xmlns:a16="http://schemas.microsoft.com/office/drawing/2014/main" val="58874956"/>
                    </a:ext>
                  </a:extLst>
                </a:gridCol>
                <a:gridCol w="896958">
                  <a:extLst>
                    <a:ext uri="{9D8B030D-6E8A-4147-A177-3AD203B41FA5}">
                      <a16:colId xmlns:a16="http://schemas.microsoft.com/office/drawing/2014/main" val="667867989"/>
                    </a:ext>
                  </a:extLst>
                </a:gridCol>
              </a:tblGrid>
              <a:tr h="0">
                <a:tc>
                  <a:txBody>
                    <a:bodyPr/>
                    <a:lstStyle/>
                    <a:p>
                      <a:endParaRPr lang="en-US" sz="800" dirty="0">
                        <a:solidFill>
                          <a:schemeClr val="bg1"/>
                        </a:solidFill>
                      </a:endParaRPr>
                    </a:p>
                  </a:txBody>
                  <a:tcPr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mn-lt"/>
                          <a:ea typeface="+mn-ea"/>
                          <a:cs typeface="+mn-cs"/>
                        </a:rPr>
                        <a:t>Price For First 31 days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mn-lt"/>
                          <a:ea typeface="+mn-ea"/>
                          <a:cs typeface="+mn-cs"/>
                        </a:rPr>
                        <a:t>Price</a:t>
                      </a:r>
                      <a:r>
                        <a:rPr lang="en-US" sz="800" kern="1200" baseline="0" dirty="0">
                          <a:solidFill>
                            <a:schemeClr val="bg1"/>
                          </a:solidFill>
                          <a:latin typeface="+mn-lt"/>
                          <a:ea typeface="+mn-ea"/>
                          <a:cs typeface="+mn-cs"/>
                        </a:rPr>
                        <a:t> After </a:t>
                      </a:r>
                      <a:r>
                        <a:rPr lang="en-US" sz="800" kern="1200" dirty="0">
                          <a:solidFill>
                            <a:schemeClr val="bg1"/>
                          </a:solidFill>
                          <a:latin typeface="+mn-lt"/>
                          <a:ea typeface="+mn-ea"/>
                          <a:cs typeface="+mn-cs"/>
                        </a:rPr>
                        <a:t>31 days</a:t>
                      </a:r>
                    </a:p>
                  </a:txBody>
                  <a:tcPr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810218"/>
                  </a:ext>
                </a:extLst>
              </a:tr>
              <a:tr h="0">
                <a:tc>
                  <a:txBody>
                    <a:bodyPr/>
                    <a:lstStyle/>
                    <a:p>
                      <a:r>
                        <a:rPr lang="en-US" sz="800" dirty="0">
                          <a:solidFill>
                            <a:schemeClr val="bg1"/>
                          </a:solidFill>
                        </a:rPr>
                        <a:t>Azure Site Recovery to customer owned sites</a:t>
                      </a:r>
                    </a:p>
                  </a:txBody>
                  <a:tcPr anchor="ctr">
                    <a:lnL>
                      <a:noFill/>
                    </a:lnL>
                    <a:lnR w="12700" cap="flat" cmpd="sng" algn="ctr">
                      <a:solidFill>
                        <a:schemeClr val="bg1"/>
                      </a:solid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solidFill>
                            <a:schemeClr val="bg1"/>
                          </a:solidFill>
                        </a:rPr>
                        <a:t>Free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solidFill>
                            <a:schemeClr val="bg1"/>
                          </a:solidFill>
                        </a:rPr>
                        <a:t>$16/month per instance protected</a:t>
                      </a:r>
                    </a:p>
                  </a:txBody>
                  <a:tcPr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5283907"/>
                  </a:ext>
                </a:extLst>
              </a:tr>
              <a:tr h="0">
                <a:tc>
                  <a:txBody>
                    <a:bodyPr/>
                    <a:lstStyle/>
                    <a:p>
                      <a:r>
                        <a:rPr lang="en-US" sz="800" dirty="0">
                          <a:solidFill>
                            <a:schemeClr val="bg1"/>
                          </a:solidFill>
                        </a:rPr>
                        <a:t>Azure Site Recovery to Azure</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800" dirty="0">
                          <a:solidFill>
                            <a:schemeClr val="bg1"/>
                          </a:solidFill>
                        </a:rPr>
                        <a:t>Free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800" dirty="0">
                          <a:solidFill>
                            <a:schemeClr val="bg1"/>
                          </a:solidFill>
                        </a:rPr>
                        <a:t>$54/month per instance protected</a:t>
                      </a:r>
                    </a:p>
                  </a:txBody>
                  <a:tcPr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86889812"/>
                  </a:ext>
                </a:extLst>
              </a:tr>
            </a:tbl>
          </a:graphicData>
        </a:graphic>
      </p:graphicFrame>
      <p:sp>
        <p:nvSpPr>
          <p:cNvPr id="215" name="Freeform 5"/>
          <p:cNvSpPr>
            <a:spLocks noEditPoints="1"/>
          </p:cNvSpPr>
          <p:nvPr/>
        </p:nvSpPr>
        <p:spPr bwMode="auto">
          <a:xfrm>
            <a:off x="6995650" y="1184787"/>
            <a:ext cx="324465" cy="268879"/>
          </a:xfrm>
          <a:custGeom>
            <a:avLst/>
            <a:gdLst>
              <a:gd name="T0" fmla="*/ 119 w 1272"/>
              <a:gd name="T1" fmla="*/ 364 h 728"/>
              <a:gd name="T2" fmla="*/ 220 w 1272"/>
              <a:gd name="T3" fmla="*/ 364 h 728"/>
              <a:gd name="T4" fmla="*/ 194 w 1272"/>
              <a:gd name="T5" fmla="*/ 0 h 728"/>
              <a:gd name="T6" fmla="*/ 0 w 1272"/>
              <a:gd name="T7" fmla="*/ 549 h 728"/>
              <a:gd name="T8" fmla="*/ 1272 w 1272"/>
              <a:gd name="T9" fmla="*/ 728 h 728"/>
              <a:gd name="T10" fmla="*/ 194 w 1272"/>
              <a:gd name="T11" fmla="*/ 0 h 728"/>
              <a:gd name="T12" fmla="*/ 83 w 1272"/>
              <a:gd name="T13" fmla="*/ 364 h 728"/>
              <a:gd name="T14" fmla="*/ 255 w 1272"/>
              <a:gd name="T15" fmla="*/ 364 h 728"/>
              <a:gd name="T16" fmla="*/ 841 w 1272"/>
              <a:gd name="T17" fmla="*/ 471 h 728"/>
              <a:gd name="T18" fmla="*/ 794 w 1272"/>
              <a:gd name="T19" fmla="*/ 534 h 728"/>
              <a:gd name="T20" fmla="*/ 745 w 1272"/>
              <a:gd name="T21" fmla="*/ 621 h 728"/>
              <a:gd name="T22" fmla="*/ 677 w 1272"/>
              <a:gd name="T23" fmla="*/ 563 h 728"/>
              <a:gd name="T24" fmla="*/ 614 w 1272"/>
              <a:gd name="T25" fmla="*/ 555 h 728"/>
              <a:gd name="T26" fmla="*/ 570 w 1272"/>
              <a:gd name="T27" fmla="*/ 539 h 728"/>
              <a:gd name="T28" fmla="*/ 626 w 1272"/>
              <a:gd name="T29" fmla="*/ 464 h 728"/>
              <a:gd name="T30" fmla="*/ 700 w 1272"/>
              <a:gd name="T31" fmla="*/ 474 h 728"/>
              <a:gd name="T32" fmla="*/ 715 w 1272"/>
              <a:gd name="T33" fmla="*/ 458 h 728"/>
              <a:gd name="T34" fmla="*/ 716 w 1272"/>
              <a:gd name="T35" fmla="*/ 438 h 728"/>
              <a:gd name="T36" fmla="*/ 690 w 1272"/>
              <a:gd name="T37" fmla="*/ 416 h 728"/>
              <a:gd name="T38" fmla="*/ 615 w 1272"/>
              <a:gd name="T39" fmla="*/ 379 h 728"/>
              <a:gd name="T40" fmla="*/ 570 w 1272"/>
              <a:gd name="T41" fmla="*/ 319 h 728"/>
              <a:gd name="T42" fmla="*/ 573 w 1272"/>
              <a:gd name="T43" fmla="*/ 240 h 728"/>
              <a:gd name="T44" fmla="*/ 630 w 1272"/>
              <a:gd name="T45" fmla="*/ 179 h 728"/>
              <a:gd name="T46" fmla="*/ 677 w 1272"/>
              <a:gd name="T47" fmla="*/ 107 h 728"/>
              <a:gd name="T48" fmla="*/ 745 w 1272"/>
              <a:gd name="T49" fmla="*/ 161 h 728"/>
              <a:gd name="T50" fmla="*/ 826 w 1272"/>
              <a:gd name="T51" fmla="*/ 174 h 728"/>
              <a:gd name="T52" fmla="*/ 806 w 1272"/>
              <a:gd name="T53" fmla="*/ 267 h 728"/>
              <a:gd name="T54" fmla="*/ 753 w 1272"/>
              <a:gd name="T55" fmla="*/ 250 h 728"/>
              <a:gd name="T56" fmla="*/ 708 w 1272"/>
              <a:gd name="T57" fmla="*/ 249 h 728"/>
              <a:gd name="T58" fmla="*/ 690 w 1272"/>
              <a:gd name="T59" fmla="*/ 263 h 728"/>
              <a:gd name="T60" fmla="*/ 689 w 1272"/>
              <a:gd name="T61" fmla="*/ 282 h 728"/>
              <a:gd name="T62" fmla="*/ 710 w 1272"/>
              <a:gd name="T63" fmla="*/ 303 h 728"/>
              <a:gd name="T64" fmla="*/ 788 w 1272"/>
              <a:gd name="T65" fmla="*/ 343 h 728"/>
              <a:gd name="T66" fmla="*/ 840 w 1272"/>
              <a:gd name="T67" fmla="*/ 404 h 728"/>
              <a:gd name="T68" fmla="*/ 841 w 1272"/>
              <a:gd name="T69" fmla="*/ 471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2" h="728">
                <a:moveTo>
                  <a:pt x="169" y="313"/>
                </a:moveTo>
                <a:cubicBezTo>
                  <a:pt x="141" y="313"/>
                  <a:pt x="119" y="336"/>
                  <a:pt x="119" y="364"/>
                </a:cubicBezTo>
                <a:cubicBezTo>
                  <a:pt x="119" y="392"/>
                  <a:pt x="141" y="414"/>
                  <a:pt x="169" y="414"/>
                </a:cubicBezTo>
                <a:cubicBezTo>
                  <a:pt x="197" y="414"/>
                  <a:pt x="220" y="392"/>
                  <a:pt x="220" y="364"/>
                </a:cubicBezTo>
                <a:cubicBezTo>
                  <a:pt x="220" y="336"/>
                  <a:pt x="197" y="313"/>
                  <a:pt x="169" y="313"/>
                </a:cubicBezTo>
                <a:close/>
                <a:moveTo>
                  <a:pt x="194" y="0"/>
                </a:moveTo>
                <a:cubicBezTo>
                  <a:pt x="0" y="178"/>
                  <a:pt x="0" y="178"/>
                  <a:pt x="0" y="178"/>
                </a:cubicBezTo>
                <a:cubicBezTo>
                  <a:pt x="0" y="549"/>
                  <a:pt x="0" y="549"/>
                  <a:pt x="0" y="549"/>
                </a:cubicBezTo>
                <a:cubicBezTo>
                  <a:pt x="194" y="728"/>
                  <a:pt x="194" y="728"/>
                  <a:pt x="194" y="728"/>
                </a:cubicBezTo>
                <a:cubicBezTo>
                  <a:pt x="1272" y="728"/>
                  <a:pt x="1272" y="728"/>
                  <a:pt x="1272" y="728"/>
                </a:cubicBezTo>
                <a:cubicBezTo>
                  <a:pt x="1272" y="0"/>
                  <a:pt x="1272" y="0"/>
                  <a:pt x="1272" y="0"/>
                </a:cubicBezTo>
                <a:lnTo>
                  <a:pt x="194" y="0"/>
                </a:lnTo>
                <a:close/>
                <a:moveTo>
                  <a:pt x="169" y="450"/>
                </a:moveTo>
                <a:cubicBezTo>
                  <a:pt x="122" y="450"/>
                  <a:pt x="83" y="411"/>
                  <a:pt x="83" y="364"/>
                </a:cubicBezTo>
                <a:cubicBezTo>
                  <a:pt x="83" y="316"/>
                  <a:pt x="122" y="278"/>
                  <a:pt x="169" y="278"/>
                </a:cubicBezTo>
                <a:cubicBezTo>
                  <a:pt x="217" y="278"/>
                  <a:pt x="255" y="316"/>
                  <a:pt x="255" y="364"/>
                </a:cubicBezTo>
                <a:cubicBezTo>
                  <a:pt x="255" y="411"/>
                  <a:pt x="217" y="450"/>
                  <a:pt x="169" y="450"/>
                </a:cubicBezTo>
                <a:close/>
                <a:moveTo>
                  <a:pt x="841" y="471"/>
                </a:moveTo>
                <a:cubicBezTo>
                  <a:pt x="838" y="482"/>
                  <a:pt x="833" y="493"/>
                  <a:pt x="825" y="504"/>
                </a:cubicBezTo>
                <a:cubicBezTo>
                  <a:pt x="818" y="515"/>
                  <a:pt x="807" y="525"/>
                  <a:pt x="794" y="534"/>
                </a:cubicBezTo>
                <a:cubicBezTo>
                  <a:pt x="781" y="543"/>
                  <a:pt x="764" y="550"/>
                  <a:pt x="745" y="555"/>
                </a:cubicBezTo>
                <a:cubicBezTo>
                  <a:pt x="745" y="621"/>
                  <a:pt x="745" y="621"/>
                  <a:pt x="745" y="621"/>
                </a:cubicBezTo>
                <a:cubicBezTo>
                  <a:pt x="677" y="621"/>
                  <a:pt x="677" y="621"/>
                  <a:pt x="677" y="621"/>
                </a:cubicBezTo>
                <a:cubicBezTo>
                  <a:pt x="677" y="563"/>
                  <a:pt x="677" y="563"/>
                  <a:pt x="677" y="563"/>
                </a:cubicBezTo>
                <a:cubicBezTo>
                  <a:pt x="667" y="563"/>
                  <a:pt x="657" y="562"/>
                  <a:pt x="646" y="561"/>
                </a:cubicBezTo>
                <a:cubicBezTo>
                  <a:pt x="635" y="559"/>
                  <a:pt x="624" y="557"/>
                  <a:pt x="614" y="555"/>
                </a:cubicBezTo>
                <a:cubicBezTo>
                  <a:pt x="604" y="553"/>
                  <a:pt x="595" y="551"/>
                  <a:pt x="587" y="548"/>
                </a:cubicBezTo>
                <a:cubicBezTo>
                  <a:pt x="579" y="545"/>
                  <a:pt x="574" y="542"/>
                  <a:pt x="570" y="539"/>
                </a:cubicBezTo>
                <a:cubicBezTo>
                  <a:pt x="570" y="433"/>
                  <a:pt x="570" y="433"/>
                  <a:pt x="570" y="433"/>
                </a:cubicBezTo>
                <a:cubicBezTo>
                  <a:pt x="588" y="446"/>
                  <a:pt x="607" y="456"/>
                  <a:pt x="626" y="464"/>
                </a:cubicBezTo>
                <a:cubicBezTo>
                  <a:pt x="645" y="472"/>
                  <a:pt x="665" y="476"/>
                  <a:pt x="685" y="476"/>
                </a:cubicBezTo>
                <a:cubicBezTo>
                  <a:pt x="691" y="476"/>
                  <a:pt x="696" y="475"/>
                  <a:pt x="700" y="474"/>
                </a:cubicBezTo>
                <a:cubicBezTo>
                  <a:pt x="704" y="472"/>
                  <a:pt x="707" y="470"/>
                  <a:pt x="710" y="467"/>
                </a:cubicBezTo>
                <a:cubicBezTo>
                  <a:pt x="713" y="465"/>
                  <a:pt x="714" y="462"/>
                  <a:pt x="715" y="458"/>
                </a:cubicBezTo>
                <a:cubicBezTo>
                  <a:pt x="717" y="455"/>
                  <a:pt x="717" y="452"/>
                  <a:pt x="717" y="448"/>
                </a:cubicBezTo>
                <a:cubicBezTo>
                  <a:pt x="717" y="445"/>
                  <a:pt x="717" y="441"/>
                  <a:pt x="716" y="438"/>
                </a:cubicBezTo>
                <a:cubicBezTo>
                  <a:pt x="715" y="434"/>
                  <a:pt x="712" y="431"/>
                  <a:pt x="708" y="427"/>
                </a:cubicBezTo>
                <a:cubicBezTo>
                  <a:pt x="704" y="424"/>
                  <a:pt x="698" y="420"/>
                  <a:pt x="690" y="416"/>
                </a:cubicBezTo>
                <a:cubicBezTo>
                  <a:pt x="682" y="411"/>
                  <a:pt x="671" y="407"/>
                  <a:pt x="657" y="401"/>
                </a:cubicBezTo>
                <a:cubicBezTo>
                  <a:pt x="640" y="395"/>
                  <a:pt x="626" y="387"/>
                  <a:pt x="615" y="379"/>
                </a:cubicBezTo>
                <a:cubicBezTo>
                  <a:pt x="603" y="370"/>
                  <a:pt x="593" y="361"/>
                  <a:pt x="586" y="351"/>
                </a:cubicBezTo>
                <a:cubicBezTo>
                  <a:pt x="579" y="341"/>
                  <a:pt x="573" y="330"/>
                  <a:pt x="570" y="319"/>
                </a:cubicBezTo>
                <a:cubicBezTo>
                  <a:pt x="567" y="308"/>
                  <a:pt x="565" y="296"/>
                  <a:pt x="565" y="284"/>
                </a:cubicBezTo>
                <a:cubicBezTo>
                  <a:pt x="565" y="268"/>
                  <a:pt x="568" y="253"/>
                  <a:pt x="573" y="240"/>
                </a:cubicBezTo>
                <a:cubicBezTo>
                  <a:pt x="578" y="227"/>
                  <a:pt x="586" y="215"/>
                  <a:pt x="595" y="205"/>
                </a:cubicBezTo>
                <a:cubicBezTo>
                  <a:pt x="605" y="194"/>
                  <a:pt x="617" y="186"/>
                  <a:pt x="630" y="179"/>
                </a:cubicBezTo>
                <a:cubicBezTo>
                  <a:pt x="644" y="172"/>
                  <a:pt x="660" y="167"/>
                  <a:pt x="677" y="164"/>
                </a:cubicBezTo>
                <a:cubicBezTo>
                  <a:pt x="677" y="107"/>
                  <a:pt x="677" y="107"/>
                  <a:pt x="677" y="107"/>
                </a:cubicBezTo>
                <a:cubicBezTo>
                  <a:pt x="745" y="107"/>
                  <a:pt x="745" y="107"/>
                  <a:pt x="745" y="107"/>
                </a:cubicBezTo>
                <a:cubicBezTo>
                  <a:pt x="745" y="161"/>
                  <a:pt x="745" y="161"/>
                  <a:pt x="745" y="161"/>
                </a:cubicBezTo>
                <a:cubicBezTo>
                  <a:pt x="762" y="162"/>
                  <a:pt x="777" y="164"/>
                  <a:pt x="791" y="166"/>
                </a:cubicBezTo>
                <a:cubicBezTo>
                  <a:pt x="805" y="168"/>
                  <a:pt x="816" y="171"/>
                  <a:pt x="826" y="174"/>
                </a:cubicBezTo>
                <a:cubicBezTo>
                  <a:pt x="826" y="277"/>
                  <a:pt x="826" y="277"/>
                  <a:pt x="826" y="277"/>
                </a:cubicBezTo>
                <a:cubicBezTo>
                  <a:pt x="820" y="274"/>
                  <a:pt x="814" y="271"/>
                  <a:pt x="806" y="267"/>
                </a:cubicBezTo>
                <a:cubicBezTo>
                  <a:pt x="798" y="263"/>
                  <a:pt x="790" y="260"/>
                  <a:pt x="781" y="257"/>
                </a:cubicBezTo>
                <a:cubicBezTo>
                  <a:pt x="772" y="254"/>
                  <a:pt x="763" y="252"/>
                  <a:pt x="753" y="250"/>
                </a:cubicBezTo>
                <a:cubicBezTo>
                  <a:pt x="743" y="248"/>
                  <a:pt x="733" y="247"/>
                  <a:pt x="723" y="247"/>
                </a:cubicBezTo>
                <a:cubicBezTo>
                  <a:pt x="717" y="247"/>
                  <a:pt x="712" y="248"/>
                  <a:pt x="708" y="249"/>
                </a:cubicBezTo>
                <a:cubicBezTo>
                  <a:pt x="704" y="251"/>
                  <a:pt x="700" y="253"/>
                  <a:pt x="697" y="255"/>
                </a:cubicBezTo>
                <a:cubicBezTo>
                  <a:pt x="694" y="257"/>
                  <a:pt x="692" y="260"/>
                  <a:pt x="690" y="263"/>
                </a:cubicBezTo>
                <a:cubicBezTo>
                  <a:pt x="689" y="266"/>
                  <a:pt x="688" y="269"/>
                  <a:pt x="688" y="273"/>
                </a:cubicBezTo>
                <a:cubicBezTo>
                  <a:pt x="688" y="276"/>
                  <a:pt x="689" y="279"/>
                  <a:pt x="689" y="282"/>
                </a:cubicBezTo>
                <a:cubicBezTo>
                  <a:pt x="690" y="285"/>
                  <a:pt x="692" y="289"/>
                  <a:pt x="696" y="292"/>
                </a:cubicBezTo>
                <a:cubicBezTo>
                  <a:pt x="699" y="296"/>
                  <a:pt x="704" y="299"/>
                  <a:pt x="710" y="303"/>
                </a:cubicBezTo>
                <a:cubicBezTo>
                  <a:pt x="717" y="307"/>
                  <a:pt x="726" y="311"/>
                  <a:pt x="737" y="316"/>
                </a:cubicBezTo>
                <a:cubicBezTo>
                  <a:pt x="757" y="325"/>
                  <a:pt x="775" y="333"/>
                  <a:pt x="788" y="343"/>
                </a:cubicBezTo>
                <a:cubicBezTo>
                  <a:pt x="802" y="352"/>
                  <a:pt x="813" y="361"/>
                  <a:pt x="822" y="372"/>
                </a:cubicBezTo>
                <a:cubicBezTo>
                  <a:pt x="830" y="382"/>
                  <a:pt x="836" y="393"/>
                  <a:pt x="840" y="404"/>
                </a:cubicBezTo>
                <a:cubicBezTo>
                  <a:pt x="844" y="415"/>
                  <a:pt x="846" y="427"/>
                  <a:pt x="846" y="439"/>
                </a:cubicBezTo>
                <a:cubicBezTo>
                  <a:pt x="846" y="449"/>
                  <a:pt x="844" y="459"/>
                  <a:pt x="841" y="47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600">
              <a:solidFill>
                <a:srgbClr val="505050"/>
              </a:solidFill>
            </a:endParaRPr>
          </a:p>
        </p:txBody>
      </p:sp>
      <p:sp>
        <p:nvSpPr>
          <p:cNvPr id="216" name="TextBox 215"/>
          <p:cNvSpPr txBox="1"/>
          <p:nvPr/>
        </p:nvSpPr>
        <p:spPr>
          <a:xfrm>
            <a:off x="5874504" y="3067549"/>
            <a:ext cx="2769313" cy="1923951"/>
          </a:xfrm>
          <a:prstGeom prst="rect">
            <a:avLst/>
          </a:prstGeom>
          <a:noFill/>
        </p:spPr>
        <p:txBody>
          <a:bodyPr wrap="square" lIns="179285" tIns="143428" rIns="179285" bIns="143428" rtlCol="0">
            <a:spAutoFit/>
          </a:bodyPr>
          <a:lstStyle/>
          <a:p>
            <a:pPr>
              <a:lnSpc>
                <a:spcPct val="90000"/>
              </a:lnSpc>
            </a:pPr>
            <a:r>
              <a:rPr lang="en-US" sz="1050" b="1" dirty="0">
                <a:solidFill>
                  <a:schemeClr val="bg1"/>
                </a:solidFill>
              </a:rPr>
              <a:t>Scenario DR – Protecting to Azure: </a:t>
            </a:r>
          </a:p>
          <a:p>
            <a:pPr marL="171450" indent="-171450">
              <a:lnSpc>
                <a:spcPct val="90000"/>
              </a:lnSpc>
              <a:buFont typeface="Wingdings" panose="05000000000000000000" pitchFamily="2" charset="2"/>
              <a:buChar char="ü"/>
            </a:pPr>
            <a:r>
              <a:rPr lang="en-US" sz="1000" dirty="0">
                <a:solidFill>
                  <a:schemeClr val="bg1"/>
                </a:solidFill>
              </a:rPr>
              <a:t>U$ 162/Month – 3 VMs Site Recovery</a:t>
            </a:r>
          </a:p>
          <a:p>
            <a:pPr marL="171450" indent="-171450">
              <a:lnSpc>
                <a:spcPct val="90000"/>
              </a:lnSpc>
              <a:buFont typeface="Wingdings" panose="05000000000000000000" pitchFamily="2" charset="2"/>
              <a:buChar char="ü"/>
            </a:pPr>
            <a:r>
              <a:rPr lang="en-US" sz="1000" dirty="0">
                <a:solidFill>
                  <a:schemeClr val="bg1"/>
                </a:solidFill>
              </a:rPr>
              <a:t>U$ 65.60/Month – 700 GB Storage</a:t>
            </a:r>
          </a:p>
          <a:p>
            <a:pPr marL="171450" indent="-171450">
              <a:lnSpc>
                <a:spcPct val="90000"/>
              </a:lnSpc>
              <a:buFont typeface="Wingdings" panose="05000000000000000000" pitchFamily="2" charset="2"/>
              <a:buChar char="ü"/>
            </a:pPr>
            <a:r>
              <a:rPr lang="en-US" sz="1000" dirty="0">
                <a:solidFill>
                  <a:schemeClr val="bg1"/>
                </a:solidFill>
              </a:rPr>
              <a:t>U$ 66.96/Month – VM A1/744 Hours</a:t>
            </a:r>
          </a:p>
          <a:p>
            <a:pPr marL="171450" indent="-171450">
              <a:lnSpc>
                <a:spcPct val="90000"/>
              </a:lnSpc>
              <a:buFont typeface="Wingdings" panose="05000000000000000000" pitchFamily="2" charset="2"/>
              <a:buChar char="ü"/>
            </a:pPr>
            <a:r>
              <a:rPr lang="en-US" sz="1000" dirty="0">
                <a:solidFill>
                  <a:schemeClr val="bg1"/>
                </a:solidFill>
              </a:rPr>
              <a:t>U$ 27/Month – VM A3/75 Hours</a:t>
            </a:r>
          </a:p>
          <a:p>
            <a:pPr marL="171450" indent="-171450">
              <a:lnSpc>
                <a:spcPct val="90000"/>
              </a:lnSpc>
              <a:buFont typeface="Wingdings" panose="05000000000000000000" pitchFamily="2" charset="2"/>
              <a:buChar char="ü"/>
            </a:pPr>
            <a:r>
              <a:rPr lang="en-US" sz="1000" dirty="0">
                <a:solidFill>
                  <a:schemeClr val="bg1"/>
                </a:solidFill>
              </a:rPr>
              <a:t>U$ 26.78/Month - VPN</a:t>
            </a:r>
            <a:br>
              <a:rPr lang="en-US" sz="1000" dirty="0">
                <a:solidFill>
                  <a:schemeClr val="bg1"/>
                </a:solidFill>
              </a:rPr>
            </a:br>
            <a:endParaRPr lang="en-US" sz="1000" dirty="0">
              <a:solidFill>
                <a:schemeClr val="bg1"/>
              </a:solidFill>
            </a:endParaRPr>
          </a:p>
          <a:p>
            <a:pPr marL="171450" indent="-171450">
              <a:lnSpc>
                <a:spcPct val="90000"/>
              </a:lnSpc>
              <a:buFont typeface="Wingdings" panose="05000000000000000000" pitchFamily="2" charset="2"/>
              <a:buChar char="ü"/>
            </a:pPr>
            <a:r>
              <a:rPr lang="en-US" sz="1050" b="1" dirty="0">
                <a:solidFill>
                  <a:schemeClr val="bg1"/>
                </a:solidFill>
              </a:rPr>
              <a:t>Total  U$ 4185.35/Year</a:t>
            </a:r>
            <a:endParaRPr lang="en-US" sz="1050" b="1" dirty="0">
              <a:solidFill>
                <a:schemeClr val="bg1"/>
              </a:solidFill>
              <a:sym typeface="Wingdings" panose="05000000000000000000" pitchFamily="2" charset="2"/>
            </a:endParaRPr>
          </a:p>
          <a:p>
            <a:pPr marL="171450" indent="-171450">
              <a:lnSpc>
                <a:spcPct val="90000"/>
              </a:lnSpc>
              <a:buFont typeface="Wingdings" panose="05000000000000000000" pitchFamily="2" charset="2"/>
              <a:buChar char="ü"/>
            </a:pPr>
            <a:r>
              <a:rPr lang="en-US" sz="1050" b="1" dirty="0">
                <a:solidFill>
                  <a:schemeClr val="bg1"/>
                </a:solidFill>
              </a:rPr>
              <a:t>42 Azure Monetary Commitment in OPEN SKUs</a:t>
            </a:r>
          </a:p>
          <a:p>
            <a:pPr>
              <a:lnSpc>
                <a:spcPct val="90000"/>
              </a:lnSpc>
            </a:pPr>
            <a:endParaRPr lang="en-US" sz="1100" dirty="0">
              <a:solidFill>
                <a:srgbClr val="FFFFFF"/>
              </a:solidFill>
            </a:endParaRPr>
          </a:p>
        </p:txBody>
      </p:sp>
      <p:cxnSp>
        <p:nvCxnSpPr>
          <p:cNvPr id="5" name="Straight Connector 4"/>
          <p:cNvCxnSpPr/>
          <p:nvPr/>
        </p:nvCxnSpPr>
        <p:spPr>
          <a:xfrm>
            <a:off x="6068722" y="4091587"/>
            <a:ext cx="2306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182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206" y="3083702"/>
            <a:ext cx="3223862" cy="690597"/>
          </a:xfrm>
          <a:prstGeom prst="rect">
            <a:avLst/>
          </a:prstGeom>
        </p:spPr>
      </p:pic>
      <p:sp>
        <p:nvSpPr>
          <p:cNvPr id="5" name="Text Box 3"/>
          <p:cNvSpPr txBox="1">
            <a:spLocks noChangeArrowheads="1"/>
          </p:cNvSpPr>
          <p:nvPr/>
        </p:nvSpPr>
        <p:spPr bwMode="blackWhite">
          <a:xfrm>
            <a:off x="267684" y="5960018"/>
            <a:ext cx="10758655" cy="606470"/>
          </a:xfrm>
          <a:prstGeom prst="rect">
            <a:avLst/>
          </a:prstGeom>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4419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48" y="208602"/>
            <a:ext cx="11655840" cy="899665"/>
          </a:xfrm>
        </p:spPr>
        <p:txBody>
          <a:bodyPr/>
          <a:lstStyle/>
          <a:p>
            <a:r>
              <a:rPr lang="en-US" dirty="0"/>
              <a:t>Introduction to Microsoft Azure</a:t>
            </a:r>
            <a:br>
              <a:rPr lang="en-US" dirty="0"/>
            </a:br>
            <a:r>
              <a:rPr lang="en-US" sz="3200" dirty="0"/>
              <a:t>The cloud for modern business</a:t>
            </a:r>
            <a:endParaRPr lang="en-US" dirty="0"/>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04" y="1672753"/>
            <a:ext cx="2392772" cy="1941306"/>
          </a:xfrm>
          <a:prstGeom prst="rect">
            <a:avLst/>
          </a:prstGeom>
        </p:spPr>
      </p:pic>
      <p:sp>
        <p:nvSpPr>
          <p:cNvPr id="28" name="Rectangle 27"/>
          <p:cNvSpPr/>
          <p:nvPr/>
        </p:nvSpPr>
        <p:spPr>
          <a:xfrm>
            <a:off x="829904" y="3701727"/>
            <a:ext cx="2392773" cy="1077218"/>
          </a:xfrm>
          <a:prstGeom prst="rect">
            <a:avLst/>
          </a:prstGeom>
        </p:spPr>
        <p:txBody>
          <a:bodyPr wrap="square">
            <a:spAutoFit/>
          </a:bodyPr>
          <a:lstStyle/>
          <a:p>
            <a:r>
              <a:rPr lang="en-US" sz="1600" dirty="0"/>
              <a:t>Get more done</a:t>
            </a:r>
            <a:r>
              <a:rPr lang="th-TH" sz="1600" dirty="0"/>
              <a:t> </a:t>
            </a:r>
            <a:r>
              <a:rPr lang="en-US" sz="1600" dirty="0"/>
              <a:t>using skills you already have and technologies you already know</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943" y="4778945"/>
            <a:ext cx="2667000" cy="1285875"/>
          </a:xfrm>
          <a:prstGeom prst="rect">
            <a:avLst/>
          </a:prstGeom>
        </p:spPr>
      </p:pic>
      <p:sp>
        <p:nvSpPr>
          <p:cNvPr id="34" name="Rectangle 33"/>
          <p:cNvSpPr/>
          <p:nvPr/>
        </p:nvSpPr>
        <p:spPr>
          <a:xfrm>
            <a:off x="2482943" y="6091757"/>
            <a:ext cx="2667000" cy="584775"/>
          </a:xfrm>
          <a:prstGeom prst="rect">
            <a:avLst/>
          </a:prstGeom>
        </p:spPr>
        <p:txBody>
          <a:bodyPr wrap="square">
            <a:spAutoFit/>
          </a:bodyPr>
          <a:lstStyle/>
          <a:p>
            <a:r>
              <a:rPr lang="en-US" sz="1600" dirty="0"/>
              <a:t>Use an open and flexible cloud service platform</a:t>
            </a:r>
            <a:r>
              <a:rPr lang="th-TH" sz="1600" dirty="0"/>
              <a:t>ใ</a:t>
            </a:r>
            <a:endParaRPr lang="en-US" sz="1600" dirty="0"/>
          </a:p>
        </p:txBody>
      </p:sp>
      <p:sp>
        <p:nvSpPr>
          <p:cNvPr id="35" name="Rectangle 34"/>
          <p:cNvSpPr/>
          <p:nvPr/>
        </p:nvSpPr>
        <p:spPr>
          <a:xfrm>
            <a:off x="4764272" y="3426759"/>
            <a:ext cx="3025286" cy="1077218"/>
          </a:xfrm>
          <a:prstGeom prst="rect">
            <a:avLst/>
          </a:prstGeom>
        </p:spPr>
        <p:txBody>
          <a:bodyPr wrap="square">
            <a:spAutoFit/>
          </a:bodyPr>
          <a:lstStyle/>
          <a:p>
            <a:r>
              <a:rPr lang="en-US" sz="1600" dirty="0"/>
              <a:t>Extend your existing IT</a:t>
            </a:r>
            <a:r>
              <a:rPr lang="th-TH" sz="1600" dirty="0"/>
              <a:t> </a:t>
            </a:r>
            <a:r>
              <a:rPr lang="en-US" sz="1600" dirty="0"/>
              <a:t>easily integrates with your existing IT environment with hybrid capabilities.</a:t>
            </a: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589" y="1664634"/>
            <a:ext cx="2286000" cy="17621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1529" y="4593571"/>
            <a:ext cx="1571625" cy="1190625"/>
          </a:xfrm>
          <a:prstGeom prst="rect">
            <a:avLst/>
          </a:prstGeom>
        </p:spPr>
      </p:pic>
      <p:sp>
        <p:nvSpPr>
          <p:cNvPr id="40" name="Rectangle 39"/>
          <p:cNvSpPr/>
          <p:nvPr/>
        </p:nvSpPr>
        <p:spPr>
          <a:xfrm>
            <a:off x="6151213" y="5871864"/>
            <a:ext cx="2372256" cy="584775"/>
          </a:xfrm>
          <a:prstGeom prst="rect">
            <a:avLst/>
          </a:prstGeom>
        </p:spPr>
        <p:txBody>
          <a:bodyPr wrap="square">
            <a:spAutoFit/>
          </a:bodyPr>
          <a:lstStyle/>
          <a:p>
            <a:r>
              <a:rPr lang="en-US" sz="1600" dirty="0"/>
              <a:t>Scale as you need, pay as you go.</a:t>
            </a: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398" y="742733"/>
            <a:ext cx="2428875" cy="1047750"/>
          </a:xfrm>
          <a:prstGeom prst="rect">
            <a:avLst/>
          </a:prstGeom>
        </p:spPr>
      </p:pic>
      <p:sp>
        <p:nvSpPr>
          <p:cNvPr id="44" name="Rectangle 43"/>
          <p:cNvSpPr/>
          <p:nvPr/>
        </p:nvSpPr>
        <p:spPr>
          <a:xfrm>
            <a:off x="8479977" y="1917169"/>
            <a:ext cx="2595716" cy="1815882"/>
          </a:xfrm>
          <a:prstGeom prst="rect">
            <a:avLst/>
          </a:prstGeom>
        </p:spPr>
        <p:txBody>
          <a:bodyPr wrap="square">
            <a:spAutoFit/>
          </a:bodyPr>
          <a:lstStyle/>
          <a:p>
            <a:r>
              <a:rPr lang="en-US" sz="1600" dirty="0"/>
              <a:t>Make smarter decisions with predictive analytics services, including Machine Learning, Cortana Analytics and Stream Analytics, are redefining business intelligence</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1153" y="3856801"/>
            <a:ext cx="2143125" cy="1809750"/>
          </a:xfrm>
          <a:prstGeom prst="rect">
            <a:avLst/>
          </a:prstGeom>
        </p:spPr>
      </p:pic>
      <p:sp>
        <p:nvSpPr>
          <p:cNvPr id="48" name="Rectangle 47"/>
          <p:cNvSpPr/>
          <p:nvPr/>
        </p:nvSpPr>
        <p:spPr>
          <a:xfrm>
            <a:off x="8763016" y="5669379"/>
            <a:ext cx="3279397" cy="1077218"/>
          </a:xfrm>
          <a:prstGeom prst="rect">
            <a:avLst/>
          </a:prstGeom>
        </p:spPr>
        <p:txBody>
          <a:bodyPr wrap="square">
            <a:spAutoFit/>
          </a:bodyPr>
          <a:lstStyle/>
          <a:p>
            <a:r>
              <a:rPr lang="en-US" sz="1600" dirty="0"/>
              <a:t>Rely on a trusted cloud service an industry-leading commitment to the protection and privacy of your data</a:t>
            </a:r>
          </a:p>
        </p:txBody>
      </p:sp>
    </p:spTree>
    <p:extLst>
      <p:ext uri="{BB962C8B-B14F-4D97-AF65-F5344CB8AC3E}">
        <p14:creationId xmlns:p14="http://schemas.microsoft.com/office/powerpoint/2010/main" val="15358223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ndParaRPr>
          </a:p>
        </p:txBody>
      </p:sp>
      <p:sp>
        <p:nvSpPr>
          <p:cNvPr id="78" name="Rectangle 77"/>
          <p:cNvSpPr/>
          <p:nvPr/>
        </p:nvSpPr>
        <p:spPr bwMode="auto">
          <a:xfrm>
            <a:off x="1" y="1"/>
            <a:ext cx="12192000" cy="4468668"/>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0" y="4468669"/>
            <a:ext cx="12192000" cy="2404834"/>
          </a:xfrm>
          <a:prstGeom prst="rect">
            <a:avLst/>
          </a:prstGeom>
          <a:solidFill>
            <a:schemeClr val="bg2">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bg2">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OS/Server Compute</a:t>
            </a:r>
          </a:p>
        </p:txBody>
      </p:sp>
      <p:sp>
        <p:nvSpPr>
          <p:cNvPr id="32" name="Rectangle 31"/>
          <p:cNvSpPr/>
          <p:nvPr/>
        </p:nvSpPr>
        <p:spPr bwMode="auto">
          <a:xfrm>
            <a:off x="2879912" y="4834576"/>
            <a:ext cx="2835269" cy="774278"/>
          </a:xfrm>
          <a:prstGeom prst="rect">
            <a:avLst/>
          </a:prstGeom>
          <a:solidFill>
            <a:schemeClr val="bg2">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(28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47783" y="377421"/>
            <a:ext cx="2331684" cy="2323460"/>
            <a:chOff x="5259761" y="1539578"/>
            <a:chExt cx="2378439" cy="2370050"/>
          </a:xfrm>
          <a:solidFill>
            <a:schemeClr val="bg2">
              <a:lumMod val="60000"/>
              <a:lumOff val="40000"/>
            </a:schemeClr>
          </a:solidFill>
        </p:grpSpPr>
        <p:sp>
          <p:nvSpPr>
            <p:cNvPr id="41" name="Rectangle 40"/>
            <p:cNvSpPr/>
            <p:nvPr/>
          </p:nvSpPr>
          <p:spPr bwMode="auto">
            <a:xfrm>
              <a:off x="5259761" y="1539578"/>
              <a:ext cx="2378439" cy="237005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a:grpFill/>
          </p:grpSpPr>
          <p:sp>
            <p:nvSpPr>
              <p:cNvPr id="151" name="TextBox 150"/>
              <p:cNvSpPr txBox="1"/>
              <p:nvPr/>
            </p:nvSpPr>
            <p:spPr>
              <a:xfrm>
                <a:off x="5796355" y="2023773"/>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a:grpFill/>
            </p:spPr>
          </p:pic>
        </p:grpSp>
        <p:grpSp>
          <p:nvGrpSpPr>
            <p:cNvPr id="138" name="Group 137"/>
            <p:cNvGrpSpPr/>
            <p:nvPr/>
          </p:nvGrpSpPr>
          <p:grpSpPr>
            <a:xfrm>
              <a:off x="5414050" y="2639356"/>
              <a:ext cx="1016034" cy="291093"/>
              <a:chOff x="5414050" y="2639356"/>
              <a:chExt cx="1016034" cy="291093"/>
            </a:xfrm>
            <a:grpFill/>
          </p:grpSpPr>
          <p:sp>
            <p:nvSpPr>
              <p:cNvPr id="153" name="TextBox 152"/>
              <p:cNvSpPr txBox="1"/>
              <p:nvPr/>
            </p:nvSpPr>
            <p:spPr>
              <a:xfrm>
                <a:off x="5770928" y="2665660"/>
                <a:ext cx="659156" cy="26163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a:grpFill/>
            </p:spPr>
          </p:pic>
        </p:grpSp>
        <p:grpSp>
          <p:nvGrpSpPr>
            <p:cNvPr id="141" name="Group 140"/>
            <p:cNvGrpSpPr/>
            <p:nvPr/>
          </p:nvGrpSpPr>
          <p:grpSpPr>
            <a:xfrm>
              <a:off x="5399198" y="3283698"/>
              <a:ext cx="1007917" cy="339779"/>
              <a:chOff x="5399198" y="3283698"/>
              <a:chExt cx="1007917" cy="339779"/>
            </a:xfrm>
            <a:grpFill/>
          </p:grpSpPr>
          <p:sp>
            <p:nvSpPr>
              <p:cNvPr id="155" name="TextBox 154"/>
              <p:cNvSpPr txBox="1"/>
              <p:nvPr/>
            </p:nvSpPr>
            <p:spPr>
              <a:xfrm>
                <a:off x="5747959" y="3322371"/>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a:grpFill/>
            </p:spPr>
          </p:pic>
        </p:grpSp>
        <p:grpSp>
          <p:nvGrpSpPr>
            <p:cNvPr id="139" name="Group 138"/>
            <p:cNvGrpSpPr/>
            <p:nvPr/>
          </p:nvGrpSpPr>
          <p:grpSpPr>
            <a:xfrm>
              <a:off x="6529080" y="2014604"/>
              <a:ext cx="1018326" cy="294805"/>
              <a:chOff x="6529080" y="2014604"/>
              <a:chExt cx="1018326" cy="294805"/>
            </a:xfrm>
            <a:grpFill/>
          </p:grpSpPr>
          <p:sp>
            <p:nvSpPr>
              <p:cNvPr id="157" name="TextBox 156"/>
              <p:cNvSpPr txBox="1"/>
              <p:nvPr/>
            </p:nvSpPr>
            <p:spPr>
              <a:xfrm>
                <a:off x="6888250" y="2034330"/>
                <a:ext cx="659156" cy="256602"/>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a:grpFill/>
            </p:spPr>
          </p:pic>
        </p:grpSp>
        <p:grpSp>
          <p:nvGrpSpPr>
            <p:cNvPr id="140" name="Group 139"/>
            <p:cNvGrpSpPr/>
            <p:nvPr/>
          </p:nvGrpSpPr>
          <p:grpSpPr>
            <a:xfrm>
              <a:off x="6521410" y="2663908"/>
              <a:ext cx="1008542" cy="308500"/>
              <a:chOff x="6521410" y="2663908"/>
              <a:chExt cx="1008542" cy="308500"/>
            </a:xfrm>
            <a:grpFill/>
          </p:grpSpPr>
          <p:sp>
            <p:nvSpPr>
              <p:cNvPr id="159" name="TextBox 158"/>
              <p:cNvSpPr txBox="1"/>
              <p:nvPr/>
            </p:nvSpPr>
            <p:spPr>
              <a:xfrm>
                <a:off x="6870796" y="2671302"/>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a:grpFill/>
            </p:spPr>
          </p:pic>
        </p:grpSp>
        <p:grpSp>
          <p:nvGrpSpPr>
            <p:cNvPr id="142" name="Group 141"/>
            <p:cNvGrpSpPr/>
            <p:nvPr/>
          </p:nvGrpSpPr>
          <p:grpSpPr>
            <a:xfrm>
              <a:off x="6549176" y="3327450"/>
              <a:ext cx="1003560" cy="328116"/>
              <a:chOff x="6549176" y="3327450"/>
              <a:chExt cx="1003560" cy="328116"/>
            </a:xfrm>
            <a:grpFill/>
          </p:grpSpPr>
          <p:sp>
            <p:nvSpPr>
              <p:cNvPr id="161" name="TextBox 160"/>
              <p:cNvSpPr txBox="1"/>
              <p:nvPr/>
            </p:nvSpPr>
            <p:spPr>
              <a:xfrm>
                <a:off x="6893580" y="3354460"/>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a:grpFill/>
            </p:spPr>
          </p:pic>
        </p:grpSp>
      </p:grpSp>
      <p:grpSp>
        <p:nvGrpSpPr>
          <p:cNvPr id="395" name="Group 394"/>
          <p:cNvGrpSpPr/>
          <p:nvPr/>
        </p:nvGrpSpPr>
        <p:grpSpPr>
          <a:xfrm>
            <a:off x="1969975" y="3379678"/>
            <a:ext cx="2049933" cy="823962"/>
            <a:chOff x="2392678" y="3336393"/>
            <a:chExt cx="2091038" cy="840484"/>
          </a:xfrm>
          <a:solidFill>
            <a:schemeClr val="bg2">
              <a:lumMod val="60000"/>
              <a:lumOff val="40000"/>
            </a:schemeClr>
          </a:solidFill>
        </p:grpSpPr>
        <p:sp>
          <p:nvSpPr>
            <p:cNvPr id="38" name="Rectangle 37"/>
            <p:cNvSpPr/>
            <p:nvPr/>
          </p:nvSpPr>
          <p:spPr bwMode="auto">
            <a:xfrm>
              <a:off x="2392678" y="3336393"/>
              <a:ext cx="2091038" cy="840484"/>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a:grpFill/>
          </p:grpSpPr>
          <p:sp>
            <p:nvSpPr>
              <p:cNvPr id="163" name="TextBox 162"/>
              <p:cNvSpPr txBox="1"/>
              <p:nvPr/>
            </p:nvSpPr>
            <p:spPr>
              <a:xfrm>
                <a:off x="3872546" y="3744970"/>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a:grpFill/>
            </p:spPr>
          </p:pic>
        </p:grpSp>
        <p:grpSp>
          <p:nvGrpSpPr>
            <p:cNvPr id="342" name="Group 341"/>
            <p:cNvGrpSpPr/>
            <p:nvPr/>
          </p:nvGrpSpPr>
          <p:grpSpPr>
            <a:xfrm>
              <a:off x="2501312" y="3748786"/>
              <a:ext cx="997180" cy="301105"/>
              <a:chOff x="2850632" y="3748786"/>
              <a:chExt cx="997180" cy="301105"/>
            </a:xfrm>
            <a:grpFill/>
          </p:grpSpPr>
          <p:sp>
            <p:nvSpPr>
              <p:cNvPr id="165" name="TextBox 164"/>
              <p:cNvSpPr txBox="1"/>
              <p:nvPr/>
            </p:nvSpPr>
            <p:spPr>
              <a:xfrm>
                <a:off x="3188656" y="3748786"/>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a:grpFill/>
            </p:spPr>
          </p:pic>
        </p:grpSp>
      </p:grpSp>
      <p:grpSp>
        <p:nvGrpSpPr>
          <p:cNvPr id="380" name="Group 379"/>
          <p:cNvGrpSpPr/>
          <p:nvPr/>
        </p:nvGrpSpPr>
        <p:grpSpPr>
          <a:xfrm>
            <a:off x="1953134" y="1918181"/>
            <a:ext cx="2066773" cy="1324462"/>
            <a:chOff x="3326868" y="2362886"/>
            <a:chExt cx="2108217" cy="1351020"/>
          </a:xfrm>
          <a:solidFill>
            <a:schemeClr val="bg2">
              <a:lumMod val="60000"/>
              <a:lumOff val="40000"/>
            </a:schemeClr>
          </a:solidFill>
        </p:grpSpPr>
        <p:sp>
          <p:nvSpPr>
            <p:cNvPr id="40" name="Rectangle 39"/>
            <p:cNvSpPr/>
            <p:nvPr/>
          </p:nvSpPr>
          <p:spPr bwMode="auto">
            <a:xfrm>
              <a:off x="3326868" y="2362886"/>
              <a:ext cx="2108217" cy="135102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508812" y="2773724"/>
              <a:ext cx="899323" cy="311924"/>
              <a:chOff x="4508812" y="2773724"/>
              <a:chExt cx="899323" cy="311924"/>
            </a:xfrm>
            <a:grpFill/>
          </p:grpSpPr>
          <p:sp>
            <p:nvSpPr>
              <p:cNvPr id="214" name="TextBox 213"/>
              <p:cNvSpPr txBox="1"/>
              <p:nvPr/>
            </p:nvSpPr>
            <p:spPr>
              <a:xfrm>
                <a:off x="4748979" y="2784543"/>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a:grpFill/>
            </p:spPr>
          </p:pic>
        </p:grpSp>
        <p:grpSp>
          <p:nvGrpSpPr>
            <p:cNvPr id="378" name="Group 377"/>
            <p:cNvGrpSpPr/>
            <p:nvPr/>
          </p:nvGrpSpPr>
          <p:grpSpPr>
            <a:xfrm>
              <a:off x="3483444" y="3313178"/>
              <a:ext cx="1008307" cy="316721"/>
              <a:chOff x="3483444" y="3313178"/>
              <a:chExt cx="1008307" cy="316721"/>
            </a:xfrm>
            <a:grpFill/>
          </p:grpSpPr>
          <p:sp>
            <p:nvSpPr>
              <p:cNvPr id="216" name="TextBox 215"/>
              <p:cNvSpPr txBox="1"/>
              <p:nvPr/>
            </p:nvSpPr>
            <p:spPr>
              <a:xfrm>
                <a:off x="3832595" y="3328794"/>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a:grpFill/>
            </p:spPr>
          </p:pic>
        </p:grpSp>
        <p:grpSp>
          <p:nvGrpSpPr>
            <p:cNvPr id="379" name="Group 378"/>
            <p:cNvGrpSpPr/>
            <p:nvPr/>
          </p:nvGrpSpPr>
          <p:grpSpPr>
            <a:xfrm>
              <a:off x="4517160" y="3306133"/>
              <a:ext cx="892164" cy="323766"/>
              <a:chOff x="4517160" y="3306133"/>
              <a:chExt cx="892164" cy="323766"/>
            </a:xfrm>
            <a:grpFill/>
          </p:grpSpPr>
          <p:sp>
            <p:nvSpPr>
              <p:cNvPr id="218" name="TextBox 217"/>
              <p:cNvSpPr txBox="1"/>
              <p:nvPr/>
            </p:nvSpPr>
            <p:spPr>
              <a:xfrm>
                <a:off x="4750168" y="3328795"/>
                <a:ext cx="659156" cy="301104"/>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a:grpFill/>
            </p:spPr>
          </p:pic>
        </p:grpSp>
        <p:grpSp>
          <p:nvGrpSpPr>
            <p:cNvPr id="376" name="Group 375"/>
            <p:cNvGrpSpPr/>
            <p:nvPr/>
          </p:nvGrpSpPr>
          <p:grpSpPr>
            <a:xfrm>
              <a:off x="3477054" y="2774918"/>
              <a:ext cx="1004745" cy="319522"/>
              <a:chOff x="3477054" y="2774918"/>
              <a:chExt cx="1004745" cy="319522"/>
            </a:xfrm>
            <a:grpFill/>
          </p:grpSpPr>
          <p:sp>
            <p:nvSpPr>
              <p:cNvPr id="220" name="TextBox 219"/>
              <p:cNvSpPr txBox="1"/>
              <p:nvPr/>
            </p:nvSpPr>
            <p:spPr>
              <a:xfrm>
                <a:off x="3822643" y="2793335"/>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a:grpFill/>
            </p:spPr>
          </p:pic>
        </p:grpSp>
      </p:grpSp>
      <p:sp>
        <p:nvSpPr>
          <p:cNvPr id="71" name="Rectangle 70"/>
          <p:cNvSpPr/>
          <p:nvPr/>
        </p:nvSpPr>
        <p:spPr bwMode="auto">
          <a:xfrm>
            <a:off x="10228639" y="377421"/>
            <a:ext cx="1539076" cy="402826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481656" y="2298921"/>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4787" y="4040803"/>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9605" y="3641229"/>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83570" y="3205635"/>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bg2">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6604238" y="382078"/>
            <a:ext cx="3470154" cy="1721170"/>
            <a:chOff x="8289832" y="2910817"/>
            <a:chExt cx="3539738" cy="1755683"/>
          </a:xfrm>
          <a:solidFill>
            <a:schemeClr val="bg2">
              <a:lumMod val="60000"/>
              <a:lumOff val="40000"/>
            </a:schemeClr>
          </a:solidFill>
        </p:grpSpPr>
        <p:sp>
          <p:nvSpPr>
            <p:cNvPr id="37" name="Rectangle 36"/>
            <p:cNvSpPr/>
            <p:nvPr/>
          </p:nvSpPr>
          <p:spPr bwMode="auto">
            <a:xfrm>
              <a:off x="8289832" y="2910817"/>
              <a:ext cx="3539738" cy="1755683"/>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a:grpFill/>
          </p:grpSpPr>
          <p:sp>
            <p:nvSpPr>
              <p:cNvPr id="171" name="TextBox 170"/>
              <p:cNvSpPr txBox="1"/>
              <p:nvPr/>
            </p:nvSpPr>
            <p:spPr>
              <a:xfrm>
                <a:off x="9104870" y="3497376"/>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a:grpFill/>
            </p:spPr>
          </p:pic>
        </p:grpSp>
        <p:grpSp>
          <p:nvGrpSpPr>
            <p:cNvPr id="390" name="Group 389"/>
            <p:cNvGrpSpPr/>
            <p:nvPr/>
          </p:nvGrpSpPr>
          <p:grpSpPr>
            <a:xfrm>
              <a:off x="10786523" y="3477738"/>
              <a:ext cx="1029708" cy="308738"/>
              <a:chOff x="10786523" y="3477738"/>
              <a:chExt cx="1029708" cy="308738"/>
            </a:xfrm>
            <a:grpFill/>
          </p:grpSpPr>
          <p:sp>
            <p:nvSpPr>
              <p:cNvPr id="173" name="TextBox 172"/>
              <p:cNvSpPr txBox="1"/>
              <p:nvPr/>
            </p:nvSpPr>
            <p:spPr>
              <a:xfrm>
                <a:off x="11157075" y="3477738"/>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a:grpFill/>
            </p:spPr>
          </p:pic>
        </p:grpSp>
        <p:grpSp>
          <p:nvGrpSpPr>
            <p:cNvPr id="391" name="Group 390"/>
            <p:cNvGrpSpPr/>
            <p:nvPr/>
          </p:nvGrpSpPr>
          <p:grpSpPr>
            <a:xfrm>
              <a:off x="8728911" y="4040003"/>
              <a:ext cx="1011763" cy="318839"/>
              <a:chOff x="8728911" y="4040003"/>
              <a:chExt cx="1011763" cy="318839"/>
            </a:xfrm>
            <a:grpFill/>
          </p:grpSpPr>
          <p:sp>
            <p:nvSpPr>
              <p:cNvPr id="175" name="TextBox 174"/>
              <p:cNvSpPr txBox="1"/>
              <p:nvPr/>
            </p:nvSpPr>
            <p:spPr>
              <a:xfrm>
                <a:off x="9081518" y="4057737"/>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a:grpFill/>
            </p:spPr>
          </p:pic>
        </p:grpSp>
        <p:grpSp>
          <p:nvGrpSpPr>
            <p:cNvPr id="392" name="Group 391"/>
            <p:cNvGrpSpPr/>
            <p:nvPr/>
          </p:nvGrpSpPr>
          <p:grpSpPr>
            <a:xfrm>
              <a:off x="9789813" y="4065697"/>
              <a:ext cx="1011560" cy="324689"/>
              <a:chOff x="9789813" y="4065697"/>
              <a:chExt cx="1011560" cy="324689"/>
            </a:xfrm>
            <a:grpFill/>
          </p:grpSpPr>
          <p:sp>
            <p:nvSpPr>
              <p:cNvPr id="177" name="TextBox 176"/>
              <p:cNvSpPr txBox="1"/>
              <p:nvPr/>
            </p:nvSpPr>
            <p:spPr>
              <a:xfrm>
                <a:off x="10142217" y="4089281"/>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a:grpFill/>
            </p:spPr>
          </p:pic>
        </p:grpSp>
        <p:grpSp>
          <p:nvGrpSpPr>
            <p:cNvPr id="393" name="Group 392"/>
            <p:cNvGrpSpPr/>
            <p:nvPr/>
          </p:nvGrpSpPr>
          <p:grpSpPr>
            <a:xfrm>
              <a:off x="10784365" y="4081793"/>
              <a:ext cx="1014773" cy="304510"/>
              <a:chOff x="10784365" y="4081793"/>
              <a:chExt cx="1014773" cy="304510"/>
            </a:xfrm>
            <a:grpFill/>
          </p:grpSpPr>
          <p:sp>
            <p:nvSpPr>
              <p:cNvPr id="179" name="TextBox 178"/>
              <p:cNvSpPr txBox="1"/>
              <p:nvPr/>
            </p:nvSpPr>
            <p:spPr>
              <a:xfrm>
                <a:off x="11139982" y="4085198"/>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a:grpFill/>
            </p:spPr>
          </p:pic>
        </p:grpSp>
        <p:grpSp>
          <p:nvGrpSpPr>
            <p:cNvPr id="389" name="Group 388"/>
            <p:cNvGrpSpPr/>
            <p:nvPr/>
          </p:nvGrpSpPr>
          <p:grpSpPr>
            <a:xfrm>
              <a:off x="9763191" y="3476801"/>
              <a:ext cx="751841" cy="347627"/>
              <a:chOff x="9763191" y="3476801"/>
              <a:chExt cx="751841" cy="347627"/>
            </a:xfrm>
            <a:grpFill/>
          </p:grpSpPr>
          <p:pic>
            <p:nvPicPr>
              <p:cNvPr id="17" name="Picture 16"/>
              <p:cNvPicPr>
                <a:picLocks noChangeAspect="1"/>
              </p:cNvPicPr>
              <p:nvPr/>
            </p:nvPicPr>
            <p:blipFill>
              <a:blip r:embed="rId25"/>
              <a:stretch>
                <a:fillRect/>
              </a:stretch>
            </p:blipFill>
            <p:spPr>
              <a:xfrm>
                <a:off x="9763191" y="3476801"/>
                <a:ext cx="320616" cy="290558"/>
              </a:xfrm>
              <a:prstGeom prst="rect">
                <a:avLst/>
              </a:prstGeom>
              <a:grpFill/>
            </p:spPr>
          </p:pic>
          <p:sp>
            <p:nvSpPr>
              <p:cNvPr id="246" name="TextBox 245"/>
              <p:cNvSpPr txBox="1"/>
              <p:nvPr/>
            </p:nvSpPr>
            <p:spPr>
              <a:xfrm>
                <a:off x="10117219" y="3498352"/>
                <a:ext cx="397813" cy="326076"/>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0712" y="251406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337" name="Group 336"/>
          <p:cNvGrpSpPr/>
          <p:nvPr/>
        </p:nvGrpSpPr>
        <p:grpSpPr>
          <a:xfrm>
            <a:off x="10501185" y="978814"/>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367685" y="5115782"/>
            <a:ext cx="907316" cy="352472"/>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1025" y="1383051"/>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1254" y="2720218"/>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55384" y="368749"/>
            <a:ext cx="2066717" cy="1404818"/>
            <a:chOff x="2885080" y="478780"/>
            <a:chExt cx="2108159" cy="1432988"/>
          </a:xfrm>
          <a:solidFill>
            <a:schemeClr val="bg2">
              <a:lumMod val="60000"/>
              <a:lumOff val="40000"/>
            </a:schemeClr>
          </a:solidFill>
        </p:grpSpPr>
        <p:sp>
          <p:nvSpPr>
            <p:cNvPr id="35" name="Rectangle 34"/>
            <p:cNvSpPr/>
            <p:nvPr/>
          </p:nvSpPr>
          <p:spPr bwMode="auto">
            <a:xfrm>
              <a:off x="2885080" y="478780"/>
              <a:ext cx="2108159" cy="143298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a:grpFill/>
          </p:grpSpPr>
          <p:sp>
            <p:nvSpPr>
              <p:cNvPr id="145" name="TextBox 144"/>
              <p:cNvSpPr txBox="1"/>
              <p:nvPr/>
            </p:nvSpPr>
            <p:spPr>
              <a:xfrm>
                <a:off x="3875318" y="1941949"/>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a:grpFill/>
            </p:spPr>
          </p:pic>
        </p:grpSp>
        <p:grpSp>
          <p:nvGrpSpPr>
            <p:cNvPr id="345" name="Group 344"/>
            <p:cNvGrpSpPr/>
            <p:nvPr/>
          </p:nvGrpSpPr>
          <p:grpSpPr>
            <a:xfrm>
              <a:off x="3067950" y="1417769"/>
              <a:ext cx="1007741" cy="320053"/>
              <a:chOff x="3509738" y="2393814"/>
              <a:chExt cx="1007741" cy="320053"/>
            </a:xfrm>
            <a:grpFill/>
          </p:grpSpPr>
          <p:sp>
            <p:nvSpPr>
              <p:cNvPr id="147" name="TextBox 146"/>
              <p:cNvSpPr txBox="1"/>
              <p:nvPr/>
            </p:nvSpPr>
            <p:spPr>
              <a:xfrm>
                <a:off x="3858323" y="2393814"/>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a:grpFill/>
            </p:spPr>
          </p:pic>
        </p:grpSp>
        <p:grpSp>
          <p:nvGrpSpPr>
            <p:cNvPr id="346" name="Group 345"/>
            <p:cNvGrpSpPr/>
            <p:nvPr/>
          </p:nvGrpSpPr>
          <p:grpSpPr>
            <a:xfrm>
              <a:off x="3968400" y="1441331"/>
              <a:ext cx="1000660" cy="336792"/>
              <a:chOff x="4132786" y="2407102"/>
              <a:chExt cx="1000660" cy="336792"/>
            </a:xfrm>
            <a:grpFill/>
          </p:grpSpPr>
          <p:sp>
            <p:nvSpPr>
              <p:cNvPr id="149" name="TextBox 148"/>
              <p:cNvSpPr txBox="1"/>
              <p:nvPr/>
            </p:nvSpPr>
            <p:spPr>
              <a:xfrm>
                <a:off x="4474290" y="2442788"/>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a:grpFill/>
            </p:spPr>
          </p:pic>
        </p:grpSp>
        <p:sp>
          <p:nvSpPr>
            <p:cNvPr id="349" name="TextBox 348"/>
            <p:cNvSpPr txBox="1"/>
            <p:nvPr/>
          </p:nvSpPr>
          <p:spPr>
            <a:xfrm>
              <a:off x="4306833" y="873437"/>
              <a:ext cx="659156" cy="301106"/>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4142552" y="2806767"/>
            <a:ext cx="2309188" cy="1404818"/>
            <a:chOff x="8271660" y="469727"/>
            <a:chExt cx="2355492" cy="1432988"/>
          </a:xfrm>
          <a:solidFill>
            <a:schemeClr val="bg2">
              <a:lumMod val="60000"/>
              <a:lumOff val="40000"/>
            </a:schemeClr>
          </a:solidFill>
        </p:grpSpPr>
        <p:sp>
          <p:nvSpPr>
            <p:cNvPr id="42" name="Rectangle 41"/>
            <p:cNvSpPr/>
            <p:nvPr/>
          </p:nvSpPr>
          <p:spPr bwMode="auto">
            <a:xfrm>
              <a:off x="8271660" y="469727"/>
              <a:ext cx="2355492" cy="143298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a:grpFill/>
          </p:grpSpPr>
          <p:sp>
            <p:nvSpPr>
              <p:cNvPr id="167" name="TextBox 166"/>
              <p:cNvSpPr txBox="1"/>
              <p:nvPr/>
            </p:nvSpPr>
            <p:spPr>
              <a:xfrm>
                <a:off x="9371926" y="2054561"/>
                <a:ext cx="669383" cy="250025"/>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a:grpFill/>
            </p:spPr>
          </p:pic>
        </p:grpSp>
        <p:grpSp>
          <p:nvGrpSpPr>
            <p:cNvPr id="363" name="Group 362"/>
            <p:cNvGrpSpPr/>
            <p:nvPr/>
          </p:nvGrpSpPr>
          <p:grpSpPr>
            <a:xfrm>
              <a:off x="9485139" y="1461008"/>
              <a:ext cx="1033718" cy="308062"/>
              <a:chOff x="10156761" y="2537778"/>
              <a:chExt cx="1033718" cy="308062"/>
            </a:xfrm>
            <a:grpFill/>
          </p:grpSpPr>
          <p:sp>
            <p:nvSpPr>
              <p:cNvPr id="169" name="TextBox 168"/>
              <p:cNvSpPr txBox="1"/>
              <p:nvPr/>
            </p:nvSpPr>
            <p:spPr>
              <a:xfrm>
                <a:off x="10531323" y="2544735"/>
                <a:ext cx="659156" cy="301105"/>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a:grpFill/>
            </p:spPr>
          </p:pic>
        </p:grpSp>
        <p:grpSp>
          <p:nvGrpSpPr>
            <p:cNvPr id="361" name="Group 360"/>
            <p:cNvGrpSpPr/>
            <p:nvPr/>
          </p:nvGrpSpPr>
          <p:grpSpPr>
            <a:xfrm>
              <a:off x="9501495" y="894448"/>
              <a:ext cx="896892" cy="311069"/>
              <a:chOff x="10173117" y="1971218"/>
              <a:chExt cx="896892" cy="311069"/>
            </a:xfrm>
            <a:grpFill/>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a:grpFill/>
            </p:spPr>
          </p:pic>
          <p:sp>
            <p:nvSpPr>
              <p:cNvPr id="274" name="TextBox 273"/>
              <p:cNvSpPr txBox="1"/>
              <p:nvPr/>
            </p:nvSpPr>
            <p:spPr>
              <a:xfrm>
                <a:off x="10528812" y="1971218"/>
                <a:ext cx="541197" cy="250025"/>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a:grpFill/>
          </p:grpSpPr>
          <p:sp>
            <p:nvSpPr>
              <p:cNvPr id="239" name="TextBox 238"/>
              <p:cNvSpPr txBox="1"/>
              <p:nvPr/>
            </p:nvSpPr>
            <p:spPr>
              <a:xfrm>
                <a:off x="8645535" y="1473243"/>
                <a:ext cx="660838" cy="250025"/>
              </a:xfrm>
              <a:prstGeom prst="rect">
                <a:avLst/>
              </a:prstGeom>
              <a:grp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23" name="Group 22"/>
          <p:cNvGrpSpPr/>
          <p:nvPr/>
        </p:nvGrpSpPr>
        <p:grpSpPr>
          <a:xfrm>
            <a:off x="7657563" y="5128638"/>
            <a:ext cx="677714" cy="33961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492347" y="1857868"/>
            <a:ext cx="992677" cy="315111"/>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601902" y="2216780"/>
            <a:ext cx="3456237" cy="1943177"/>
            <a:chOff x="6739887" y="2417445"/>
            <a:chExt cx="3525541" cy="1982142"/>
          </a:xfrm>
          <a:solidFill>
            <a:schemeClr val="bg2">
              <a:lumMod val="60000"/>
              <a:lumOff val="40000"/>
            </a:schemeClr>
          </a:solidFill>
        </p:grpSpPr>
        <p:sp>
          <p:nvSpPr>
            <p:cNvPr id="39" name="Rectangle 38"/>
            <p:cNvSpPr/>
            <p:nvPr/>
          </p:nvSpPr>
          <p:spPr bwMode="auto">
            <a:xfrm>
              <a:off x="6739887" y="2417445"/>
              <a:ext cx="3525541" cy="1982142"/>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a:grpFill/>
          </p:grpSpPr>
          <p:sp>
            <p:nvSpPr>
              <p:cNvPr id="181" name="TextBox 180"/>
              <p:cNvSpPr txBox="1"/>
              <p:nvPr/>
            </p:nvSpPr>
            <p:spPr>
              <a:xfrm>
                <a:off x="6353258" y="3478289"/>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a:grpFill/>
            </p:spPr>
          </p:pic>
        </p:grpSp>
        <p:grpSp>
          <p:nvGrpSpPr>
            <p:cNvPr id="382" name="Group 381"/>
            <p:cNvGrpSpPr/>
            <p:nvPr/>
          </p:nvGrpSpPr>
          <p:grpSpPr>
            <a:xfrm>
              <a:off x="7737159" y="2963510"/>
              <a:ext cx="951185" cy="301105"/>
              <a:chOff x="6855730" y="3480419"/>
              <a:chExt cx="951185" cy="301105"/>
            </a:xfrm>
            <a:grpFill/>
          </p:grpSpPr>
          <p:sp>
            <p:nvSpPr>
              <p:cNvPr id="183" name="TextBox 182"/>
              <p:cNvSpPr txBox="1"/>
              <p:nvPr/>
            </p:nvSpPr>
            <p:spPr>
              <a:xfrm>
                <a:off x="7147759" y="3480419"/>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a:grpFill/>
            </p:spPr>
          </p:pic>
        </p:grpSp>
        <p:grpSp>
          <p:nvGrpSpPr>
            <p:cNvPr id="7" name="Group 6"/>
            <p:cNvGrpSpPr/>
            <p:nvPr/>
          </p:nvGrpSpPr>
          <p:grpSpPr>
            <a:xfrm>
              <a:off x="8577295" y="2946728"/>
              <a:ext cx="1002732" cy="320341"/>
              <a:chOff x="8577295" y="3022928"/>
              <a:chExt cx="1002732" cy="320341"/>
            </a:xfrm>
            <a:grpFill/>
          </p:grpSpPr>
          <p:sp>
            <p:nvSpPr>
              <p:cNvPr id="185" name="TextBox 184"/>
              <p:cNvSpPr txBox="1"/>
              <p:nvPr/>
            </p:nvSpPr>
            <p:spPr>
              <a:xfrm>
                <a:off x="8920871" y="3042164"/>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a:grpFill/>
            </p:spPr>
          </p:pic>
        </p:grpSp>
        <p:grpSp>
          <p:nvGrpSpPr>
            <p:cNvPr id="14" name="Group 13"/>
            <p:cNvGrpSpPr/>
            <p:nvPr/>
          </p:nvGrpSpPr>
          <p:grpSpPr>
            <a:xfrm>
              <a:off x="7143622" y="3482597"/>
              <a:ext cx="1002965" cy="334571"/>
              <a:chOff x="6886447" y="3615947"/>
              <a:chExt cx="1002965" cy="334571"/>
            </a:xfrm>
            <a:grpFill/>
          </p:grpSpPr>
          <p:sp>
            <p:nvSpPr>
              <p:cNvPr id="187" name="TextBox 186"/>
              <p:cNvSpPr txBox="1"/>
              <p:nvPr/>
            </p:nvSpPr>
            <p:spPr>
              <a:xfrm>
                <a:off x="7230256" y="3649413"/>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a:grpFill/>
            </p:spPr>
          </p:pic>
        </p:grpSp>
        <p:grpSp>
          <p:nvGrpSpPr>
            <p:cNvPr id="385" name="Group 384"/>
            <p:cNvGrpSpPr/>
            <p:nvPr/>
          </p:nvGrpSpPr>
          <p:grpSpPr>
            <a:xfrm>
              <a:off x="7981457" y="3490536"/>
              <a:ext cx="1005670" cy="327678"/>
              <a:chOff x="6842853" y="4064595"/>
              <a:chExt cx="1005670" cy="327678"/>
            </a:xfrm>
            <a:grpFill/>
          </p:grpSpPr>
          <p:sp>
            <p:nvSpPr>
              <p:cNvPr id="189" name="TextBox 188"/>
              <p:cNvSpPr txBox="1"/>
              <p:nvPr/>
            </p:nvSpPr>
            <p:spPr>
              <a:xfrm>
                <a:off x="7189367" y="4091168"/>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a:grpFill/>
            </p:spPr>
          </p:pic>
        </p:grpSp>
        <p:grpSp>
          <p:nvGrpSpPr>
            <p:cNvPr id="386" name="Group 385"/>
            <p:cNvGrpSpPr/>
            <p:nvPr/>
          </p:nvGrpSpPr>
          <p:grpSpPr>
            <a:xfrm>
              <a:off x="8607766" y="4012490"/>
              <a:ext cx="989338" cy="296656"/>
              <a:chOff x="7373912" y="4453199"/>
              <a:chExt cx="989338" cy="296656"/>
            </a:xfrm>
            <a:grpFill/>
          </p:grpSpPr>
          <p:sp>
            <p:nvSpPr>
              <p:cNvPr id="191" name="TextBox 190"/>
              <p:cNvSpPr txBox="1"/>
              <p:nvPr/>
            </p:nvSpPr>
            <p:spPr>
              <a:xfrm>
                <a:off x="7704094" y="4468694"/>
                <a:ext cx="659156" cy="258458"/>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a:grpFill/>
            </p:spPr>
          </p:pic>
        </p:grpSp>
        <p:grpSp>
          <p:nvGrpSpPr>
            <p:cNvPr id="8" name="Group 7"/>
            <p:cNvGrpSpPr/>
            <p:nvPr/>
          </p:nvGrpSpPr>
          <p:grpSpPr>
            <a:xfrm>
              <a:off x="9511001" y="2960802"/>
              <a:ext cx="740575" cy="311248"/>
              <a:chOff x="9511001" y="3037002"/>
              <a:chExt cx="740575" cy="311248"/>
            </a:xfrm>
            <a:grpFill/>
          </p:grpSpPr>
          <p:sp>
            <p:nvSpPr>
              <p:cNvPr id="251" name="TextBox 250"/>
              <p:cNvSpPr txBox="1"/>
              <p:nvPr/>
            </p:nvSpPr>
            <p:spPr>
              <a:xfrm>
                <a:off x="9792764" y="3047144"/>
                <a:ext cx="458812" cy="301106"/>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11001" y="3037002"/>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a:grpFill/>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a:grpFill/>
            </p:spPr>
          </p:pic>
          <p:sp>
            <p:nvSpPr>
              <p:cNvPr id="248" name="TextBox 247"/>
              <p:cNvSpPr txBox="1"/>
              <p:nvPr/>
            </p:nvSpPr>
            <p:spPr>
              <a:xfrm>
                <a:off x="7699610" y="4049446"/>
                <a:ext cx="366851" cy="314181"/>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a:grpFill/>
          </p:grpSpPr>
          <p:sp>
            <p:nvSpPr>
              <p:cNvPr id="260" name="TextBox 259"/>
              <p:cNvSpPr txBox="1"/>
              <p:nvPr/>
            </p:nvSpPr>
            <p:spPr>
              <a:xfrm>
                <a:off x="9257381" y="3502246"/>
                <a:ext cx="659156" cy="301105"/>
              </a:xfrm>
              <a:prstGeom prst="rect">
                <a:avLst/>
              </a:prstGeom>
              <a:grp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a:grpFill/>
            </p:spPr>
          </p:pic>
        </p:grpSp>
      </p:grpSp>
      <p:sp>
        <p:nvSpPr>
          <p:cNvPr id="75" name="Rectangle 74"/>
          <p:cNvSpPr/>
          <p:nvPr/>
        </p:nvSpPr>
        <p:spPr bwMode="auto">
          <a:xfrm>
            <a:off x="342648" y="368749"/>
            <a:ext cx="1517289" cy="407249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grpSp>
        <p:nvGrpSpPr>
          <p:cNvPr id="334" name="Group 333"/>
          <p:cNvGrpSpPr/>
          <p:nvPr/>
        </p:nvGrpSpPr>
        <p:grpSpPr>
          <a:xfrm>
            <a:off x="542937" y="1330919"/>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2937" y="214406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2937" y="2525388"/>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2938" y="952798"/>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2937" y="3287389"/>
            <a:ext cx="986875" cy="353353"/>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42937" y="3657715"/>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42937" y="4117636"/>
            <a:ext cx="988565" cy="303165"/>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42937" y="1713662"/>
            <a:ext cx="992677" cy="315111"/>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16634" y="2892895"/>
            <a:ext cx="1005357" cy="326778"/>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spTree>
    <p:extLst>
      <p:ext uri="{BB962C8B-B14F-4D97-AF65-F5344CB8AC3E}">
        <p14:creationId xmlns:p14="http://schemas.microsoft.com/office/powerpoint/2010/main" val="1038061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18982" y="878919"/>
            <a:ext cx="2866789" cy="5718221"/>
          </a:xfrm>
          <a:prstGeom prst="rect">
            <a:avLst/>
          </a:prstGeom>
          <a:solidFill>
            <a:srgbClr val="00188F"/>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0" y="77426"/>
            <a:ext cx="11655840" cy="899665"/>
          </a:xfrm>
        </p:spPr>
        <p:txBody>
          <a:bodyPr/>
          <a:lstStyle/>
          <a:p>
            <a:r>
              <a:rPr lang="en-US" sz="3200" dirty="0">
                <a:solidFill>
                  <a:schemeClr val="tx1"/>
                </a:solidFill>
              </a:rPr>
              <a:t>Microsoft Hybrid-Cloud Technologies</a:t>
            </a:r>
          </a:p>
        </p:txBody>
      </p:sp>
      <p:sp>
        <p:nvSpPr>
          <p:cNvPr id="6" name="Rectangle 5"/>
          <p:cNvSpPr/>
          <p:nvPr/>
        </p:nvSpPr>
        <p:spPr>
          <a:xfrm>
            <a:off x="1046538" y="5792638"/>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Networking</a:t>
            </a:r>
          </a:p>
        </p:txBody>
      </p:sp>
      <p:sp>
        <p:nvSpPr>
          <p:cNvPr id="7" name="Rectangle 6"/>
          <p:cNvSpPr/>
          <p:nvPr/>
        </p:nvSpPr>
        <p:spPr>
          <a:xfrm>
            <a:off x="1046538" y="5320847"/>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Monitoring</a:t>
            </a:r>
          </a:p>
        </p:txBody>
      </p:sp>
      <p:sp>
        <p:nvSpPr>
          <p:cNvPr id="8" name="Rectangle 7"/>
          <p:cNvSpPr/>
          <p:nvPr/>
        </p:nvSpPr>
        <p:spPr>
          <a:xfrm>
            <a:off x="1046538" y="4849054"/>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Security</a:t>
            </a:r>
          </a:p>
        </p:txBody>
      </p:sp>
      <p:sp>
        <p:nvSpPr>
          <p:cNvPr id="9" name="Rectangle 8"/>
          <p:cNvSpPr/>
          <p:nvPr/>
        </p:nvSpPr>
        <p:spPr>
          <a:xfrm>
            <a:off x="1046537" y="4377261"/>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Storage</a:t>
            </a:r>
          </a:p>
        </p:txBody>
      </p:sp>
      <p:sp>
        <p:nvSpPr>
          <p:cNvPr id="10" name="Rectangle 9"/>
          <p:cNvSpPr/>
          <p:nvPr/>
        </p:nvSpPr>
        <p:spPr>
          <a:xfrm>
            <a:off x="1046539" y="3433675"/>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Virtualization</a:t>
            </a:r>
          </a:p>
        </p:txBody>
      </p:sp>
      <p:sp>
        <p:nvSpPr>
          <p:cNvPr id="11" name="Rectangle 10"/>
          <p:cNvSpPr/>
          <p:nvPr/>
        </p:nvSpPr>
        <p:spPr>
          <a:xfrm>
            <a:off x="1046539" y="2961882"/>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Identity</a:t>
            </a:r>
          </a:p>
        </p:txBody>
      </p:sp>
      <p:sp>
        <p:nvSpPr>
          <p:cNvPr id="12" name="Rectangle 11"/>
          <p:cNvSpPr/>
          <p:nvPr/>
        </p:nvSpPr>
        <p:spPr>
          <a:xfrm>
            <a:off x="1046539" y="2490089"/>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Database</a:t>
            </a:r>
          </a:p>
        </p:txBody>
      </p:sp>
      <p:sp>
        <p:nvSpPr>
          <p:cNvPr id="13" name="Rectangle 12"/>
          <p:cNvSpPr/>
          <p:nvPr/>
        </p:nvSpPr>
        <p:spPr>
          <a:xfrm>
            <a:off x="1046538" y="2018296"/>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Applications</a:t>
            </a:r>
          </a:p>
        </p:txBody>
      </p:sp>
      <p:sp>
        <p:nvSpPr>
          <p:cNvPr id="14" name="Rectangle 13"/>
          <p:cNvSpPr/>
          <p:nvPr/>
        </p:nvSpPr>
        <p:spPr>
          <a:xfrm>
            <a:off x="1046537" y="1546503"/>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Collaborations</a:t>
            </a:r>
          </a:p>
        </p:txBody>
      </p:sp>
      <p:sp>
        <p:nvSpPr>
          <p:cNvPr id="15" name="Rectangle 14"/>
          <p:cNvSpPr/>
          <p:nvPr/>
        </p:nvSpPr>
        <p:spPr>
          <a:xfrm>
            <a:off x="1046537" y="1074710"/>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Data</a:t>
            </a:r>
          </a:p>
        </p:txBody>
      </p:sp>
      <p:sp>
        <p:nvSpPr>
          <p:cNvPr id="16" name="Rectangle 15"/>
          <p:cNvSpPr/>
          <p:nvPr/>
        </p:nvSpPr>
        <p:spPr>
          <a:xfrm>
            <a:off x="1046537" y="3905468"/>
            <a:ext cx="2011680" cy="380946"/>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564" eaLnBrk="1" fontAlgn="auto" latinLnBrk="0" hangingPunct="1">
              <a:lnSpc>
                <a:spcPct val="100000"/>
              </a:lnSpc>
              <a:spcBef>
                <a:spcPts val="0"/>
              </a:spcBef>
              <a:spcAft>
                <a:spcPts val="0"/>
              </a:spcAft>
              <a:buClrTx/>
              <a:buSzTx/>
              <a:buFontTx/>
              <a:buNone/>
              <a:tabLst/>
              <a:defRPr/>
            </a:pPr>
            <a:r>
              <a:rPr lang="en-US" sz="1500" kern="0" dirty="0">
                <a:solidFill>
                  <a:srgbClr val="00188F">
                    <a:alpha val="99000"/>
                  </a:srgbClr>
                </a:solidFill>
                <a:latin typeface="Segoe UI"/>
                <a:ea typeface="Segoe UI" pitchFamily="34" charset="0"/>
                <a:cs typeface="Segoe UI" pitchFamily="34" charset="0"/>
              </a:rPr>
              <a:t>Config Mgmt.</a:t>
            </a:r>
            <a:endParaRPr kumimoji="0" lang="en-US" sz="1500" b="0" i="0" u="none" strike="noStrike" kern="0" cap="none" spc="0" normalizeH="0" baseline="0" noProof="0" dirty="0">
              <a:ln>
                <a:noFill/>
              </a:ln>
              <a:solidFill>
                <a:srgbClr val="00188F">
                  <a:alpha val="99000"/>
                </a:srgbClr>
              </a:solidFill>
              <a:effectLst/>
              <a:uLnTx/>
              <a:uFillTx/>
              <a:latin typeface="Segoe UI"/>
              <a:ea typeface="Segoe UI" pitchFamily="34" charset="0"/>
              <a:cs typeface="Segoe UI" pitchFamily="34" charset="0"/>
            </a:endParaRPr>
          </a:p>
        </p:txBody>
      </p:sp>
      <p:sp>
        <p:nvSpPr>
          <p:cNvPr id="3" name="Rectangle 2"/>
          <p:cNvSpPr/>
          <p:nvPr/>
        </p:nvSpPr>
        <p:spPr>
          <a:xfrm>
            <a:off x="618982" y="6212854"/>
            <a:ext cx="2866789" cy="369332"/>
          </a:xfrm>
          <a:prstGeom prst="rect">
            <a:avLst/>
          </a:prstGeom>
        </p:spPr>
        <p:txBody>
          <a:bodyPr wrap="square">
            <a:spAutoFit/>
          </a:bodyPr>
          <a:lstStyle/>
          <a:p>
            <a:pPr marL="0" lvl="1" algn="ctr" defTabSz="1218464" fontAlgn="base">
              <a:spcAft>
                <a:spcPct val="0"/>
              </a:spcAft>
              <a:defRPr/>
            </a:pPr>
            <a:r>
              <a:rPr lang="en-US" dirty="0">
                <a:solidFill>
                  <a:schemeClr val="tx1">
                    <a:alpha val="99000"/>
                  </a:schemeClr>
                </a:solidFill>
                <a:ea typeface="Kozuka Gothic Pro R" pitchFamily="34" charset="-128"/>
              </a:rPr>
              <a:t>On Premises</a:t>
            </a:r>
          </a:p>
        </p:txBody>
      </p:sp>
      <p:grpSp>
        <p:nvGrpSpPr>
          <p:cNvPr id="47" name="Group 46"/>
          <p:cNvGrpSpPr/>
          <p:nvPr/>
        </p:nvGrpSpPr>
        <p:grpSpPr>
          <a:xfrm>
            <a:off x="3752490" y="878920"/>
            <a:ext cx="5733012" cy="5718221"/>
            <a:chOff x="4823963" y="996727"/>
            <a:chExt cx="5733012" cy="5718221"/>
          </a:xfrm>
        </p:grpSpPr>
        <p:sp>
          <p:nvSpPr>
            <p:cNvPr id="28" name="Rectangle 27"/>
            <p:cNvSpPr/>
            <p:nvPr/>
          </p:nvSpPr>
          <p:spPr bwMode="auto">
            <a:xfrm>
              <a:off x="7690186" y="996727"/>
              <a:ext cx="2866789" cy="5718221"/>
            </a:xfrm>
            <a:prstGeom prst="rect">
              <a:avLst/>
            </a:prstGeom>
            <a:solidFill>
              <a:srgbClr val="00188F"/>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Rectangle 16"/>
            <p:cNvSpPr/>
            <p:nvPr/>
          </p:nvSpPr>
          <p:spPr>
            <a:xfrm>
              <a:off x="8115840" y="5910445"/>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VNET / NSG</a:t>
              </a:r>
            </a:p>
          </p:txBody>
        </p:sp>
        <p:sp>
          <p:nvSpPr>
            <p:cNvPr id="18" name="Rectangle 17"/>
            <p:cNvSpPr/>
            <p:nvPr/>
          </p:nvSpPr>
          <p:spPr>
            <a:xfrm>
              <a:off x="8115840" y="5438654"/>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Operational Insight</a:t>
              </a:r>
            </a:p>
          </p:txBody>
        </p:sp>
        <p:sp>
          <p:nvSpPr>
            <p:cNvPr id="19" name="Rectangle 18"/>
            <p:cNvSpPr/>
            <p:nvPr/>
          </p:nvSpPr>
          <p:spPr>
            <a:xfrm>
              <a:off x="8115840" y="4966861"/>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Security Center / ATA</a:t>
              </a:r>
            </a:p>
          </p:txBody>
        </p:sp>
        <p:sp>
          <p:nvSpPr>
            <p:cNvPr id="20" name="Rectangle 19"/>
            <p:cNvSpPr/>
            <p:nvPr/>
          </p:nvSpPr>
          <p:spPr>
            <a:xfrm>
              <a:off x="8115839" y="4495068"/>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StorSimple</a:t>
              </a:r>
            </a:p>
          </p:txBody>
        </p:sp>
        <p:sp>
          <p:nvSpPr>
            <p:cNvPr id="21" name="Rectangle 20"/>
            <p:cNvSpPr/>
            <p:nvPr/>
          </p:nvSpPr>
          <p:spPr>
            <a:xfrm>
              <a:off x="8115841" y="3551482"/>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Resource Manager</a:t>
              </a:r>
            </a:p>
          </p:txBody>
        </p:sp>
        <p:sp>
          <p:nvSpPr>
            <p:cNvPr id="22" name="Rectangle 21"/>
            <p:cNvSpPr/>
            <p:nvPr/>
          </p:nvSpPr>
          <p:spPr>
            <a:xfrm>
              <a:off x="8115841" y="3079689"/>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Azure AD</a:t>
              </a:r>
            </a:p>
          </p:txBody>
        </p:sp>
        <p:sp>
          <p:nvSpPr>
            <p:cNvPr id="23" name="Rectangle 22"/>
            <p:cNvSpPr/>
            <p:nvPr/>
          </p:nvSpPr>
          <p:spPr>
            <a:xfrm>
              <a:off x="8115841" y="2607896"/>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SQL Hybrid</a:t>
              </a:r>
            </a:p>
          </p:txBody>
        </p:sp>
        <p:sp>
          <p:nvSpPr>
            <p:cNvPr id="24" name="Rectangle 23"/>
            <p:cNvSpPr/>
            <p:nvPr/>
          </p:nvSpPr>
          <p:spPr>
            <a:xfrm>
              <a:off x="8115840" y="2136103"/>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Site Recovery</a:t>
              </a:r>
            </a:p>
          </p:txBody>
        </p:sp>
        <p:sp>
          <p:nvSpPr>
            <p:cNvPr id="25" name="Rectangle 24"/>
            <p:cNvSpPr/>
            <p:nvPr/>
          </p:nvSpPr>
          <p:spPr>
            <a:xfrm>
              <a:off x="8115839" y="1664310"/>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Office 365 / CRM</a:t>
              </a:r>
            </a:p>
          </p:txBody>
        </p:sp>
        <p:sp>
          <p:nvSpPr>
            <p:cNvPr id="26" name="Rectangle 25"/>
            <p:cNvSpPr/>
            <p:nvPr/>
          </p:nvSpPr>
          <p:spPr>
            <a:xfrm>
              <a:off x="8115839" y="1192517"/>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Backup</a:t>
              </a:r>
            </a:p>
          </p:txBody>
        </p:sp>
        <p:sp>
          <p:nvSpPr>
            <p:cNvPr id="27" name="Rectangle 26"/>
            <p:cNvSpPr/>
            <p:nvPr/>
          </p:nvSpPr>
          <p:spPr>
            <a:xfrm>
              <a:off x="8115839" y="4023275"/>
              <a:ext cx="2015485" cy="380946"/>
            </a:xfrm>
            <a:prstGeom prst="rect">
              <a:avLst/>
            </a:prstGeom>
            <a:solidFill>
              <a:schemeClr val="accent2"/>
            </a:solidFill>
            <a:ln w="9525" cap="flat" cmpd="sng" algn="ctr">
              <a:noFill/>
              <a:prstDash val="solid"/>
            </a:ln>
            <a:effectLst/>
          </p:spPr>
          <p:txBody>
            <a:bodyPr rtlCol="0" anchor="t" anchorCtr="0"/>
            <a:lstStyle/>
            <a:p>
              <a:pPr algn="ctr" defTabSz="1218564"/>
              <a:r>
                <a:rPr lang="en-US" sz="1500" kern="0" dirty="0">
                  <a:solidFill>
                    <a:schemeClr val="tx1">
                      <a:alpha val="99000"/>
                    </a:schemeClr>
                  </a:solidFill>
                  <a:latin typeface="Segoe UI"/>
                  <a:ea typeface="Segoe UI" pitchFamily="34" charset="0"/>
                  <a:cs typeface="Segoe UI" pitchFamily="34" charset="0"/>
                </a:rPr>
                <a:t>InTune</a:t>
              </a:r>
            </a:p>
          </p:txBody>
        </p:sp>
        <p:sp>
          <p:nvSpPr>
            <p:cNvPr id="30" name="Rectangle 29"/>
            <p:cNvSpPr/>
            <p:nvPr/>
          </p:nvSpPr>
          <p:spPr>
            <a:xfrm>
              <a:off x="7690185" y="6291391"/>
              <a:ext cx="2866789" cy="369332"/>
            </a:xfrm>
            <a:prstGeom prst="rect">
              <a:avLst/>
            </a:prstGeom>
          </p:spPr>
          <p:txBody>
            <a:bodyPr wrap="square">
              <a:spAutoFit/>
            </a:bodyPr>
            <a:lstStyle/>
            <a:p>
              <a:pPr marL="0" lvl="1" algn="ctr" defTabSz="1218464" fontAlgn="base">
                <a:spcAft>
                  <a:spcPct val="0"/>
                </a:spcAft>
                <a:defRPr/>
              </a:pPr>
              <a:r>
                <a:rPr lang="en-US" dirty="0">
                  <a:solidFill>
                    <a:schemeClr val="tx1">
                      <a:alpha val="99000"/>
                    </a:schemeClr>
                  </a:solidFill>
                  <a:ea typeface="Kozuka Gothic Pro R" pitchFamily="34" charset="-128"/>
                </a:rPr>
                <a:t>Azure</a:t>
              </a:r>
            </a:p>
          </p:txBody>
        </p:sp>
        <p:sp>
          <p:nvSpPr>
            <p:cNvPr id="35" name="TextBox 56"/>
            <p:cNvSpPr txBox="1"/>
            <p:nvPr/>
          </p:nvSpPr>
          <p:spPr>
            <a:xfrm flipH="1">
              <a:off x="4882377" y="5947029"/>
              <a:ext cx="2528577"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Software defined Networking</a:t>
              </a:r>
            </a:p>
          </p:txBody>
        </p:sp>
        <p:sp>
          <p:nvSpPr>
            <p:cNvPr id="36" name="TextBox 56"/>
            <p:cNvSpPr txBox="1"/>
            <p:nvPr/>
          </p:nvSpPr>
          <p:spPr>
            <a:xfrm flipH="1">
              <a:off x="5170468" y="5473028"/>
              <a:ext cx="1952394"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Logs &amp; Healthy report</a:t>
              </a:r>
            </a:p>
          </p:txBody>
        </p:sp>
        <p:sp>
          <p:nvSpPr>
            <p:cNvPr id="37" name="TextBox 56"/>
            <p:cNvSpPr txBox="1"/>
            <p:nvPr/>
          </p:nvSpPr>
          <p:spPr>
            <a:xfrm flipH="1">
              <a:off x="4823963" y="4999025"/>
              <a:ext cx="2645404"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dirty="0">
                  <a:solidFill>
                    <a:srgbClr val="FFFF00">
                      <a:alpha val="99000"/>
                    </a:srgbClr>
                  </a:solidFill>
                  <a:ea typeface="Kozuka Gothic Pro R" pitchFamily="34" charset="-128"/>
                </a:rPr>
                <a:t>Ecosystem of security solutions</a:t>
              </a:r>
            </a:p>
          </p:txBody>
        </p:sp>
        <p:sp>
          <p:nvSpPr>
            <p:cNvPr id="38" name="TextBox 56"/>
            <p:cNvSpPr txBox="1"/>
            <p:nvPr/>
          </p:nvSpPr>
          <p:spPr>
            <a:xfrm flipH="1">
              <a:off x="4891738" y="4525022"/>
              <a:ext cx="2509854"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dirty="0">
                  <a:solidFill>
                    <a:srgbClr val="FFFF00">
                      <a:alpha val="99000"/>
                    </a:srgbClr>
                  </a:solidFill>
                  <a:ea typeface="Kozuka Gothic Pro R" pitchFamily="34" charset="-128"/>
                </a:rPr>
                <a:t>Simplifies traditional Storage </a:t>
              </a:r>
              <a:endPar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endParaRPr>
            </a:p>
          </p:txBody>
        </p:sp>
        <p:sp>
          <p:nvSpPr>
            <p:cNvPr id="40" name="TextBox 56"/>
            <p:cNvSpPr txBox="1"/>
            <p:nvPr/>
          </p:nvSpPr>
          <p:spPr>
            <a:xfrm flipH="1">
              <a:off x="4949062" y="4051019"/>
              <a:ext cx="2395207"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Mobile device management</a:t>
              </a:r>
            </a:p>
          </p:txBody>
        </p:sp>
        <p:sp>
          <p:nvSpPr>
            <p:cNvPr id="41" name="TextBox 56"/>
            <p:cNvSpPr txBox="1"/>
            <p:nvPr/>
          </p:nvSpPr>
          <p:spPr>
            <a:xfrm flipH="1">
              <a:off x="4912577" y="3577016"/>
              <a:ext cx="2468176"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Software defined</a:t>
              </a:r>
              <a:r>
                <a:rPr kumimoji="0" lang="en-US" sz="1400" b="0" i="0" u="none" strike="noStrike" kern="1200" cap="none" spc="0" normalizeH="0" noProof="0" dirty="0">
                  <a:ln>
                    <a:noFill/>
                  </a:ln>
                  <a:solidFill>
                    <a:srgbClr val="FFFF00">
                      <a:alpha val="99000"/>
                    </a:srgbClr>
                  </a:solidFill>
                  <a:effectLst/>
                  <a:uLnTx/>
                  <a:uFillTx/>
                  <a:latin typeface="+mn-lt"/>
                  <a:ea typeface="Kozuka Gothic Pro R" pitchFamily="34" charset="-128"/>
                  <a:cs typeface="+mn-cs"/>
                </a:rPr>
                <a:t> Computing</a:t>
              </a:r>
              <a:endPar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endParaRPr>
            </a:p>
          </p:txBody>
        </p:sp>
        <p:sp>
          <p:nvSpPr>
            <p:cNvPr id="42" name="TextBox 56"/>
            <p:cNvSpPr txBox="1"/>
            <p:nvPr/>
          </p:nvSpPr>
          <p:spPr>
            <a:xfrm flipH="1">
              <a:off x="5193519" y="3103013"/>
              <a:ext cx="1906292"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Hybrid-Cloud Identity</a:t>
              </a:r>
            </a:p>
          </p:txBody>
        </p:sp>
        <p:sp>
          <p:nvSpPr>
            <p:cNvPr id="43" name="TextBox 56"/>
            <p:cNvSpPr txBox="1"/>
            <p:nvPr/>
          </p:nvSpPr>
          <p:spPr>
            <a:xfrm flipH="1">
              <a:off x="5125777" y="2629010"/>
              <a:ext cx="2041777"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Hybrid-Cloud Database</a:t>
              </a:r>
            </a:p>
          </p:txBody>
        </p:sp>
        <p:sp>
          <p:nvSpPr>
            <p:cNvPr id="44" name="TextBox 56"/>
            <p:cNvSpPr txBox="1"/>
            <p:nvPr/>
          </p:nvSpPr>
          <p:spPr>
            <a:xfrm flipH="1">
              <a:off x="4966022" y="2155007"/>
              <a:ext cx="2361287"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rPr>
                <a:t>Disaster</a:t>
              </a:r>
              <a:r>
                <a:rPr kumimoji="0" lang="en-US" sz="1400" b="0" i="0" u="none" strike="noStrike" kern="1200" cap="none" spc="0" normalizeH="0" noProof="0" dirty="0">
                  <a:ln>
                    <a:noFill/>
                  </a:ln>
                  <a:solidFill>
                    <a:srgbClr val="FFFF00">
                      <a:alpha val="99000"/>
                    </a:srgbClr>
                  </a:solidFill>
                  <a:effectLst/>
                  <a:uLnTx/>
                  <a:uFillTx/>
                  <a:latin typeface="+mn-lt"/>
                  <a:ea typeface="Kozuka Gothic Pro R" pitchFamily="34" charset="-128"/>
                  <a:cs typeface="+mn-cs"/>
                </a:rPr>
                <a:t> Recovery on Cloud</a:t>
              </a:r>
              <a:endPar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endParaRPr>
            </a:p>
          </p:txBody>
        </p:sp>
        <p:sp>
          <p:nvSpPr>
            <p:cNvPr id="45" name="TextBox 56"/>
            <p:cNvSpPr txBox="1"/>
            <p:nvPr/>
          </p:nvSpPr>
          <p:spPr>
            <a:xfrm flipH="1">
              <a:off x="4837236" y="1681004"/>
              <a:ext cx="2618858"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lang="en-US" sz="1400" dirty="0">
                  <a:solidFill>
                    <a:srgbClr val="FFFF00">
                      <a:alpha val="99000"/>
                    </a:srgbClr>
                  </a:solidFill>
                  <a:ea typeface="Kozuka Gothic Pro R" pitchFamily="34" charset="-128"/>
                </a:rPr>
                <a:t>Business Productivity on Cloud</a:t>
              </a:r>
              <a:endPar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endParaRPr>
            </a:p>
          </p:txBody>
        </p:sp>
        <p:sp>
          <p:nvSpPr>
            <p:cNvPr id="46" name="TextBox 56"/>
            <p:cNvSpPr txBox="1"/>
            <p:nvPr/>
          </p:nvSpPr>
          <p:spPr>
            <a:xfrm flipH="1">
              <a:off x="5171077" y="1207001"/>
              <a:ext cx="1951176" cy="307777"/>
            </a:xfrm>
            <a:prstGeom prst="rect">
              <a:avLst/>
            </a:prstGeom>
            <a:noFill/>
          </p:spPr>
          <p:txBody>
            <a:bodyPr vert="horz"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lang="en-US" sz="1400" noProof="0" dirty="0">
                  <a:solidFill>
                    <a:srgbClr val="FFFF00">
                      <a:alpha val="99000"/>
                    </a:srgbClr>
                  </a:solidFill>
                  <a:ea typeface="Kozuka Gothic Pro R" pitchFamily="34" charset="-128"/>
                </a:rPr>
                <a:t>Data Backup on Cloud</a:t>
              </a:r>
              <a:endParaRPr kumimoji="0" lang="en-US" sz="1400" b="0" i="0" u="none" strike="noStrike" kern="1200" cap="none" spc="0" normalizeH="0" baseline="0" noProof="0" dirty="0">
                <a:ln>
                  <a:noFill/>
                </a:ln>
                <a:solidFill>
                  <a:srgbClr val="FFFF00">
                    <a:alpha val="99000"/>
                  </a:srgbClr>
                </a:solidFill>
                <a:effectLst/>
                <a:uLnTx/>
                <a:uFillTx/>
                <a:latin typeface="+mn-lt"/>
                <a:ea typeface="Kozuka Gothic Pro R" pitchFamily="34" charset="-128"/>
                <a:cs typeface="+mn-cs"/>
              </a:endParaRPr>
            </a:p>
          </p:txBody>
        </p:sp>
      </p:grpSp>
      <p:grpSp>
        <p:nvGrpSpPr>
          <p:cNvPr id="4" name="Group 3"/>
          <p:cNvGrpSpPr/>
          <p:nvPr/>
        </p:nvGrpSpPr>
        <p:grpSpPr>
          <a:xfrm>
            <a:off x="201954" y="422682"/>
            <a:ext cx="11882007" cy="6320316"/>
            <a:chOff x="201954" y="422682"/>
            <a:chExt cx="11882007" cy="6320316"/>
          </a:xfrm>
        </p:grpSpPr>
        <p:grpSp>
          <p:nvGrpSpPr>
            <p:cNvPr id="50" name="Group 49"/>
            <p:cNvGrpSpPr/>
            <p:nvPr/>
          </p:nvGrpSpPr>
          <p:grpSpPr>
            <a:xfrm>
              <a:off x="201954" y="729276"/>
              <a:ext cx="11882007" cy="6013722"/>
              <a:chOff x="201954" y="729276"/>
              <a:chExt cx="11882007" cy="6013722"/>
            </a:xfrm>
          </p:grpSpPr>
          <p:sp>
            <p:nvSpPr>
              <p:cNvPr id="48" name="Rectangle 47"/>
              <p:cNvSpPr/>
              <p:nvPr/>
            </p:nvSpPr>
            <p:spPr bwMode="auto">
              <a:xfrm>
                <a:off x="201954" y="729276"/>
                <a:ext cx="9620835" cy="6013722"/>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Rectangle 48"/>
              <p:cNvSpPr/>
              <p:nvPr/>
            </p:nvSpPr>
            <p:spPr>
              <a:xfrm>
                <a:off x="9924151" y="1708069"/>
                <a:ext cx="2159810" cy="3647152"/>
              </a:xfrm>
              <a:prstGeom prst="rect">
                <a:avLst/>
              </a:prstGeom>
            </p:spPr>
            <p:txBody>
              <a:bodyPr wrap="square">
                <a:spAutoFit/>
              </a:bodyPr>
              <a:lstStyle/>
              <a:p>
                <a:r>
                  <a:rPr lang="en-US" dirty="0"/>
                  <a:t>Business Continuity</a:t>
                </a:r>
              </a:p>
              <a:p>
                <a:r>
                  <a:rPr lang="en-US" dirty="0"/>
                  <a:t>By Microsoft Azure</a:t>
                </a:r>
                <a:br>
                  <a:rPr lang="en-US" dirty="0"/>
                </a:br>
                <a:endParaRPr lang="en-US" dirty="0"/>
              </a:p>
              <a:p>
                <a:pPr marL="285750" indent="-285750">
                  <a:buFont typeface="Arial" panose="020B0604020202020204" pitchFamily="34" charset="0"/>
                  <a:buChar char="•"/>
                </a:pPr>
                <a:r>
                  <a:rPr lang="en-US" kern="0" dirty="0">
                    <a:solidFill>
                      <a:srgbClr val="FFFFFF"/>
                    </a:solidFill>
                    <a:latin typeface="Segoe UI Light"/>
                  </a:rPr>
                  <a:t>Zero initial investment cost</a:t>
                </a:r>
              </a:p>
              <a:p>
                <a:pPr marL="285750" indent="-285750" defTabSz="913841">
                  <a:spcBef>
                    <a:spcPts val="588"/>
                  </a:spcBef>
                  <a:buFont typeface="Arial" panose="020B0604020202020204" pitchFamily="34" charset="0"/>
                  <a:buChar char="•"/>
                  <a:defRPr/>
                </a:pPr>
                <a:r>
                  <a:rPr lang="en-US" kern="0" dirty="0">
                    <a:solidFill>
                      <a:srgbClr val="FFFFFF"/>
                    </a:solidFill>
                    <a:latin typeface="Segoe UI Light"/>
                  </a:rPr>
                  <a:t>Pay per use model</a:t>
                </a:r>
              </a:p>
              <a:p>
                <a:pPr marL="285750" indent="-285750" defTabSz="913841">
                  <a:spcBef>
                    <a:spcPts val="588"/>
                  </a:spcBef>
                  <a:buFont typeface="Arial" panose="020B0604020202020204" pitchFamily="34" charset="0"/>
                  <a:buChar char="•"/>
                  <a:defRPr/>
                </a:pPr>
                <a:r>
                  <a:rPr lang="en-US" kern="0" dirty="0">
                    <a:solidFill>
                      <a:srgbClr val="FFFFFF"/>
                    </a:solidFill>
                    <a:latin typeface="Segoe UI Light"/>
                  </a:rPr>
                  <a:t>End-to-End protection</a:t>
                </a:r>
              </a:p>
              <a:p>
                <a:pPr marL="285750" indent="-285750" defTabSz="913841">
                  <a:spcBef>
                    <a:spcPts val="588"/>
                  </a:spcBef>
                  <a:buFont typeface="Arial" panose="020B0604020202020204" pitchFamily="34" charset="0"/>
                  <a:buChar char="•"/>
                  <a:defRPr/>
                </a:pPr>
                <a:r>
                  <a:rPr lang="en-US" kern="0" dirty="0">
                    <a:solidFill>
                      <a:srgbClr val="FFFFFF"/>
                    </a:solidFill>
                    <a:latin typeface="Segoe UI Light"/>
                  </a:rPr>
                  <a:t>Co-existing with your datacenter</a:t>
                </a:r>
              </a:p>
              <a:p>
                <a:pPr marL="285750" indent="-285750">
                  <a:buFont typeface="Arial" panose="020B0604020202020204" pitchFamily="34" charset="0"/>
                  <a:buChar char="•"/>
                </a:pPr>
                <a:endParaRPr lang="en-US" dirty="0"/>
              </a:p>
            </p:txBody>
          </p:sp>
        </p:grpSp>
        <p:grpSp>
          <p:nvGrpSpPr>
            <p:cNvPr id="54" name="Group 53"/>
            <p:cNvGrpSpPr/>
            <p:nvPr/>
          </p:nvGrpSpPr>
          <p:grpSpPr>
            <a:xfrm>
              <a:off x="9930471" y="422682"/>
              <a:ext cx="2111655" cy="1220921"/>
              <a:chOff x="2629767" y="2540878"/>
              <a:chExt cx="1788199" cy="984697"/>
            </a:xfrm>
            <a:solidFill>
              <a:srgbClr val="505050"/>
            </a:solidFill>
          </p:grpSpPr>
          <p:sp>
            <p:nvSpPr>
              <p:cNvPr id="5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7844" tIns="43923" rIns="87844" bIns="43923" numCol="1" anchor="b" anchorCtr="1" compatLnSpc="1">
                <a:prstTxWarp prst="textNoShape">
                  <a:avLst/>
                </a:prstTxWarp>
              </a:bodyPr>
              <a:lstStyle/>
              <a:p>
                <a:pPr marL="0" marR="0" lvl="0" indent="0" defTabSz="895883"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pic>
            <p:nvPicPr>
              <p:cNvPr id="56" name="Picture 55"/>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grpFill/>
              <a:ln>
                <a:noFill/>
              </a:ln>
            </p:spPr>
          </p:pic>
        </p:grpSp>
      </p:grpSp>
    </p:spTree>
    <p:extLst>
      <p:ext uri="{BB962C8B-B14F-4D97-AF65-F5344CB8AC3E}">
        <p14:creationId xmlns:p14="http://schemas.microsoft.com/office/powerpoint/2010/main" val="4039024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6775565" y="-46023"/>
            <a:ext cx="5219453" cy="6746241"/>
            <a:chOff x="6911429" y="-47443"/>
            <a:chExt cx="5324114" cy="6881517"/>
          </a:xfrm>
        </p:grpSpPr>
        <p:sp>
          <p:nvSpPr>
            <p:cNvPr id="267" name="Rounded Rectangle 266"/>
            <p:cNvSpPr/>
            <p:nvPr/>
          </p:nvSpPr>
          <p:spPr bwMode="auto">
            <a:xfrm>
              <a:off x="6911429" y="516705"/>
              <a:ext cx="5324114" cy="6101797"/>
            </a:xfrm>
            <a:prstGeom prst="roundRect">
              <a:avLst>
                <a:gd name="adj" fmla="val 1554"/>
              </a:avLst>
            </a:prstGeom>
            <a:solidFill>
              <a:srgbClr val="00B0F0"/>
            </a:solidFill>
            <a:ln>
              <a:solidFill>
                <a:schemeClr val="tx2">
                  <a:lumMod val="60000"/>
                  <a:lumOff val="4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980" b="0" i="0" u="none" strike="noStrike" kern="0" cap="none" spc="0" normalizeH="0" baseline="0" noProof="0">
                <a:ln>
                  <a:noFill/>
                </a:ln>
                <a:solidFill>
                  <a:srgbClr val="FFFFFF"/>
                </a:solidFill>
                <a:effectLst/>
                <a:uLnTx/>
                <a:uFillTx/>
              </a:endParaRPr>
            </a:p>
          </p:txBody>
        </p:sp>
        <p:pic>
          <p:nvPicPr>
            <p:cNvPr id="26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6452" y="-47443"/>
              <a:ext cx="7810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9"/>
            <p:cNvSpPr txBox="1">
              <a:spLocks noChangeArrowheads="1"/>
            </p:cNvSpPr>
            <p:nvPr/>
          </p:nvSpPr>
          <p:spPr bwMode="auto">
            <a:xfrm>
              <a:off x="6911429" y="6634019"/>
              <a:ext cx="532411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686" b="0" i="0" u="none" strike="noStrike" kern="0" cap="none" spc="0" normalizeH="0" baseline="0" noProof="0" dirty="0">
                  <a:ln>
                    <a:noFill/>
                  </a:ln>
                  <a:solidFill>
                    <a:srgbClr val="FFFFFF"/>
                  </a:solidFill>
                  <a:effectLst/>
                  <a:uLnTx/>
                  <a:uFillTx/>
                  <a:latin typeface="Segoe UI Light"/>
                  <a:cs typeface="Segoe UI" panose="020B0502040204020203" pitchFamily="34" charset="0"/>
                </a:rPr>
                <a:t>* Not meant to be a comprehensive list of all services, for a complete list please visit azure.microsoft.com </a:t>
              </a:r>
            </a:p>
          </p:txBody>
        </p:sp>
      </p:grpSp>
      <p:grpSp>
        <p:nvGrpSpPr>
          <p:cNvPr id="308" name="Group 307"/>
          <p:cNvGrpSpPr/>
          <p:nvPr/>
        </p:nvGrpSpPr>
        <p:grpSpPr>
          <a:xfrm>
            <a:off x="6886231" y="3897558"/>
            <a:ext cx="2483567" cy="2552601"/>
            <a:chOff x="7024314" y="4071015"/>
            <a:chExt cx="2533368" cy="2603786"/>
          </a:xfrm>
        </p:grpSpPr>
        <p:sp>
          <p:nvSpPr>
            <p:cNvPr id="271" name="Rounded Rectangle 270"/>
            <p:cNvSpPr/>
            <p:nvPr/>
          </p:nvSpPr>
          <p:spPr bwMode="auto">
            <a:xfrm>
              <a:off x="7028329" y="4094579"/>
              <a:ext cx="2529353" cy="2580222"/>
            </a:xfrm>
            <a:prstGeom prst="roundRect">
              <a:avLst>
                <a:gd name="adj" fmla="val 1554"/>
              </a:avLst>
            </a:prstGeom>
            <a:solidFill>
              <a:schemeClr val="bg1"/>
            </a:solidFill>
            <a:ln>
              <a:solidFill>
                <a:schemeClr val="tx2">
                  <a:lumMod val="60000"/>
                  <a:lumOff val="4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980" b="0" i="0" u="none" strike="noStrike" kern="0" cap="none" spc="0" normalizeH="0" baseline="0" noProof="0">
                <a:ln>
                  <a:noFill/>
                </a:ln>
                <a:solidFill>
                  <a:srgbClr val="FFFFFF"/>
                </a:solidFill>
                <a:effectLst/>
                <a:uLnTx/>
                <a:uFillTx/>
              </a:endParaRPr>
            </a:p>
          </p:txBody>
        </p:sp>
        <p:sp>
          <p:nvSpPr>
            <p:cNvPr id="237" name="TextBox 33"/>
            <p:cNvSpPr txBox="1">
              <a:spLocks noChangeArrowheads="1"/>
            </p:cNvSpPr>
            <p:nvPr/>
          </p:nvSpPr>
          <p:spPr bwMode="auto">
            <a:xfrm>
              <a:off x="7024314" y="4071015"/>
              <a:ext cx="1700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980" b="1" i="0" u="none" strike="noStrike" kern="0" cap="none" spc="0" normalizeH="0" baseline="0" noProof="0" dirty="0">
                  <a:ln>
                    <a:noFill/>
                  </a:ln>
                  <a:solidFill>
                    <a:srgbClr val="FFFFFF"/>
                  </a:solidFill>
                  <a:effectLst/>
                  <a:uLnTx/>
                  <a:uFillTx/>
                  <a:latin typeface="Segoe UI"/>
                  <a:cs typeface="Segoe UI" panose="020B0502040204020203" pitchFamily="34" charset="0"/>
                </a:rPr>
                <a:t>APP SERVICES</a:t>
              </a:r>
            </a:p>
          </p:txBody>
        </p:sp>
      </p:grpSp>
      <p:grpSp>
        <p:nvGrpSpPr>
          <p:cNvPr id="304" name="Group 303"/>
          <p:cNvGrpSpPr/>
          <p:nvPr/>
        </p:nvGrpSpPr>
        <p:grpSpPr>
          <a:xfrm>
            <a:off x="6886231" y="677482"/>
            <a:ext cx="4968456" cy="1058632"/>
            <a:chOff x="7024314" y="786369"/>
            <a:chExt cx="5068084" cy="1079860"/>
          </a:xfrm>
        </p:grpSpPr>
        <p:sp>
          <p:nvSpPr>
            <p:cNvPr id="272" name="Rounded Rectangle 271"/>
            <p:cNvSpPr/>
            <p:nvPr/>
          </p:nvSpPr>
          <p:spPr bwMode="auto">
            <a:xfrm>
              <a:off x="7028329" y="793483"/>
              <a:ext cx="5064069" cy="1072746"/>
            </a:xfrm>
            <a:prstGeom prst="roundRect">
              <a:avLst>
                <a:gd name="adj" fmla="val 1554"/>
              </a:avLst>
            </a:prstGeom>
            <a:solidFill>
              <a:schemeClr val="bg1"/>
            </a:solidFill>
            <a:ln>
              <a:solidFill>
                <a:schemeClr val="tx2">
                  <a:lumMod val="60000"/>
                  <a:lumOff val="4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980" b="0" i="0" u="none" strike="noStrike" kern="0" cap="none" spc="0" normalizeH="0" baseline="0" noProof="0">
                <a:ln>
                  <a:noFill/>
                </a:ln>
                <a:solidFill>
                  <a:srgbClr val="FFFFFF"/>
                </a:solidFill>
                <a:effectLst/>
                <a:uLnTx/>
                <a:uFillTx/>
              </a:endParaRPr>
            </a:p>
          </p:txBody>
        </p:sp>
        <p:sp>
          <p:nvSpPr>
            <p:cNvPr id="220" name="TextBox 12"/>
            <p:cNvSpPr txBox="1">
              <a:spLocks noChangeArrowheads="1"/>
            </p:cNvSpPr>
            <p:nvPr/>
          </p:nvSpPr>
          <p:spPr bwMode="auto">
            <a:xfrm>
              <a:off x="7024314" y="786369"/>
              <a:ext cx="3317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98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NETWORKING &amp; AUTOMATION SERVICES</a:t>
              </a:r>
            </a:p>
          </p:txBody>
        </p:sp>
      </p:grpSp>
      <p:grpSp>
        <p:nvGrpSpPr>
          <p:cNvPr id="306" name="Group 305"/>
          <p:cNvGrpSpPr/>
          <p:nvPr/>
        </p:nvGrpSpPr>
        <p:grpSpPr>
          <a:xfrm>
            <a:off x="6877125" y="1784442"/>
            <a:ext cx="2496595" cy="2101353"/>
            <a:chOff x="7015025" y="1915526"/>
            <a:chExt cx="2546657" cy="2143490"/>
          </a:xfrm>
        </p:grpSpPr>
        <p:sp>
          <p:nvSpPr>
            <p:cNvPr id="270" name="Rounded Rectangle 269"/>
            <p:cNvSpPr/>
            <p:nvPr/>
          </p:nvSpPr>
          <p:spPr bwMode="auto">
            <a:xfrm>
              <a:off x="7015025" y="1915526"/>
              <a:ext cx="2546657" cy="2143490"/>
            </a:xfrm>
            <a:prstGeom prst="roundRect">
              <a:avLst>
                <a:gd name="adj" fmla="val 1554"/>
              </a:avLst>
            </a:prstGeom>
            <a:solidFill>
              <a:schemeClr val="bg1"/>
            </a:solidFill>
            <a:ln>
              <a:solidFill>
                <a:schemeClr val="tx2">
                  <a:lumMod val="60000"/>
                  <a:lumOff val="4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980" b="0" i="0" u="none" strike="noStrike" kern="0" cap="none" spc="0" normalizeH="0" baseline="0" noProof="0">
                <a:ln>
                  <a:noFill/>
                </a:ln>
                <a:solidFill>
                  <a:srgbClr val="FFFFFF"/>
                </a:solidFill>
                <a:effectLst/>
                <a:uLnTx/>
                <a:uFillTx/>
              </a:endParaRPr>
            </a:p>
          </p:txBody>
        </p:sp>
        <p:sp>
          <p:nvSpPr>
            <p:cNvPr id="203" name="TextBox 33"/>
            <p:cNvSpPr txBox="1">
              <a:spLocks noChangeArrowheads="1"/>
            </p:cNvSpPr>
            <p:nvPr/>
          </p:nvSpPr>
          <p:spPr bwMode="auto">
            <a:xfrm>
              <a:off x="7024314" y="1926093"/>
              <a:ext cx="1700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980" b="1" i="0" u="none" strike="noStrike" kern="0" cap="none" spc="0" normalizeH="0" baseline="0" noProof="0" dirty="0">
                  <a:ln>
                    <a:noFill/>
                  </a:ln>
                  <a:solidFill>
                    <a:srgbClr val="FFFFFF"/>
                  </a:solidFill>
                  <a:effectLst/>
                  <a:uLnTx/>
                  <a:uFillTx/>
                  <a:latin typeface="Segoe UI"/>
                  <a:cs typeface="Segoe UI" panose="020B0502040204020203" pitchFamily="34" charset="0"/>
                </a:rPr>
                <a:t>COMPUTE SERVICES</a:t>
              </a:r>
            </a:p>
          </p:txBody>
        </p:sp>
      </p:grpSp>
      <p:grpSp>
        <p:nvGrpSpPr>
          <p:cNvPr id="307" name="Group 306"/>
          <p:cNvGrpSpPr/>
          <p:nvPr/>
        </p:nvGrpSpPr>
        <p:grpSpPr>
          <a:xfrm>
            <a:off x="9417521" y="1754394"/>
            <a:ext cx="2509617" cy="4675490"/>
            <a:chOff x="9606361" y="1884875"/>
            <a:chExt cx="2559940" cy="4769243"/>
          </a:xfrm>
        </p:grpSpPr>
        <p:sp>
          <p:nvSpPr>
            <p:cNvPr id="273" name="Rounded Rectangle 272"/>
            <p:cNvSpPr/>
            <p:nvPr/>
          </p:nvSpPr>
          <p:spPr bwMode="auto">
            <a:xfrm>
              <a:off x="9606361" y="1919934"/>
              <a:ext cx="2559940" cy="4734184"/>
            </a:xfrm>
            <a:prstGeom prst="roundRect">
              <a:avLst>
                <a:gd name="adj" fmla="val 1554"/>
              </a:avLst>
            </a:prstGeom>
            <a:solidFill>
              <a:schemeClr val="bg1"/>
            </a:solidFill>
            <a:ln>
              <a:solidFill>
                <a:schemeClr val="tx2">
                  <a:lumMod val="60000"/>
                  <a:lumOff val="4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980" b="0" i="0" u="none" strike="noStrike" kern="0" cap="none" spc="0" normalizeH="0" baseline="0" noProof="0">
                <a:ln>
                  <a:noFill/>
                </a:ln>
                <a:solidFill>
                  <a:srgbClr val="FFFFFF"/>
                </a:solidFill>
                <a:effectLst/>
                <a:uLnTx/>
                <a:uFillTx/>
              </a:endParaRPr>
            </a:p>
          </p:txBody>
        </p:sp>
        <p:sp>
          <p:nvSpPr>
            <p:cNvPr id="225" name="TextBox 12"/>
            <p:cNvSpPr txBox="1">
              <a:spLocks noChangeArrowheads="1"/>
            </p:cNvSpPr>
            <p:nvPr/>
          </p:nvSpPr>
          <p:spPr bwMode="auto">
            <a:xfrm>
              <a:off x="9623263" y="1884875"/>
              <a:ext cx="12181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980" b="1" i="0" u="none" strike="noStrike" kern="0" cap="none" spc="0" normalizeH="0" baseline="0" noProof="0" dirty="0">
                  <a:ln>
                    <a:noFill/>
                  </a:ln>
                  <a:solidFill>
                    <a:srgbClr val="FFFFFF"/>
                  </a:solidFill>
                  <a:effectLst/>
                  <a:uLnTx/>
                  <a:uFillTx/>
                  <a:latin typeface="Segoe UI"/>
                  <a:cs typeface="Segoe UI" panose="020B0502040204020203" pitchFamily="34" charset="0"/>
                </a:rPr>
                <a:t>DATA SERVICES</a:t>
              </a:r>
            </a:p>
          </p:txBody>
        </p:sp>
      </p:grpSp>
      <p:sp>
        <p:nvSpPr>
          <p:cNvPr id="4" name="Rounded Rectangle 3"/>
          <p:cNvSpPr/>
          <p:nvPr/>
        </p:nvSpPr>
        <p:spPr bwMode="auto">
          <a:xfrm>
            <a:off x="341490" y="2385301"/>
            <a:ext cx="3954055" cy="4038558"/>
          </a:xfrm>
          <a:prstGeom prst="roundRect">
            <a:avLst>
              <a:gd name="adj" fmla="val 3025"/>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sp>
        <p:nvSpPr>
          <p:cNvPr id="2" name="Title 1"/>
          <p:cNvSpPr>
            <a:spLocks noGrp="1"/>
          </p:cNvSpPr>
          <p:nvPr>
            <p:ph type="title"/>
          </p:nvPr>
        </p:nvSpPr>
        <p:spPr>
          <a:xfrm>
            <a:off x="269240" y="437584"/>
            <a:ext cx="11922760" cy="826117"/>
          </a:xfrm>
        </p:spPr>
        <p:txBody>
          <a:bodyPr/>
          <a:lstStyle/>
          <a:p>
            <a:r>
              <a:rPr lang="en-US" sz="3200" dirty="0">
                <a:solidFill>
                  <a:schemeClr val="tx1"/>
                </a:solidFill>
              </a:rPr>
              <a:t>Microsoft Azure </a:t>
            </a:r>
            <a:br>
              <a:rPr lang="en-US" sz="3200" dirty="0">
                <a:solidFill>
                  <a:schemeClr val="tx1"/>
                </a:solidFill>
              </a:rPr>
            </a:br>
            <a:r>
              <a:rPr lang="en-US" sz="3200" dirty="0">
                <a:solidFill>
                  <a:schemeClr val="tx1"/>
                </a:solidFill>
              </a:rPr>
              <a:t>Hybrid-Cloud Technologies</a:t>
            </a:r>
          </a:p>
        </p:txBody>
      </p:sp>
      <p:pic>
        <p:nvPicPr>
          <p:cNvPr id="3" name="Picture 5"/>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94624" y="1876954"/>
            <a:ext cx="374379" cy="58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18914" y="2138837"/>
            <a:ext cx="3576631" cy="30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nSpc>
                <a:spcPct val="100000"/>
              </a:lnSpc>
              <a:spcBef>
                <a:spcPct val="0"/>
              </a:spcBef>
              <a:buFontTx/>
              <a:buNone/>
              <a:defRPr sz="1400" b="1">
                <a:solidFill>
                  <a:srgbClr val="00B0F0"/>
                </a:solidFill>
                <a:latin typeface="Segoe UI" panose="020B0502040204020203" pitchFamily="34" charset="0"/>
                <a:cs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On Premises Private Cloud</a:t>
            </a:r>
          </a:p>
        </p:txBody>
      </p:sp>
      <p:grpSp>
        <p:nvGrpSpPr>
          <p:cNvPr id="87" name="Group 86"/>
          <p:cNvGrpSpPr/>
          <p:nvPr/>
        </p:nvGrpSpPr>
        <p:grpSpPr>
          <a:xfrm>
            <a:off x="1656329" y="2479396"/>
            <a:ext cx="2770471" cy="253086"/>
            <a:chOff x="1240568" y="2051029"/>
            <a:chExt cx="2826025" cy="258161"/>
          </a:xfrm>
        </p:grpSpPr>
        <p:pic>
          <p:nvPicPr>
            <p:cNvPr id="9" name="Picture 15"/>
            <p:cNvPicPr>
              <a:picLocks noChangeAspect="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766526" y="2051029"/>
              <a:ext cx="286129" cy="25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038427" y="2056999"/>
              <a:ext cx="1028166" cy="246221"/>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cs typeface="Segoe UI" panose="020B0502040204020203" pitchFamily="34" charset="0"/>
                </a:rPr>
                <a:t>Automation</a:t>
              </a:r>
            </a:p>
          </p:txBody>
        </p:sp>
        <p:pic>
          <p:nvPicPr>
            <p:cNvPr id="66" name="Picture 12"/>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240568" y="2066806"/>
              <a:ext cx="266765" cy="22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1491636" y="2056999"/>
              <a:ext cx="1377600" cy="246221"/>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cs typeface="Segoe UI" panose="020B0502040204020203" pitchFamily="34" charset="0"/>
                </a:rPr>
                <a:t>Health</a:t>
              </a:r>
              <a:r>
                <a:rPr kumimoji="0" lang="en-US" sz="980" b="0" i="0" u="none" strike="noStrike" kern="0" cap="none" spc="0" normalizeH="0" baseline="0" noProof="0" dirty="0">
                  <a:ln>
                    <a:noFill/>
                  </a:ln>
                  <a:solidFill>
                    <a:srgbClr val="FFFFFF"/>
                  </a:solidFill>
                  <a:effectLst/>
                  <a:uLnTx/>
                  <a:uFillTx/>
                </a:rPr>
                <a:t> </a:t>
              </a:r>
              <a:r>
                <a:rPr kumimoji="0" lang="en-US" sz="980" b="0" i="0" u="none" strike="noStrike" kern="0" cap="none" spc="0" normalizeH="0" baseline="0" noProof="0" dirty="0">
                  <a:ln>
                    <a:noFill/>
                  </a:ln>
                  <a:solidFill>
                    <a:srgbClr val="FFFFFF"/>
                  </a:solidFill>
                  <a:effectLst/>
                  <a:uLnTx/>
                  <a:uFillTx/>
                  <a:cs typeface="Segoe UI" panose="020B0502040204020203" pitchFamily="34" charset="0"/>
                </a:rPr>
                <a:t>Monitoring</a:t>
              </a:r>
            </a:p>
          </p:txBody>
        </p:sp>
      </p:grpSp>
      <p:grpSp>
        <p:nvGrpSpPr>
          <p:cNvPr id="59" name="Group 58"/>
          <p:cNvGrpSpPr/>
          <p:nvPr/>
        </p:nvGrpSpPr>
        <p:grpSpPr>
          <a:xfrm>
            <a:off x="4297472" y="2841582"/>
            <a:ext cx="2479731" cy="1377288"/>
            <a:chOff x="4383644" y="3265818"/>
            <a:chExt cx="2529455" cy="1404905"/>
          </a:xfrm>
        </p:grpSpPr>
        <p:grpSp>
          <p:nvGrpSpPr>
            <p:cNvPr id="11" name="Group 10"/>
            <p:cNvGrpSpPr/>
            <p:nvPr/>
          </p:nvGrpSpPr>
          <p:grpSpPr>
            <a:xfrm>
              <a:off x="4383644" y="3265818"/>
              <a:ext cx="2529455" cy="401226"/>
              <a:chOff x="4383644" y="3265818"/>
              <a:chExt cx="2529455" cy="401226"/>
            </a:xfrm>
          </p:grpSpPr>
          <p:grpSp>
            <p:nvGrpSpPr>
              <p:cNvPr id="223" name="Group 222"/>
              <p:cNvGrpSpPr/>
              <p:nvPr/>
            </p:nvGrpSpPr>
            <p:grpSpPr>
              <a:xfrm>
                <a:off x="4393496" y="3265818"/>
                <a:ext cx="2515968" cy="401226"/>
                <a:chOff x="4229589" y="2466499"/>
                <a:chExt cx="2871299" cy="291105"/>
              </a:xfrm>
            </p:grpSpPr>
            <p:cxnSp>
              <p:nvCxnSpPr>
                <p:cNvPr id="115" name="Straight Arrow Connector 114"/>
                <p:cNvCxnSpPr/>
                <p:nvPr/>
              </p:nvCxnSpPr>
              <p:spPr>
                <a:xfrm flipV="1">
                  <a:off x="4229589" y="2466499"/>
                  <a:ext cx="2871299" cy="8189"/>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4229591" y="2754287"/>
                  <a:ext cx="2871297" cy="3317"/>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8" name="Rectangle 127"/>
              <p:cNvSpPr/>
              <p:nvPr/>
            </p:nvSpPr>
            <p:spPr>
              <a:xfrm>
                <a:off x="4383644" y="3293143"/>
                <a:ext cx="2529455" cy="369332"/>
              </a:xfrm>
              <a:prstGeom prst="rect">
                <a:avLst/>
              </a:prstGeom>
            </p:spPr>
            <p:txBody>
              <a:bodyPr wrap="square">
                <a:spAutoFit/>
              </a:bodyPr>
              <a:lstStyle/>
              <a:p>
                <a:pPr marL="0" marR="0" lvl="0" indent="0" algn="ctr" defTabSz="913782"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FFFFFF"/>
                    </a:solidFill>
                    <a:effectLst/>
                    <a:uLnTx/>
                    <a:uFillTx/>
                  </a:rPr>
                  <a:t>Site-to-Site VPN</a:t>
                </a:r>
              </a:p>
              <a:p>
                <a:pPr marL="0" marR="0" lvl="0" indent="0" algn="ctr" defTabSz="913782"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FFFFFF"/>
                    </a:solidFill>
                    <a:effectLst/>
                    <a:uLnTx/>
                    <a:uFillTx/>
                  </a:rPr>
                  <a:t>Point-to-Site VPN</a:t>
                </a:r>
              </a:p>
            </p:txBody>
          </p:sp>
        </p:grpSp>
        <p:sp>
          <p:nvSpPr>
            <p:cNvPr id="117" name="Can 116"/>
            <p:cNvSpPr/>
            <p:nvPr/>
          </p:nvSpPr>
          <p:spPr bwMode="auto">
            <a:xfrm rot="5400000">
              <a:off x="5535883" y="3272722"/>
              <a:ext cx="207506" cy="2498472"/>
            </a:xfrm>
            <a:prstGeom prst="can">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pic>
          <p:nvPicPr>
            <p:cNvPr id="62"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9724" y="4334477"/>
              <a:ext cx="284693" cy="33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6"/>
            <p:cNvSpPr txBox="1">
              <a:spLocks noChangeArrowheads="1"/>
            </p:cNvSpPr>
            <p:nvPr/>
          </p:nvSpPr>
          <p:spPr bwMode="auto">
            <a:xfrm>
              <a:off x="5247396" y="4379490"/>
              <a:ext cx="1486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98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Express Route</a:t>
              </a:r>
            </a:p>
          </p:txBody>
        </p:sp>
      </p:grpSp>
      <p:grpSp>
        <p:nvGrpSpPr>
          <p:cNvPr id="21" name="Group 20"/>
          <p:cNvGrpSpPr/>
          <p:nvPr/>
        </p:nvGrpSpPr>
        <p:grpSpPr>
          <a:xfrm>
            <a:off x="6868575" y="2075580"/>
            <a:ext cx="2259406" cy="1755266"/>
            <a:chOff x="7006304" y="2116702"/>
            <a:chExt cx="2304712" cy="1790463"/>
          </a:xfrm>
        </p:grpSpPr>
        <p:pic>
          <p:nvPicPr>
            <p:cNvPr id="38" name="Picture 11"/>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212954" y="3072293"/>
              <a:ext cx="302509" cy="29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3"/>
            <p:cNvSpPr txBox="1">
              <a:spLocks noChangeArrowheads="1"/>
            </p:cNvSpPr>
            <p:nvPr/>
          </p:nvSpPr>
          <p:spPr bwMode="auto">
            <a:xfrm>
              <a:off x="7092609" y="3399334"/>
              <a:ext cx="5431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Web Site</a:t>
              </a:r>
            </a:p>
          </p:txBody>
        </p:sp>
        <p:pic>
          <p:nvPicPr>
            <p:cNvPr id="44" name="Picture 2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972609" y="3072293"/>
              <a:ext cx="346924" cy="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51"/>
            <p:cNvSpPr txBox="1">
              <a:spLocks noChangeArrowheads="1"/>
            </p:cNvSpPr>
            <p:nvPr/>
          </p:nvSpPr>
          <p:spPr bwMode="auto">
            <a:xfrm>
              <a:off x="7872777" y="3399334"/>
              <a:ext cx="546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web roles</a:t>
              </a:r>
            </a:p>
          </p:txBody>
        </p:sp>
        <p:pic>
          <p:nvPicPr>
            <p:cNvPr id="45" name="Picture 24"/>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8751010" y="3072293"/>
              <a:ext cx="347777" cy="29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53"/>
            <p:cNvSpPr txBox="1">
              <a:spLocks noChangeArrowheads="1"/>
            </p:cNvSpPr>
            <p:nvPr/>
          </p:nvSpPr>
          <p:spPr bwMode="auto">
            <a:xfrm>
              <a:off x="8613305" y="3399334"/>
              <a:ext cx="623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worker roles</a:t>
              </a:r>
            </a:p>
          </p:txBody>
        </p:sp>
        <p:sp>
          <p:nvSpPr>
            <p:cNvPr id="164" name="TextBox 19"/>
            <p:cNvSpPr txBox="1">
              <a:spLocks noChangeArrowheads="1"/>
            </p:cNvSpPr>
            <p:nvPr/>
          </p:nvSpPr>
          <p:spPr bwMode="auto">
            <a:xfrm>
              <a:off x="7006304" y="2483570"/>
              <a:ext cx="7158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Virtual Machines</a:t>
              </a:r>
            </a:p>
          </p:txBody>
        </p:sp>
        <p:pic>
          <p:nvPicPr>
            <p:cNvPr id="168" name="Picture 47"/>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160215" y="2116702"/>
              <a:ext cx="407986" cy="32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7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8051936" y="2127584"/>
              <a:ext cx="188270" cy="30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TextBox 74"/>
            <p:cNvSpPr txBox="1">
              <a:spLocks noChangeArrowheads="1"/>
            </p:cNvSpPr>
            <p:nvPr/>
          </p:nvSpPr>
          <p:spPr bwMode="auto">
            <a:xfrm>
              <a:off x="7812697" y="2483570"/>
              <a:ext cx="66674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Mobile Services</a:t>
              </a:r>
            </a:p>
          </p:txBody>
        </p:sp>
        <p:grpSp>
          <p:nvGrpSpPr>
            <p:cNvPr id="286" name="Group 285"/>
            <p:cNvGrpSpPr/>
            <p:nvPr/>
          </p:nvGrpSpPr>
          <p:grpSpPr>
            <a:xfrm>
              <a:off x="8703339" y="2161911"/>
              <a:ext cx="475240" cy="235538"/>
              <a:chOff x="8703339" y="2201666"/>
              <a:chExt cx="475240" cy="235538"/>
            </a:xfrm>
          </p:grpSpPr>
          <p:pic>
            <p:nvPicPr>
              <p:cNvPr id="239" name="Picture 13"/>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8703339" y="2201666"/>
                <a:ext cx="237712" cy="2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4"/>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8950503" y="2205997"/>
                <a:ext cx="228076" cy="22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1" name="TextBox 35"/>
            <p:cNvSpPr txBox="1">
              <a:spLocks noChangeArrowheads="1"/>
            </p:cNvSpPr>
            <p:nvPr/>
          </p:nvSpPr>
          <p:spPr bwMode="auto">
            <a:xfrm>
              <a:off x="8538781" y="2483570"/>
              <a:ext cx="77223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TFS or </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VS Online + GIT</a:t>
              </a:r>
            </a:p>
          </p:txBody>
        </p:sp>
      </p:grpSp>
      <p:grpSp>
        <p:nvGrpSpPr>
          <p:cNvPr id="24" name="Group 23"/>
          <p:cNvGrpSpPr/>
          <p:nvPr/>
        </p:nvGrpSpPr>
        <p:grpSpPr>
          <a:xfrm>
            <a:off x="6858990" y="4183249"/>
            <a:ext cx="2280386" cy="2180318"/>
            <a:chOff x="6996527" y="4266635"/>
            <a:chExt cx="2326112" cy="2224038"/>
          </a:xfrm>
        </p:grpSpPr>
        <p:pic>
          <p:nvPicPr>
            <p:cNvPr id="56" name="Picture 4"/>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7224847" y="4266635"/>
              <a:ext cx="278723" cy="27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9"/>
            <p:cNvSpPr txBox="1">
              <a:spLocks noChangeArrowheads="1"/>
            </p:cNvSpPr>
            <p:nvPr/>
          </p:nvSpPr>
          <p:spPr bwMode="auto">
            <a:xfrm>
              <a:off x="6996527" y="4578738"/>
              <a:ext cx="735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AD</a:t>
              </a:r>
            </a:p>
          </p:txBody>
        </p:sp>
        <p:pic>
          <p:nvPicPr>
            <p:cNvPr id="250" name="Picture 3"/>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8082116" y="4286860"/>
              <a:ext cx="127911" cy="23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Box 30"/>
            <p:cNvSpPr txBox="1">
              <a:spLocks noChangeArrowheads="1"/>
            </p:cNvSpPr>
            <p:nvPr/>
          </p:nvSpPr>
          <p:spPr bwMode="auto">
            <a:xfrm>
              <a:off x="7669466" y="4578738"/>
              <a:ext cx="95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Multi-Factor </a:t>
              </a:r>
              <a:r>
                <a:rPr kumimoji="0" lang="en-US" altLang="en-US" sz="882" b="0" i="0" u="none" strike="noStrike" kern="0" cap="none" spc="0" normalizeH="0" baseline="0" noProof="0" dirty="0" err="1">
                  <a:ln>
                    <a:noFill/>
                  </a:ln>
                  <a:solidFill>
                    <a:srgbClr val="FFFFFF"/>
                  </a:solidFill>
                  <a:effectLst/>
                  <a:uLnTx/>
                  <a:uFillTx/>
                  <a:latin typeface="Segoe UI Light"/>
                  <a:cs typeface="Segoe UI" panose="020B0502040204020203" pitchFamily="34" charset="0"/>
                </a:rPr>
                <a:t>Auth</a:t>
              </a:r>
              <a:endPar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endParaRPr>
            </a:p>
          </p:txBody>
        </p:sp>
        <p:pic>
          <p:nvPicPr>
            <p:cNvPr id="60" name="Picture 6"/>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8798023" y="4267038"/>
              <a:ext cx="253750" cy="2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6"/>
            <p:cNvSpPr txBox="1">
              <a:spLocks noChangeArrowheads="1"/>
            </p:cNvSpPr>
            <p:nvPr/>
          </p:nvSpPr>
          <p:spPr bwMode="auto">
            <a:xfrm>
              <a:off x="8647802" y="4578738"/>
              <a:ext cx="554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Cache</a:t>
              </a:r>
            </a:p>
          </p:txBody>
        </p:sp>
        <p:cxnSp>
          <p:nvCxnSpPr>
            <p:cNvPr id="99" name="Straight Arrow Connector 98"/>
            <p:cNvCxnSpPr/>
            <p:nvPr/>
          </p:nvCxnSpPr>
          <p:spPr>
            <a:xfrm>
              <a:off x="7364208" y="5258216"/>
              <a:ext cx="0" cy="331788"/>
            </a:xfrm>
            <a:prstGeom prst="straightConnector1">
              <a:avLst/>
            </a:prstGeom>
            <a:ln>
              <a:solidFill>
                <a:schemeClr val="bg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7364208" y="5258216"/>
              <a:ext cx="0" cy="331788"/>
            </a:xfrm>
            <a:prstGeom prst="straightConnector1">
              <a:avLst/>
            </a:prstGeom>
            <a:ln>
              <a:solidFill>
                <a:schemeClr val="bg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2" name="Picture 5"/>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7270465" y="5028875"/>
              <a:ext cx="236659" cy="23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TextBox 20"/>
            <p:cNvSpPr txBox="1">
              <a:spLocks noChangeArrowheads="1"/>
            </p:cNvSpPr>
            <p:nvPr/>
          </p:nvSpPr>
          <p:spPr bwMode="auto">
            <a:xfrm>
              <a:off x="7023074" y="5286165"/>
              <a:ext cx="682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Access Control</a:t>
              </a:r>
            </a:p>
          </p:txBody>
        </p:sp>
        <p:pic>
          <p:nvPicPr>
            <p:cNvPr id="262" name="Picture 2"/>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8054317" y="5032917"/>
              <a:ext cx="232681" cy="22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TextBox 38"/>
            <p:cNvSpPr txBox="1">
              <a:spLocks noChangeArrowheads="1"/>
            </p:cNvSpPr>
            <p:nvPr/>
          </p:nvSpPr>
          <p:spPr bwMode="auto">
            <a:xfrm>
              <a:off x="7808157" y="5286165"/>
              <a:ext cx="6758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BizTalk Services</a:t>
              </a:r>
            </a:p>
          </p:txBody>
        </p:sp>
        <p:pic>
          <p:nvPicPr>
            <p:cNvPr id="256" name="Picture 14"/>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8823762" y="5008854"/>
              <a:ext cx="251445" cy="27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Box 23"/>
            <p:cNvSpPr txBox="1">
              <a:spLocks noChangeArrowheads="1"/>
            </p:cNvSpPr>
            <p:nvPr/>
          </p:nvSpPr>
          <p:spPr bwMode="auto">
            <a:xfrm>
              <a:off x="8583764" y="5286165"/>
              <a:ext cx="682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Media Services</a:t>
              </a:r>
            </a:p>
          </p:txBody>
        </p:sp>
        <p:pic>
          <p:nvPicPr>
            <p:cNvPr id="255" name="Picture 8"/>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217948" y="5825995"/>
              <a:ext cx="292521" cy="33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 name="TextBox 24"/>
            <p:cNvSpPr txBox="1">
              <a:spLocks noChangeArrowheads="1"/>
            </p:cNvSpPr>
            <p:nvPr/>
          </p:nvSpPr>
          <p:spPr bwMode="auto">
            <a:xfrm>
              <a:off x="7063146" y="6121341"/>
              <a:ext cx="602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Service Bus</a:t>
              </a:r>
            </a:p>
          </p:txBody>
        </p:sp>
        <p:pic>
          <p:nvPicPr>
            <p:cNvPr id="247" name="Picture 13"/>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995987" y="5848938"/>
              <a:ext cx="300169" cy="29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 name="TextBox 29"/>
            <p:cNvSpPr txBox="1">
              <a:spLocks noChangeArrowheads="1"/>
            </p:cNvSpPr>
            <p:nvPr/>
          </p:nvSpPr>
          <p:spPr bwMode="auto">
            <a:xfrm>
              <a:off x="7709142" y="6121341"/>
              <a:ext cx="8738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Notification Hub</a:t>
              </a:r>
            </a:p>
          </p:txBody>
        </p:sp>
        <p:sp>
          <p:nvSpPr>
            <p:cNvPr id="249" name="TextBox 39"/>
            <p:cNvSpPr txBox="1">
              <a:spLocks noChangeArrowheads="1"/>
            </p:cNvSpPr>
            <p:nvPr/>
          </p:nvSpPr>
          <p:spPr bwMode="auto">
            <a:xfrm>
              <a:off x="8527158" y="6121341"/>
              <a:ext cx="7954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Scheduler</a:t>
              </a:r>
            </a:p>
          </p:txBody>
        </p:sp>
        <p:pic>
          <p:nvPicPr>
            <p:cNvPr id="264" name="Picture 15"/>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8793933" y="5827907"/>
              <a:ext cx="261931" cy="33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p:cNvGrpSpPr/>
          <p:nvPr/>
        </p:nvGrpSpPr>
        <p:grpSpPr>
          <a:xfrm>
            <a:off x="328621" y="4077375"/>
            <a:ext cx="3583443" cy="1420530"/>
            <a:chOff x="335210" y="3438823"/>
            <a:chExt cx="3655298" cy="1449015"/>
          </a:xfrm>
        </p:grpSpPr>
        <p:grpSp>
          <p:nvGrpSpPr>
            <p:cNvPr id="299" name="Group 298"/>
            <p:cNvGrpSpPr/>
            <p:nvPr/>
          </p:nvGrpSpPr>
          <p:grpSpPr>
            <a:xfrm>
              <a:off x="1535934" y="3438823"/>
              <a:ext cx="2454574" cy="1449015"/>
              <a:chOff x="1666569" y="3282069"/>
              <a:chExt cx="2454574" cy="1449015"/>
            </a:xfrm>
          </p:grpSpPr>
          <p:pic>
            <p:nvPicPr>
              <p:cNvPr id="32" name="Picture 46"/>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1805360" y="3445730"/>
                <a:ext cx="347946" cy="3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6"/>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2454193" y="3443378"/>
                <a:ext cx="347946" cy="3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3054473" y="3450699"/>
                <a:ext cx="347946" cy="3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3692133" y="3442728"/>
                <a:ext cx="347946" cy="3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ounded Rectangle 35"/>
              <p:cNvSpPr/>
              <p:nvPr/>
            </p:nvSpPr>
            <p:spPr bwMode="auto">
              <a:xfrm>
                <a:off x="1667846" y="3282069"/>
                <a:ext cx="1188443" cy="1092478"/>
              </a:xfrm>
              <a:prstGeom prst="roundRect">
                <a:avLst>
                  <a:gd name="adj" fmla="val 6619"/>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7" name="Rounded Rectangle 36"/>
              <p:cNvSpPr/>
              <p:nvPr/>
            </p:nvSpPr>
            <p:spPr bwMode="auto">
              <a:xfrm>
                <a:off x="2931424" y="3292724"/>
                <a:ext cx="1188443" cy="1092478"/>
              </a:xfrm>
              <a:prstGeom prst="roundRect">
                <a:avLst>
                  <a:gd name="adj" fmla="val 6619"/>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Rounded Rectangle 67"/>
              <p:cNvSpPr/>
              <p:nvPr/>
            </p:nvSpPr>
            <p:spPr bwMode="auto">
              <a:xfrm>
                <a:off x="1669122" y="4007440"/>
                <a:ext cx="1188443" cy="718416"/>
              </a:xfrm>
              <a:prstGeom prst="roundRect">
                <a:avLst>
                  <a:gd name="adj" fmla="val 6619"/>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16"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2496254" y="4097370"/>
                <a:ext cx="202502" cy="2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066336" y="4097370"/>
                <a:ext cx="202502" cy="2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737122" y="4097370"/>
                <a:ext cx="202502" cy="2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p:cNvGrpSpPr/>
              <p:nvPr/>
            </p:nvGrpSpPr>
            <p:grpSpPr>
              <a:xfrm>
                <a:off x="1839721" y="4097372"/>
                <a:ext cx="530769" cy="251315"/>
                <a:chOff x="1201735" y="3909237"/>
                <a:chExt cx="859677" cy="407050"/>
              </a:xfrm>
            </p:grpSpPr>
            <p:pic>
              <p:nvPicPr>
                <p:cNvPr id="15"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1201735" y="3909240"/>
                  <a:ext cx="327989" cy="40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1733423" y="3909237"/>
                  <a:ext cx="327989" cy="407048"/>
                </a:xfrm>
                <a:prstGeom prst="rect">
                  <a:avLst/>
                </a:prstGeom>
                <a:noFill/>
                <a:ln>
                  <a:noFill/>
                </a:ln>
              </p:spPr>
            </p:pic>
          </p:grpSp>
          <p:sp>
            <p:nvSpPr>
              <p:cNvPr id="72" name="TextBox 71"/>
              <p:cNvSpPr txBox="1"/>
              <p:nvPr/>
            </p:nvSpPr>
            <p:spPr>
              <a:xfrm>
                <a:off x="1761983" y="4491020"/>
                <a:ext cx="1069572" cy="230832"/>
              </a:xfrm>
              <a:prstGeom prst="rect">
                <a:avLst/>
              </a:prstGeom>
              <a:noFill/>
            </p:spPr>
            <p:txBody>
              <a:bodyP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SAN</a:t>
                </a:r>
              </a:p>
            </p:txBody>
          </p:sp>
          <p:sp>
            <p:nvSpPr>
              <p:cNvPr id="73" name="Rounded Rectangle 72"/>
              <p:cNvSpPr/>
              <p:nvPr/>
            </p:nvSpPr>
            <p:spPr bwMode="auto">
              <a:xfrm>
                <a:off x="2932700" y="4009208"/>
                <a:ext cx="1188443" cy="718416"/>
              </a:xfrm>
              <a:prstGeom prst="roundRect">
                <a:avLst>
                  <a:gd name="adj" fmla="val 6619"/>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4" name="TextBox 73"/>
              <p:cNvSpPr txBox="1"/>
              <p:nvPr/>
            </p:nvSpPr>
            <p:spPr>
              <a:xfrm>
                <a:off x="2943975" y="4361752"/>
                <a:ext cx="1175891" cy="3693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Storage Spaces/SMB</a:t>
                </a:r>
              </a:p>
            </p:txBody>
          </p:sp>
          <p:sp>
            <p:nvSpPr>
              <p:cNvPr id="75" name="TextBox 74"/>
              <p:cNvSpPr txBox="1"/>
              <p:nvPr/>
            </p:nvSpPr>
            <p:spPr>
              <a:xfrm>
                <a:off x="1666569" y="3765987"/>
                <a:ext cx="1178668" cy="2308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Server Group #1</a:t>
                </a:r>
              </a:p>
            </p:txBody>
          </p:sp>
          <p:sp>
            <p:nvSpPr>
              <p:cNvPr id="77" name="TextBox 76"/>
              <p:cNvSpPr txBox="1"/>
              <p:nvPr/>
            </p:nvSpPr>
            <p:spPr>
              <a:xfrm>
                <a:off x="2922289" y="3765987"/>
                <a:ext cx="1178668" cy="2308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Server Group #2</a:t>
                </a:r>
              </a:p>
            </p:txBody>
          </p:sp>
        </p:grpSp>
        <p:sp>
          <p:nvSpPr>
            <p:cNvPr id="274" name="TextBox 273"/>
            <p:cNvSpPr txBox="1"/>
            <p:nvPr/>
          </p:nvSpPr>
          <p:spPr>
            <a:xfrm>
              <a:off x="335210" y="3441633"/>
              <a:ext cx="1204364" cy="646331"/>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VIRTUALIZATION</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COMPUTE,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STORAGE &amp; NETWORKING</a:t>
              </a:r>
            </a:p>
          </p:txBody>
        </p:sp>
      </p:grpSp>
      <p:grpSp>
        <p:nvGrpSpPr>
          <p:cNvPr id="58" name="Group 57"/>
          <p:cNvGrpSpPr/>
          <p:nvPr/>
        </p:nvGrpSpPr>
        <p:grpSpPr>
          <a:xfrm>
            <a:off x="328621" y="5687492"/>
            <a:ext cx="3405492" cy="780507"/>
            <a:chOff x="335210" y="5065550"/>
            <a:chExt cx="3473779" cy="796158"/>
          </a:xfrm>
        </p:grpSpPr>
        <p:grpSp>
          <p:nvGrpSpPr>
            <p:cNvPr id="80" name="Group 79"/>
            <p:cNvGrpSpPr/>
            <p:nvPr/>
          </p:nvGrpSpPr>
          <p:grpSpPr>
            <a:xfrm>
              <a:off x="1937800" y="5087491"/>
              <a:ext cx="1871189" cy="774217"/>
              <a:chOff x="1545889" y="5023104"/>
              <a:chExt cx="2194059" cy="907807"/>
            </a:xfrm>
          </p:grpSpPr>
          <p:grpSp>
            <p:nvGrpSpPr>
              <p:cNvPr id="79" name="Group 78"/>
              <p:cNvGrpSpPr/>
              <p:nvPr/>
            </p:nvGrpSpPr>
            <p:grpSpPr>
              <a:xfrm>
                <a:off x="1545889" y="5023104"/>
                <a:ext cx="2098199" cy="463645"/>
                <a:chOff x="1433853" y="5050263"/>
                <a:chExt cx="2098199" cy="463645"/>
              </a:xfrm>
            </p:grpSpPr>
            <p:pic>
              <p:nvPicPr>
                <p:cNvPr id="6" name="Picture 11"/>
                <p:cNvPicPr>
                  <a:picLocks noChangeAspect="1"/>
                </p:cNvPicPr>
                <p:nvPr/>
              </p:nvPicPr>
              <p:blipFill>
                <a:blip r:embed="rId25">
                  <a:lum bright="70000" contrast="-70000"/>
                  <a:extLst>
                    <a:ext uri="{28A0092B-C50C-407E-A947-70E740481C1C}">
                      <a14:useLocalDpi xmlns:a14="http://schemas.microsoft.com/office/drawing/2010/main" val="0"/>
                    </a:ext>
                  </a:extLst>
                </a:blip>
                <a:srcRect/>
                <a:stretch>
                  <a:fillRect/>
                </a:stretch>
              </p:blipFill>
              <p:spPr bwMode="auto">
                <a:xfrm>
                  <a:off x="1433853" y="5050263"/>
                  <a:ext cx="456621" cy="46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p:nvPicPr>
              <p:blipFill>
                <a:blip r:embed="rId25">
                  <a:lum bright="70000" contrast="-70000"/>
                  <a:extLst>
                    <a:ext uri="{28A0092B-C50C-407E-A947-70E740481C1C}">
                      <a14:useLocalDpi xmlns:a14="http://schemas.microsoft.com/office/drawing/2010/main" val="0"/>
                    </a:ext>
                  </a:extLst>
                </a:blip>
                <a:srcRect/>
                <a:stretch>
                  <a:fillRect/>
                </a:stretch>
              </p:blipFill>
              <p:spPr bwMode="auto">
                <a:xfrm>
                  <a:off x="2254641" y="5050263"/>
                  <a:ext cx="456621" cy="46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p:cNvPicPr>
                <p:nvPr/>
              </p:nvPicPr>
              <p:blipFill>
                <a:blip r:embed="rId25">
                  <a:lum bright="70000" contrast="-70000"/>
                  <a:extLst>
                    <a:ext uri="{28A0092B-C50C-407E-A947-70E740481C1C}">
                      <a14:useLocalDpi xmlns:a14="http://schemas.microsoft.com/office/drawing/2010/main" val="0"/>
                    </a:ext>
                  </a:extLst>
                </a:blip>
                <a:srcRect/>
                <a:stretch>
                  <a:fillRect/>
                </a:stretch>
              </p:blipFill>
              <p:spPr bwMode="auto">
                <a:xfrm>
                  <a:off x="3075431" y="5050263"/>
                  <a:ext cx="456621" cy="46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 name="TextBox 77"/>
              <p:cNvSpPr txBox="1"/>
              <p:nvPr/>
            </p:nvSpPr>
            <p:spPr>
              <a:xfrm>
                <a:off x="1545889" y="5497851"/>
                <a:ext cx="2194059" cy="433060"/>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Physical Infrastructure (Servers/Storage/Networking</a:t>
                </a:r>
              </a:p>
            </p:txBody>
          </p:sp>
        </p:grpSp>
        <p:sp>
          <p:nvSpPr>
            <p:cNvPr id="275" name="TextBox 274"/>
            <p:cNvSpPr txBox="1"/>
            <p:nvPr/>
          </p:nvSpPr>
          <p:spPr>
            <a:xfrm>
              <a:off x="335210" y="5065550"/>
              <a:ext cx="1204364" cy="3693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DEVICES &amp; FACILITIES</a:t>
              </a:r>
            </a:p>
          </p:txBody>
        </p:sp>
      </p:grpSp>
      <p:grpSp>
        <p:nvGrpSpPr>
          <p:cNvPr id="70" name="Group 69"/>
          <p:cNvGrpSpPr/>
          <p:nvPr/>
        </p:nvGrpSpPr>
        <p:grpSpPr>
          <a:xfrm>
            <a:off x="4038617" y="2113543"/>
            <a:ext cx="7786717" cy="4250024"/>
            <a:chOff x="4119599" y="2155427"/>
            <a:chExt cx="7942857" cy="4335246"/>
          </a:xfrm>
        </p:grpSpPr>
        <p:grpSp>
          <p:nvGrpSpPr>
            <p:cNvPr id="163" name="Group 162"/>
            <p:cNvGrpSpPr/>
            <p:nvPr/>
          </p:nvGrpSpPr>
          <p:grpSpPr>
            <a:xfrm>
              <a:off x="4119599" y="3473664"/>
              <a:ext cx="1779432" cy="369332"/>
              <a:chOff x="3657556" y="2762534"/>
              <a:chExt cx="1779432" cy="369332"/>
            </a:xfrm>
          </p:grpSpPr>
          <p:pic>
            <p:nvPicPr>
              <p:cNvPr id="157" name="Picture 81" descr="StorSimple-Appliance.png"/>
              <p:cNvPicPr>
                <a:picLocks noChangeAspect="1"/>
              </p:cNvPicPr>
              <p:nvPr/>
            </p:nvPicPr>
            <p:blipFill>
              <a:blip r:embed="rId26" cstate="print">
                <a:duotone>
                  <a:schemeClr val="accent1">
                    <a:shade val="45000"/>
                    <a:satMod val="135000"/>
                  </a:schemeClr>
                  <a:prstClr val="white"/>
                </a:duotone>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657556" y="2801522"/>
                <a:ext cx="351092" cy="27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Box 158"/>
              <p:cNvSpPr txBox="1"/>
              <p:nvPr/>
            </p:nvSpPr>
            <p:spPr>
              <a:xfrm>
                <a:off x="3960981" y="2762534"/>
                <a:ext cx="1476007" cy="369332"/>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StorSimple</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cs typeface="Segoe UI" panose="020B0502040204020203" pitchFamily="34" charset="0"/>
                  </a:rPr>
                  <a:t>Cloud Integrated Storage</a:t>
                </a:r>
              </a:p>
            </p:txBody>
          </p:sp>
        </p:grpSp>
        <p:grpSp>
          <p:nvGrpSpPr>
            <p:cNvPr id="19" name="Group 18"/>
            <p:cNvGrpSpPr/>
            <p:nvPr/>
          </p:nvGrpSpPr>
          <p:grpSpPr>
            <a:xfrm>
              <a:off x="9858223" y="2155427"/>
              <a:ext cx="2204233" cy="4335246"/>
              <a:chOff x="9858223" y="2155427"/>
              <a:chExt cx="2204233" cy="4335246"/>
            </a:xfrm>
          </p:grpSpPr>
          <p:pic>
            <p:nvPicPr>
              <p:cNvPr id="26" name="Picture 8"/>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1473258" y="4064432"/>
                <a:ext cx="362598" cy="30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2"/>
              <p:cNvSpPr txBox="1">
                <a:spLocks noChangeArrowheads="1"/>
              </p:cNvSpPr>
              <p:nvPr/>
            </p:nvSpPr>
            <p:spPr bwMode="auto">
              <a:xfrm>
                <a:off x="11294951" y="4374055"/>
                <a:ext cx="709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Site Recovery</a:t>
                </a:r>
              </a:p>
            </p:txBody>
          </p:sp>
          <p:pic>
            <p:nvPicPr>
              <p:cNvPr id="30" name="Picture 15"/>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10093930" y="4064432"/>
                <a:ext cx="362598" cy="3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4"/>
              <p:cNvSpPr txBox="1">
                <a:spLocks noChangeArrowheads="1"/>
              </p:cNvSpPr>
              <p:nvPr/>
            </p:nvSpPr>
            <p:spPr bwMode="auto">
              <a:xfrm>
                <a:off x="9858223" y="4374055"/>
                <a:ext cx="7873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StorSimple</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Virtual Appliance</a:t>
                </a:r>
              </a:p>
            </p:txBody>
          </p:sp>
          <p:pic>
            <p:nvPicPr>
              <p:cNvPr id="28" name="Picture 14"/>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10807235" y="4064432"/>
                <a:ext cx="362598" cy="31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33"/>
              <p:cNvSpPr txBox="1">
                <a:spLocks noChangeArrowheads="1"/>
              </p:cNvSpPr>
              <p:nvPr/>
            </p:nvSpPr>
            <p:spPr bwMode="auto">
              <a:xfrm>
                <a:off x="10679920" y="4374055"/>
                <a:ext cx="6076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Backup Service</a:t>
                </a:r>
              </a:p>
            </p:txBody>
          </p:sp>
          <p:sp>
            <p:nvSpPr>
              <p:cNvPr id="179" name="TextBox 19"/>
              <p:cNvSpPr txBox="1">
                <a:spLocks noChangeArrowheads="1"/>
              </p:cNvSpPr>
              <p:nvPr/>
            </p:nvSpPr>
            <p:spPr bwMode="auto">
              <a:xfrm>
                <a:off x="11246352" y="3458291"/>
                <a:ext cx="806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Gallery</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OS images</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endParaRPr>
              </a:p>
            </p:txBody>
          </p:sp>
          <p:pic>
            <p:nvPicPr>
              <p:cNvPr id="169" name="Picture 56"/>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1478046" y="3084184"/>
                <a:ext cx="343492" cy="34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3"/>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10114920" y="3061365"/>
                <a:ext cx="311087" cy="38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69"/>
              <p:cNvSpPr txBox="1">
                <a:spLocks noChangeArrowheads="1"/>
              </p:cNvSpPr>
              <p:nvPr/>
            </p:nvSpPr>
            <p:spPr bwMode="auto">
              <a:xfrm>
                <a:off x="10000921" y="3458291"/>
                <a:ext cx="539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VHD</a:t>
                </a:r>
              </a:p>
            </p:txBody>
          </p:sp>
          <p:pic>
            <p:nvPicPr>
              <p:cNvPr id="53" name="Picture 64"/>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10828226" y="3047180"/>
                <a:ext cx="311086" cy="41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70"/>
              <p:cNvSpPr txBox="1">
                <a:spLocks noChangeArrowheads="1"/>
              </p:cNvSpPr>
              <p:nvPr/>
            </p:nvSpPr>
            <p:spPr bwMode="auto">
              <a:xfrm>
                <a:off x="10625671" y="3458291"/>
                <a:ext cx="7161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VHD data disk</a:t>
                </a:r>
              </a:p>
            </p:txBody>
          </p:sp>
          <p:pic>
            <p:nvPicPr>
              <p:cNvPr id="39" name="Picture 12"/>
              <p:cNvPicPr>
                <a:picLocks noChangeAspect="1"/>
              </p:cNvPicPr>
              <p:nvPr/>
            </p:nvPicPr>
            <p:blipFill>
              <a:blip r:embed="rId33">
                <a:biLevel thresh="25000"/>
                <a:extLst>
                  <a:ext uri="{28A0092B-C50C-407E-A947-70E740481C1C}">
                    <a14:useLocalDpi xmlns:a14="http://schemas.microsoft.com/office/drawing/2010/main" val="0"/>
                  </a:ext>
                </a:extLst>
              </a:blip>
              <a:srcRect/>
              <a:stretch>
                <a:fillRect/>
              </a:stretch>
            </p:blipFill>
            <p:spPr bwMode="auto">
              <a:xfrm>
                <a:off x="11609461" y="4995024"/>
                <a:ext cx="232969" cy="30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4"/>
              <p:cNvSpPr txBox="1">
                <a:spLocks noChangeArrowheads="1"/>
              </p:cNvSpPr>
              <p:nvPr/>
            </p:nvSpPr>
            <p:spPr bwMode="auto">
              <a:xfrm>
                <a:off x="11315461" y="5286165"/>
                <a:ext cx="7469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MySQL </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database</a:t>
                </a:r>
              </a:p>
            </p:txBody>
          </p:sp>
          <p:sp>
            <p:nvSpPr>
              <p:cNvPr id="22" name="TextBox 26"/>
              <p:cNvSpPr txBox="1">
                <a:spLocks noChangeArrowheads="1"/>
              </p:cNvSpPr>
              <p:nvPr/>
            </p:nvSpPr>
            <p:spPr bwMode="auto">
              <a:xfrm>
                <a:off x="9978168" y="5286165"/>
                <a:ext cx="667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SQL</a:t>
                </a:r>
              </a:p>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Database</a:t>
                </a:r>
              </a:p>
            </p:txBody>
          </p:sp>
          <p:pic>
            <p:nvPicPr>
              <p:cNvPr id="25" name="Picture 3"/>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10183520" y="4980067"/>
                <a:ext cx="316367" cy="33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10920372" y="5000463"/>
                <a:ext cx="230251" cy="29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8"/>
              <p:cNvSpPr txBox="1">
                <a:spLocks noChangeArrowheads="1"/>
              </p:cNvSpPr>
              <p:nvPr/>
            </p:nvSpPr>
            <p:spPr bwMode="auto">
              <a:xfrm>
                <a:off x="10783889" y="5286165"/>
                <a:ext cx="47809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SQL Data Sync</a:t>
                </a:r>
              </a:p>
            </p:txBody>
          </p:sp>
          <p:sp>
            <p:nvSpPr>
              <p:cNvPr id="233" name="TextBox 30"/>
              <p:cNvSpPr txBox="1">
                <a:spLocks noChangeArrowheads="1"/>
              </p:cNvSpPr>
              <p:nvPr/>
            </p:nvSpPr>
            <p:spPr bwMode="auto">
              <a:xfrm>
                <a:off x="9924405" y="6121341"/>
                <a:ext cx="7704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err="1">
                    <a:ln>
                      <a:noFill/>
                    </a:ln>
                    <a:solidFill>
                      <a:srgbClr val="FFFFFF"/>
                    </a:solidFill>
                    <a:effectLst/>
                    <a:uLnTx/>
                    <a:uFillTx/>
                    <a:latin typeface="Segoe UI Light"/>
                    <a:cs typeface="Segoe UI" panose="020B0502040204020203" pitchFamily="34" charset="0"/>
                  </a:rPr>
                  <a:t>HDInsight</a:t>
                </a: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 (Hadoop)</a:t>
                </a:r>
              </a:p>
            </p:txBody>
          </p:sp>
          <p:pic>
            <p:nvPicPr>
              <p:cNvPr id="234" name="Picture 2"/>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10135621" y="5844142"/>
                <a:ext cx="295824" cy="3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p:cNvGrpSpPr/>
              <p:nvPr/>
            </p:nvGrpSpPr>
            <p:grpSpPr>
              <a:xfrm>
                <a:off x="9907017" y="2155427"/>
                <a:ext cx="2090071" cy="680591"/>
                <a:chOff x="9970357" y="4267479"/>
                <a:chExt cx="2090071" cy="680591"/>
              </a:xfrm>
            </p:grpSpPr>
            <p:pic>
              <p:nvPicPr>
                <p:cNvPr id="196" name="Picture 7"/>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11542617" y="4271626"/>
                  <a:ext cx="308580" cy="2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TextBox 25"/>
                <p:cNvSpPr txBox="1">
                  <a:spLocks noChangeArrowheads="1"/>
                </p:cNvSpPr>
                <p:nvPr/>
              </p:nvSpPr>
              <p:spPr bwMode="auto">
                <a:xfrm>
                  <a:off x="11317488" y="4578738"/>
                  <a:ext cx="742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storage queue</a:t>
                  </a:r>
                </a:p>
              </p:txBody>
            </p:sp>
            <p:pic>
              <p:nvPicPr>
                <p:cNvPr id="198" name="Picture 5"/>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10159114" y="4267479"/>
                  <a:ext cx="316044" cy="27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TextBox 23"/>
                <p:cNvSpPr txBox="1">
                  <a:spLocks noChangeArrowheads="1"/>
                </p:cNvSpPr>
                <p:nvPr/>
              </p:nvSpPr>
              <p:spPr bwMode="auto">
                <a:xfrm>
                  <a:off x="9970357" y="4578738"/>
                  <a:ext cx="678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storage blob</a:t>
                  </a:r>
                </a:p>
              </p:txBody>
            </p:sp>
            <p:pic>
              <p:nvPicPr>
                <p:cNvPr id="200" name="Picture 6"/>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10876594" y="4271626"/>
                  <a:ext cx="308580" cy="26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TextBox 24"/>
                <p:cNvSpPr txBox="1">
                  <a:spLocks noChangeArrowheads="1"/>
                </p:cNvSpPr>
                <p:nvPr/>
              </p:nvSpPr>
              <p:spPr bwMode="auto">
                <a:xfrm>
                  <a:off x="10683663" y="4578738"/>
                  <a:ext cx="678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storage table</a:t>
                  </a:r>
                </a:p>
              </p:txBody>
            </p:sp>
          </p:grpSp>
          <p:sp>
            <p:nvSpPr>
              <p:cNvPr id="14" name="Left Brace 13"/>
              <p:cNvSpPr/>
              <p:nvPr/>
            </p:nvSpPr>
            <p:spPr>
              <a:xfrm rot="5400000">
                <a:off x="10809516" y="2100170"/>
                <a:ext cx="278296" cy="1787530"/>
              </a:xfrm>
              <a:prstGeom prst="leftBrace">
                <a:avLst>
                  <a:gd name="adj1" fmla="val 8333"/>
                  <a:gd name="adj2" fmla="val 88366"/>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257" name="Group 256"/>
          <p:cNvGrpSpPr/>
          <p:nvPr/>
        </p:nvGrpSpPr>
        <p:grpSpPr>
          <a:xfrm>
            <a:off x="6822166" y="964008"/>
            <a:ext cx="4941329" cy="607883"/>
            <a:chOff x="7859769" y="-347649"/>
            <a:chExt cx="5040413" cy="620072"/>
          </a:xfrm>
        </p:grpSpPr>
        <p:sp>
          <p:nvSpPr>
            <p:cNvPr id="268" name="TextBox 13"/>
            <p:cNvSpPr txBox="1">
              <a:spLocks noChangeArrowheads="1"/>
            </p:cNvSpPr>
            <p:nvPr/>
          </p:nvSpPr>
          <p:spPr bwMode="auto">
            <a:xfrm>
              <a:off x="7859769" y="-96909"/>
              <a:ext cx="843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Virtual network</a:t>
              </a:r>
            </a:p>
          </p:txBody>
        </p:sp>
        <p:pic>
          <p:nvPicPr>
            <p:cNvPr id="277" name="Picture 31"/>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8114703" y="-333241"/>
              <a:ext cx="333703" cy="22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1819309" y="-347649"/>
              <a:ext cx="286129" cy="25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TextBox 278"/>
            <p:cNvSpPr txBox="1"/>
            <p:nvPr/>
          </p:nvSpPr>
          <p:spPr>
            <a:xfrm>
              <a:off x="11511648" y="-96909"/>
              <a:ext cx="901451" cy="2308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Automation</a:t>
              </a:r>
            </a:p>
          </p:txBody>
        </p:sp>
        <p:pic>
          <p:nvPicPr>
            <p:cNvPr id="280" name="Picture 7"/>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12528627" y="-321923"/>
              <a:ext cx="294104" cy="20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Box 18"/>
            <p:cNvSpPr txBox="1">
              <a:spLocks noChangeArrowheads="1"/>
            </p:cNvSpPr>
            <p:nvPr/>
          </p:nvSpPr>
          <p:spPr bwMode="auto">
            <a:xfrm>
              <a:off x="12432003" y="-96909"/>
              <a:ext cx="4681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CDN</a:t>
              </a:r>
            </a:p>
          </p:txBody>
        </p:sp>
        <p:sp>
          <p:nvSpPr>
            <p:cNvPr id="282" name="TextBox 72"/>
            <p:cNvSpPr txBox="1">
              <a:spLocks noChangeArrowheads="1"/>
            </p:cNvSpPr>
            <p:nvPr/>
          </p:nvSpPr>
          <p:spPr bwMode="auto">
            <a:xfrm>
              <a:off x="8616177" y="-96909"/>
              <a:ext cx="8015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Availability Set</a:t>
              </a:r>
            </a:p>
          </p:txBody>
        </p:sp>
        <p:sp>
          <p:nvSpPr>
            <p:cNvPr id="283" name="Rounded Rectangle 282"/>
            <p:cNvSpPr/>
            <p:nvPr/>
          </p:nvSpPr>
          <p:spPr bwMode="auto">
            <a:xfrm>
              <a:off x="8793933" y="-320155"/>
              <a:ext cx="446039" cy="203173"/>
            </a:xfrm>
            <a:prstGeom prst="roundRect">
              <a:avLst>
                <a:gd name="adj" fmla="val 1554"/>
              </a:avLst>
            </a:prstGeom>
            <a:noFill/>
            <a:ln w="19050">
              <a:solidFill>
                <a:schemeClr val="tx2">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Light"/>
              </a:endParaRPr>
            </a:p>
          </p:txBody>
        </p:sp>
        <p:pic>
          <p:nvPicPr>
            <p:cNvPr id="284" name="Picture 10"/>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9620222" y="-329827"/>
              <a:ext cx="357187" cy="22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TextBox 19"/>
            <p:cNvSpPr txBox="1">
              <a:spLocks noChangeArrowheads="1"/>
            </p:cNvSpPr>
            <p:nvPr/>
          </p:nvSpPr>
          <p:spPr bwMode="auto">
            <a:xfrm>
              <a:off x="9402093" y="-96909"/>
              <a:ext cx="793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Azure load balancer</a:t>
              </a:r>
            </a:p>
          </p:txBody>
        </p:sp>
        <p:pic>
          <p:nvPicPr>
            <p:cNvPr id="287" name="Picture 11"/>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10409698" y="-329690"/>
              <a:ext cx="335889" cy="22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TextBox 20"/>
            <p:cNvSpPr txBox="1">
              <a:spLocks noChangeArrowheads="1"/>
            </p:cNvSpPr>
            <p:nvPr/>
          </p:nvSpPr>
          <p:spPr bwMode="auto">
            <a:xfrm>
              <a:off x="10266049" y="-96909"/>
              <a:ext cx="623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ctr">
                <a:lnSpc>
                  <a:spcPct val="100000"/>
                </a:lnSpc>
                <a:spcBef>
                  <a:spcPct val="0"/>
                </a:spcBef>
                <a:buFontTx/>
                <a:buNone/>
                <a:defRPr sz="1000">
                  <a:solidFill>
                    <a:srgbClr val="00ABEC"/>
                  </a:solidFill>
                  <a:latin typeface="Segoe UI" panose="020B0502040204020203" pitchFamily="34" charset="0"/>
                  <a:cs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Tx/>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Auto-scale</a:t>
              </a:r>
            </a:p>
          </p:txBody>
        </p:sp>
        <p:sp>
          <p:nvSpPr>
            <p:cNvPr id="289" name="TextBox 15"/>
            <p:cNvSpPr txBox="1">
              <a:spLocks noChangeArrowheads="1"/>
            </p:cNvSpPr>
            <p:nvPr/>
          </p:nvSpPr>
          <p:spPr bwMode="auto">
            <a:xfrm>
              <a:off x="10879865" y="-96909"/>
              <a:ext cx="727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367"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882" b="0" i="0" u="none" strike="noStrike" kern="0" cap="none" spc="0" normalizeH="0" baseline="0" noProof="0" dirty="0">
                  <a:ln>
                    <a:noFill/>
                  </a:ln>
                  <a:solidFill>
                    <a:srgbClr val="FFFFFF"/>
                  </a:solidFill>
                  <a:effectLst/>
                  <a:uLnTx/>
                  <a:uFillTx/>
                  <a:latin typeface="Segoe UI Light"/>
                  <a:cs typeface="Segoe UI" panose="020B0502040204020203" pitchFamily="34" charset="0"/>
                </a:rPr>
                <a:t>Traffic Manager</a:t>
              </a:r>
            </a:p>
          </p:txBody>
        </p:sp>
        <p:pic>
          <p:nvPicPr>
            <p:cNvPr id="290" name="Picture 26"/>
            <p:cNvPicPr>
              <a:picLocks noChangeAspect="1"/>
            </p:cNvPicPr>
            <p:nvPr/>
          </p:nvPicPr>
          <p:blipFill>
            <a:blip r:embed="rId44">
              <a:biLevel thresh="25000"/>
              <a:extLst>
                <a:ext uri="{28A0092B-C50C-407E-A947-70E740481C1C}">
                  <a14:useLocalDpi xmlns:a14="http://schemas.microsoft.com/office/drawing/2010/main" val="0"/>
                </a:ext>
              </a:extLst>
            </a:blip>
            <a:srcRect/>
            <a:stretch>
              <a:fillRect/>
            </a:stretch>
          </p:blipFill>
          <p:spPr bwMode="auto">
            <a:xfrm>
              <a:off x="11120555" y="-344083"/>
              <a:ext cx="245920" cy="25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328621" y="2922068"/>
            <a:ext cx="3872910" cy="965722"/>
            <a:chOff x="335210" y="2146645"/>
            <a:chExt cx="3950570" cy="985087"/>
          </a:xfrm>
        </p:grpSpPr>
        <p:grpSp>
          <p:nvGrpSpPr>
            <p:cNvPr id="154" name="Group 153"/>
            <p:cNvGrpSpPr/>
            <p:nvPr/>
          </p:nvGrpSpPr>
          <p:grpSpPr>
            <a:xfrm>
              <a:off x="2575622" y="2180081"/>
              <a:ext cx="582327" cy="434874"/>
              <a:chOff x="2817442" y="2347919"/>
              <a:chExt cx="582327" cy="434874"/>
            </a:xfrm>
          </p:grpSpPr>
          <p:pic>
            <p:nvPicPr>
              <p:cNvPr id="120" name="Picture 119"/>
              <p:cNvPicPr>
                <a:picLocks noChangeAspect="1" noChangeArrowheads="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032503" y="2347919"/>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TextBox 20"/>
              <p:cNvSpPr txBox="1"/>
              <p:nvPr/>
            </p:nvSpPr>
            <p:spPr>
              <a:xfrm>
                <a:off x="2817442" y="2532115"/>
                <a:ext cx="582327"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File Server</a:t>
                </a:r>
              </a:p>
            </p:txBody>
          </p:sp>
        </p:grpSp>
        <p:grpSp>
          <p:nvGrpSpPr>
            <p:cNvPr id="153" name="Group 152"/>
            <p:cNvGrpSpPr/>
            <p:nvPr/>
          </p:nvGrpSpPr>
          <p:grpSpPr>
            <a:xfrm>
              <a:off x="2036871" y="2180081"/>
              <a:ext cx="557163" cy="434874"/>
              <a:chOff x="2192335" y="2347919"/>
              <a:chExt cx="557163" cy="434874"/>
            </a:xfrm>
          </p:grpSpPr>
          <p:pic>
            <p:nvPicPr>
              <p:cNvPr id="124" name="Picture 123"/>
              <p:cNvPicPr>
                <a:picLocks noChangeAspect="1" noChangeArrowheads="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2301146" y="2347919"/>
                <a:ext cx="339541" cy="18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 name="TextBox 23"/>
              <p:cNvSpPr txBox="1"/>
              <p:nvPr/>
            </p:nvSpPr>
            <p:spPr>
              <a:xfrm>
                <a:off x="2192335" y="2532115"/>
                <a:ext cx="557163"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Exchange</a:t>
                </a:r>
              </a:p>
            </p:txBody>
          </p:sp>
        </p:grpSp>
        <p:grpSp>
          <p:nvGrpSpPr>
            <p:cNvPr id="155" name="Group 154"/>
            <p:cNvGrpSpPr/>
            <p:nvPr/>
          </p:nvGrpSpPr>
          <p:grpSpPr>
            <a:xfrm>
              <a:off x="1472956" y="2149600"/>
              <a:ext cx="582327" cy="495837"/>
              <a:chOff x="3352564" y="2286956"/>
              <a:chExt cx="582327" cy="495837"/>
            </a:xfrm>
          </p:grpSpPr>
          <p:pic>
            <p:nvPicPr>
              <p:cNvPr id="144" name="Picture 4"/>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3507425" y="2286956"/>
                <a:ext cx="272604" cy="27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20"/>
              <p:cNvSpPr txBox="1"/>
              <p:nvPr/>
            </p:nvSpPr>
            <p:spPr>
              <a:xfrm>
                <a:off x="3352564" y="2532115"/>
                <a:ext cx="582327"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Active</a:t>
                </a:r>
              </a:p>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Directory</a:t>
                </a:r>
              </a:p>
            </p:txBody>
          </p:sp>
        </p:grpSp>
        <p:grpSp>
          <p:nvGrpSpPr>
            <p:cNvPr id="161" name="Group 160"/>
            <p:cNvGrpSpPr/>
            <p:nvPr/>
          </p:nvGrpSpPr>
          <p:grpSpPr>
            <a:xfrm>
              <a:off x="1475168" y="2696858"/>
              <a:ext cx="2576107" cy="434874"/>
              <a:chOff x="964687" y="2757821"/>
              <a:chExt cx="2576107" cy="434874"/>
            </a:xfrm>
          </p:grpSpPr>
          <p:grpSp>
            <p:nvGrpSpPr>
              <p:cNvPr id="149" name="Group 148"/>
              <p:cNvGrpSpPr/>
              <p:nvPr/>
            </p:nvGrpSpPr>
            <p:grpSpPr>
              <a:xfrm>
                <a:off x="2740974" y="2782591"/>
                <a:ext cx="373679" cy="328692"/>
                <a:chOff x="1882421" y="2869934"/>
                <a:chExt cx="373679" cy="328692"/>
              </a:xfrm>
            </p:grpSpPr>
            <p:pic>
              <p:nvPicPr>
                <p:cNvPr id="131" name="Picture 130"/>
                <p:cNvPicPr>
                  <a:picLocks noChangeAspect="1" noChangeArrowheads="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996401" y="2869934"/>
                  <a:ext cx="145718" cy="19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21"/>
                <p:cNvSpPr txBox="1"/>
                <p:nvPr/>
              </p:nvSpPr>
              <p:spPr>
                <a:xfrm>
                  <a:off x="1882421" y="3081515"/>
                  <a:ext cx="373679" cy="117111"/>
                </a:xfrm>
                <a:prstGeom prst="rect">
                  <a:avLst/>
                </a:prstGeom>
                <a:noFill/>
              </p:spPr>
              <p:txBody>
                <a:bodyPr wrap="none" lIns="179285" tIns="143428" rIns="179285" bIns="143428"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GB" sz="882" b="0" i="0" u="none" strike="noStrike" kern="1200" cap="none" spc="0" normalizeH="0" baseline="0" noProof="0" dirty="0">
                      <a:ln>
                        <a:noFill/>
                      </a:ln>
                      <a:solidFill>
                        <a:srgbClr val="FFFFFF"/>
                      </a:solidFill>
                      <a:effectLst/>
                      <a:uLnTx/>
                      <a:uFillTx/>
                      <a:latin typeface="+mn-lt"/>
                      <a:ea typeface="+mn-ea"/>
                      <a:cs typeface="+mn-cs"/>
                    </a:rPr>
                    <a:t>My SQL</a:t>
                  </a:r>
                </a:p>
              </p:txBody>
            </p:sp>
          </p:grpSp>
          <p:grpSp>
            <p:nvGrpSpPr>
              <p:cNvPr id="150" name="Group 149"/>
              <p:cNvGrpSpPr/>
              <p:nvPr/>
            </p:nvGrpSpPr>
            <p:grpSpPr>
              <a:xfrm>
                <a:off x="3167115" y="2782591"/>
                <a:ext cx="373679" cy="328692"/>
                <a:chOff x="2331516" y="2869934"/>
                <a:chExt cx="373679" cy="328692"/>
              </a:xfrm>
            </p:grpSpPr>
            <p:pic>
              <p:nvPicPr>
                <p:cNvPr id="134" name="Picture 133"/>
                <p:cNvPicPr>
                  <a:picLocks noChangeAspect="1" noChangeArrowheads="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2445496" y="2869934"/>
                  <a:ext cx="145718" cy="19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TextBox 21"/>
                <p:cNvSpPr txBox="1"/>
                <p:nvPr/>
              </p:nvSpPr>
              <p:spPr>
                <a:xfrm>
                  <a:off x="2331516" y="3081515"/>
                  <a:ext cx="373679" cy="117111"/>
                </a:xfrm>
                <a:prstGeom prst="rect">
                  <a:avLst/>
                </a:prstGeom>
                <a:noFill/>
              </p:spPr>
              <p:txBody>
                <a:bodyPr wrap="none" lIns="179285" tIns="143428" rIns="179285" bIns="143428"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GB" sz="882" b="0" i="0" u="none" strike="noStrike" kern="1200" cap="none" spc="0" normalizeH="0" baseline="0" noProof="0" dirty="0">
                      <a:ln>
                        <a:noFill/>
                      </a:ln>
                      <a:solidFill>
                        <a:srgbClr val="FFFFFF"/>
                      </a:solidFill>
                      <a:effectLst/>
                      <a:uLnTx/>
                      <a:uFillTx/>
                      <a:latin typeface="+mn-lt"/>
                      <a:ea typeface="+mn-ea"/>
                      <a:cs typeface="+mn-cs"/>
                    </a:rPr>
                    <a:t>Oracle</a:t>
                  </a:r>
                </a:p>
              </p:txBody>
            </p:sp>
          </p:grpSp>
          <p:grpSp>
            <p:nvGrpSpPr>
              <p:cNvPr id="151" name="Group 150"/>
              <p:cNvGrpSpPr/>
              <p:nvPr/>
            </p:nvGrpSpPr>
            <p:grpSpPr>
              <a:xfrm>
                <a:off x="964687" y="2757821"/>
                <a:ext cx="582327" cy="434874"/>
                <a:chOff x="860460" y="2347919"/>
                <a:chExt cx="582327" cy="434874"/>
              </a:xfrm>
            </p:grpSpPr>
            <p:pic>
              <p:nvPicPr>
                <p:cNvPr id="136" name="Picture 135"/>
                <p:cNvPicPr>
                  <a:picLocks noChangeAspect="1" noChangeArrowheads="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1075521" y="2347919"/>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TextBox 20"/>
                <p:cNvSpPr txBox="1"/>
                <p:nvPr/>
              </p:nvSpPr>
              <p:spPr>
                <a:xfrm>
                  <a:off x="860460" y="2532115"/>
                  <a:ext cx="582327"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LOB App</a:t>
                  </a:r>
                </a:p>
              </p:txBody>
            </p:sp>
          </p:grpSp>
          <p:grpSp>
            <p:nvGrpSpPr>
              <p:cNvPr id="152" name="Group 151"/>
              <p:cNvGrpSpPr/>
              <p:nvPr/>
            </p:nvGrpSpPr>
            <p:grpSpPr>
              <a:xfrm>
                <a:off x="1599476" y="2757821"/>
                <a:ext cx="662895" cy="434874"/>
                <a:chOff x="1552420" y="2347919"/>
                <a:chExt cx="662895" cy="434874"/>
              </a:xfrm>
            </p:grpSpPr>
            <p:pic>
              <p:nvPicPr>
                <p:cNvPr id="142" name="Picture 141"/>
                <p:cNvPicPr>
                  <a:picLocks noChangeAspect="1" noChangeArrowheads="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1807765" y="2347919"/>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 name="TextBox 20"/>
                <p:cNvSpPr txBox="1"/>
                <p:nvPr/>
              </p:nvSpPr>
              <p:spPr>
                <a:xfrm>
                  <a:off x="1552420" y="2532115"/>
                  <a:ext cx="662895"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Commercial </a:t>
                  </a:r>
                </a:p>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App</a:t>
                  </a:r>
                </a:p>
              </p:txBody>
            </p:sp>
          </p:grpSp>
          <p:grpSp>
            <p:nvGrpSpPr>
              <p:cNvPr id="148" name="Group 147"/>
              <p:cNvGrpSpPr/>
              <p:nvPr/>
            </p:nvGrpSpPr>
            <p:grpSpPr>
              <a:xfrm>
                <a:off x="2314833" y="2782591"/>
                <a:ext cx="373679" cy="328692"/>
                <a:chOff x="1416526" y="2869934"/>
                <a:chExt cx="373679" cy="328692"/>
              </a:xfrm>
            </p:grpSpPr>
            <p:pic>
              <p:nvPicPr>
                <p:cNvPr id="122" name="Picture 121"/>
                <p:cNvPicPr>
                  <a:picLocks noChangeAspect="1" noChangeArrowheads="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530506" y="2869934"/>
                  <a:ext cx="145718" cy="19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TextBox 21"/>
                <p:cNvSpPr txBox="1"/>
                <p:nvPr/>
              </p:nvSpPr>
              <p:spPr>
                <a:xfrm>
                  <a:off x="1416526" y="3081515"/>
                  <a:ext cx="373679" cy="117111"/>
                </a:xfrm>
                <a:prstGeom prst="rect">
                  <a:avLst/>
                </a:prstGeom>
                <a:noFill/>
              </p:spPr>
              <p:txBody>
                <a:bodyPr wrap="none" lIns="179285" tIns="143428" rIns="179285" bIns="143428"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GB" sz="882" b="0" i="0" u="none" strike="noStrike" kern="1200" cap="none" spc="0" normalizeH="0" baseline="0" noProof="0" dirty="0">
                      <a:ln>
                        <a:noFill/>
                      </a:ln>
                      <a:solidFill>
                        <a:srgbClr val="FFFFFF"/>
                      </a:solidFill>
                      <a:effectLst/>
                      <a:uLnTx/>
                      <a:uFillTx/>
                      <a:latin typeface="+mn-lt"/>
                      <a:ea typeface="+mn-ea"/>
                      <a:cs typeface="+mn-cs"/>
                    </a:rPr>
                    <a:t>SQL</a:t>
                  </a:r>
                </a:p>
              </p:txBody>
            </p:sp>
          </p:grpSp>
        </p:grpSp>
        <p:sp>
          <p:nvSpPr>
            <p:cNvPr id="276" name="TextBox 275"/>
            <p:cNvSpPr txBox="1"/>
            <p:nvPr/>
          </p:nvSpPr>
          <p:spPr>
            <a:xfrm>
              <a:off x="335210" y="2146645"/>
              <a:ext cx="1204364" cy="369332"/>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APPLICATIONS &amp;</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rgbClr val="FFFFFF"/>
                  </a:solidFill>
                  <a:effectLst/>
                  <a:uLnTx/>
                  <a:uFillTx/>
                  <a:cs typeface="Segoe UI" panose="020B0502040204020203" pitchFamily="34" charset="0"/>
                </a:rPr>
                <a:t>SERVICES</a:t>
              </a:r>
            </a:p>
          </p:txBody>
        </p:sp>
        <p:grpSp>
          <p:nvGrpSpPr>
            <p:cNvPr id="48" name="Group 47"/>
            <p:cNvGrpSpPr/>
            <p:nvPr/>
          </p:nvGrpSpPr>
          <p:grpSpPr>
            <a:xfrm>
              <a:off x="3139537" y="2173861"/>
              <a:ext cx="582327" cy="434874"/>
              <a:chOff x="3650336" y="2173861"/>
              <a:chExt cx="582327" cy="434874"/>
            </a:xfrm>
          </p:grpSpPr>
          <p:pic>
            <p:nvPicPr>
              <p:cNvPr id="340" name="Picture 339"/>
              <p:cNvPicPr>
                <a:picLocks noChangeAspect="1" noChangeArrowheads="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865397" y="2173861"/>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 name="TextBox 20"/>
              <p:cNvSpPr txBox="1"/>
              <p:nvPr/>
            </p:nvSpPr>
            <p:spPr>
              <a:xfrm>
                <a:off x="3650336" y="2358057"/>
                <a:ext cx="582327"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JEE App</a:t>
                </a:r>
              </a:p>
            </p:txBody>
          </p:sp>
        </p:grpSp>
        <p:grpSp>
          <p:nvGrpSpPr>
            <p:cNvPr id="49" name="Group 48"/>
            <p:cNvGrpSpPr/>
            <p:nvPr/>
          </p:nvGrpSpPr>
          <p:grpSpPr>
            <a:xfrm>
              <a:off x="3703453" y="2166635"/>
              <a:ext cx="582327" cy="434874"/>
              <a:chOff x="4140773" y="2166635"/>
              <a:chExt cx="582327" cy="434874"/>
            </a:xfrm>
          </p:grpSpPr>
          <p:pic>
            <p:nvPicPr>
              <p:cNvPr id="342" name="Picture 341"/>
              <p:cNvPicPr>
                <a:picLocks noChangeAspect="1" noChangeArrowheads="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4355834" y="2166635"/>
                <a:ext cx="152205" cy="17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 name="TextBox 20"/>
              <p:cNvSpPr txBox="1"/>
              <p:nvPr/>
            </p:nvSpPr>
            <p:spPr>
              <a:xfrm>
                <a:off x="4140773" y="2350831"/>
                <a:ext cx="582327" cy="250678"/>
              </a:xfrm>
              <a:prstGeom prst="rect">
                <a:avLst/>
              </a:prstGeom>
              <a:noFill/>
            </p:spPr>
            <p:txBody>
              <a:bodyPr wrap="none" lIns="179285" tIns="143428" rIns="179285" bIns="143428" rtlCol="0" anchor="ctr">
                <a:noAutofit/>
              </a:bodyPr>
              <a:lstStyle>
                <a:defPPr>
                  <a:defRPr lang="en-US"/>
                </a:defPPr>
                <a:lvl1pPr algn="ctr">
                  <a:lnSpc>
                    <a:spcPct val="90000"/>
                  </a:lnSpc>
                  <a:defRPr sz="900">
                    <a:gradFill>
                      <a:gsLst>
                        <a:gs pos="2917">
                          <a:srgbClr val="505050"/>
                        </a:gs>
                        <a:gs pos="30000">
                          <a:srgbClr val="505050"/>
                        </a:gs>
                      </a:gsLst>
                      <a:lin ang="5400000" scaled="0"/>
                    </a:gradFill>
                  </a:defRPr>
                </a:lvl1p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GB" sz="882" b="0" i="0" u="none" strike="noStrike" kern="0" cap="none" spc="0" normalizeH="0" baseline="0" noProof="0" dirty="0">
                    <a:ln>
                      <a:noFill/>
                    </a:ln>
                    <a:solidFill>
                      <a:srgbClr val="FFFFFF"/>
                    </a:solidFill>
                    <a:effectLst/>
                    <a:uLnTx/>
                    <a:uFillTx/>
                  </a:rPr>
                  <a:t>.NET App</a:t>
                </a:r>
              </a:p>
            </p:txBody>
          </p:sp>
        </p:grpSp>
      </p:grpSp>
      <p:grpSp>
        <p:nvGrpSpPr>
          <p:cNvPr id="105" name="Group 104"/>
          <p:cNvGrpSpPr/>
          <p:nvPr/>
        </p:nvGrpSpPr>
        <p:grpSpPr>
          <a:xfrm>
            <a:off x="4502331" y="4624233"/>
            <a:ext cx="2149926" cy="1695680"/>
            <a:chOff x="4608623" y="5108804"/>
            <a:chExt cx="2193036" cy="1729682"/>
          </a:xfrm>
        </p:grpSpPr>
        <p:sp>
          <p:nvSpPr>
            <p:cNvPr id="103" name="TextBox 102"/>
            <p:cNvSpPr txBox="1"/>
            <p:nvPr/>
          </p:nvSpPr>
          <p:spPr>
            <a:xfrm>
              <a:off x="4608623" y="5108804"/>
              <a:ext cx="2193036" cy="489365"/>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FFFFFF"/>
                  </a:solidFill>
                  <a:effectLst/>
                  <a:uLnTx/>
                  <a:uFillTx/>
                </a:rPr>
                <a:t>System Center 2012 R2</a:t>
              </a:r>
            </a:p>
          </p:txBody>
        </p:sp>
        <p:grpSp>
          <p:nvGrpSpPr>
            <p:cNvPr id="97" name="Group 96"/>
            <p:cNvGrpSpPr/>
            <p:nvPr/>
          </p:nvGrpSpPr>
          <p:grpSpPr>
            <a:xfrm>
              <a:off x="4821544" y="5590004"/>
              <a:ext cx="1878988" cy="1248482"/>
              <a:chOff x="-929279" y="800942"/>
              <a:chExt cx="1878988" cy="1248482"/>
            </a:xfrm>
          </p:grpSpPr>
          <p:pic>
            <p:nvPicPr>
              <p:cNvPr id="354" name="Picture 14"/>
              <p:cNvPicPr>
                <a:picLocks noChangeAspect="1" noChangeArrowheads="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907543" y="814491"/>
                <a:ext cx="255853" cy="203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91" name="Rectangle 90"/>
              <p:cNvSpPr/>
              <p:nvPr/>
            </p:nvSpPr>
            <p:spPr>
              <a:xfrm>
                <a:off x="-629569" y="800942"/>
                <a:ext cx="870751" cy="230832"/>
              </a:xfrm>
              <a:prstGeom prst="rect">
                <a:avLst/>
              </a:prstGeom>
            </p:spPr>
            <p:txBody>
              <a:bodyPr wrap="none">
                <a:spAutoFit/>
              </a:bodyPr>
              <a:lstStyle/>
              <a:p>
                <a:pPr marL="0" marR="0" lvl="0" indent="0" defTabSz="658516" eaLnBrk="1" fontAlgn="base" latinLnBrk="0" hangingPunct="1">
                  <a:lnSpc>
                    <a:spcPct val="90000"/>
                  </a:lnSpc>
                  <a:spcBef>
                    <a:spcPct val="0"/>
                  </a:spcBef>
                  <a:spcAft>
                    <a:spcPts val="1298"/>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Light"/>
                  </a:rPr>
                  <a:t>Provisioning </a:t>
                </a:r>
              </a:p>
            </p:txBody>
          </p:sp>
          <p:sp>
            <p:nvSpPr>
              <p:cNvPr id="366" name="Freeform 230"/>
              <p:cNvSpPr>
                <a:spLocks noChangeAspect="1" noEditPoints="1"/>
              </p:cNvSpPr>
              <p:nvPr/>
            </p:nvSpPr>
            <p:spPr bwMode="auto">
              <a:xfrm>
                <a:off x="-901319" y="1061832"/>
                <a:ext cx="266807" cy="213820"/>
              </a:xfrm>
              <a:custGeom>
                <a:avLst/>
                <a:gdLst>
                  <a:gd name="T0" fmla="*/ 2147483647 w 365"/>
                  <a:gd name="T1" fmla="*/ 2147483647 h 292"/>
                  <a:gd name="T2" fmla="*/ 0 w 365"/>
                  <a:gd name="T3" fmla="*/ 2147483647 h 292"/>
                  <a:gd name="T4" fmla="*/ 2147483647 w 365"/>
                  <a:gd name="T5" fmla="*/ 2147483647 h 292"/>
                  <a:gd name="T6" fmla="*/ 2147483647 w 365"/>
                  <a:gd name="T7" fmla="*/ 2147483647 h 292"/>
                  <a:gd name="T8" fmla="*/ 2147483647 w 365"/>
                  <a:gd name="T9" fmla="*/ 2147483647 h 292"/>
                  <a:gd name="T10" fmla="*/ 2147483647 w 365"/>
                  <a:gd name="T11" fmla="*/ 2147483647 h 292"/>
                  <a:gd name="T12" fmla="*/ 2147483647 w 365"/>
                  <a:gd name="T13" fmla="*/ 2147483647 h 292"/>
                  <a:gd name="T14" fmla="*/ 2147483647 w 365"/>
                  <a:gd name="T15" fmla="*/ 2147483647 h 292"/>
                  <a:gd name="T16" fmla="*/ 2147483647 w 365"/>
                  <a:gd name="T17" fmla="*/ 2147483647 h 292"/>
                  <a:gd name="T18" fmla="*/ 2147483647 w 365"/>
                  <a:gd name="T19" fmla="*/ 2147483647 h 292"/>
                  <a:gd name="T20" fmla="*/ 2147483647 w 365"/>
                  <a:gd name="T21" fmla="*/ 2147483647 h 292"/>
                  <a:gd name="T22" fmla="*/ 2147483647 w 365"/>
                  <a:gd name="T23" fmla="*/ 2147483647 h 292"/>
                  <a:gd name="T24" fmla="*/ 2147483647 w 365"/>
                  <a:gd name="T25" fmla="*/ 2147483647 h 292"/>
                  <a:gd name="T26" fmla="*/ 2147483647 w 365"/>
                  <a:gd name="T27" fmla="*/ 2147483647 h 292"/>
                  <a:gd name="T28" fmla="*/ 2147483647 w 365"/>
                  <a:gd name="T29" fmla="*/ 2147483647 h 292"/>
                  <a:gd name="T30" fmla="*/ 2147483647 w 365"/>
                  <a:gd name="T31" fmla="*/ 2147483647 h 292"/>
                  <a:gd name="T32" fmla="*/ 2147483647 w 365"/>
                  <a:gd name="T33" fmla="*/ 2147483647 h 292"/>
                  <a:gd name="T34" fmla="*/ 2147483647 w 365"/>
                  <a:gd name="T35" fmla="*/ 2147483647 h 292"/>
                  <a:gd name="T36" fmla="*/ 2147483647 w 365"/>
                  <a:gd name="T37" fmla="*/ 2147483647 h 292"/>
                  <a:gd name="T38" fmla="*/ 2147483647 w 365"/>
                  <a:gd name="T39" fmla="*/ 2147483647 h 292"/>
                  <a:gd name="T40" fmla="*/ 2147483647 w 365"/>
                  <a:gd name="T41" fmla="*/ 2147483647 h 292"/>
                  <a:gd name="T42" fmla="*/ 2147483647 w 365"/>
                  <a:gd name="T43" fmla="*/ 2147483647 h 292"/>
                  <a:gd name="T44" fmla="*/ 2147483647 w 365"/>
                  <a:gd name="T45" fmla="*/ 2147483647 h 292"/>
                  <a:gd name="T46" fmla="*/ 2147483647 w 365"/>
                  <a:gd name="T47" fmla="*/ 2147483647 h 292"/>
                  <a:gd name="T48" fmla="*/ 2147483647 w 365"/>
                  <a:gd name="T49" fmla="*/ 2147483647 h 292"/>
                  <a:gd name="T50" fmla="*/ 2147483647 w 365"/>
                  <a:gd name="T51" fmla="*/ 2147483647 h 292"/>
                  <a:gd name="T52" fmla="*/ 2147483647 w 365"/>
                  <a:gd name="T53" fmla="*/ 2147483647 h 292"/>
                  <a:gd name="T54" fmla="*/ 2147483647 w 365"/>
                  <a:gd name="T55" fmla="*/ 2147483647 h 292"/>
                  <a:gd name="T56" fmla="*/ 2147483647 w 365"/>
                  <a:gd name="T57" fmla="*/ 2147483647 h 292"/>
                  <a:gd name="T58" fmla="*/ 2147483647 w 365"/>
                  <a:gd name="T59" fmla="*/ 2147483647 h 292"/>
                  <a:gd name="T60" fmla="*/ 2147483647 w 365"/>
                  <a:gd name="T61" fmla="*/ 2147483647 h 292"/>
                  <a:gd name="T62" fmla="*/ 2147483647 w 365"/>
                  <a:gd name="T63" fmla="*/ 2147483647 h 292"/>
                  <a:gd name="T64" fmla="*/ 2147483647 w 365"/>
                  <a:gd name="T65" fmla="*/ 2147483647 h 292"/>
                  <a:gd name="T66" fmla="*/ 2147483647 w 365"/>
                  <a:gd name="T67" fmla="*/ 2147483647 h 292"/>
                  <a:gd name="T68" fmla="*/ 2147483647 w 365"/>
                  <a:gd name="T69" fmla="*/ 2147483647 h 292"/>
                  <a:gd name="T70" fmla="*/ 2147483647 w 365"/>
                  <a:gd name="T71" fmla="*/ 2147483647 h 292"/>
                  <a:gd name="T72" fmla="*/ 2147483647 w 365"/>
                  <a:gd name="T73" fmla="*/ 2147483647 h 292"/>
                  <a:gd name="T74" fmla="*/ 2147483647 w 365"/>
                  <a:gd name="T75" fmla="*/ 2147483647 h 292"/>
                  <a:gd name="T76" fmla="*/ 2147483647 w 365"/>
                  <a:gd name="T77" fmla="*/ 2147483647 h 292"/>
                  <a:gd name="T78" fmla="*/ 2147483647 w 365"/>
                  <a:gd name="T79" fmla="*/ 2147483647 h 292"/>
                  <a:gd name="T80" fmla="*/ 2147483647 w 365"/>
                  <a:gd name="T81" fmla="*/ 2147483647 h 292"/>
                  <a:gd name="T82" fmla="*/ 2147483647 w 365"/>
                  <a:gd name="T83" fmla="*/ 2147483647 h 292"/>
                  <a:gd name="T84" fmla="*/ 2147483647 w 365"/>
                  <a:gd name="T85" fmla="*/ 2147483647 h 292"/>
                  <a:gd name="T86" fmla="*/ 2147483647 w 365"/>
                  <a:gd name="T87" fmla="*/ 2147483647 h 292"/>
                  <a:gd name="T88" fmla="*/ 2147483647 w 365"/>
                  <a:gd name="T89" fmla="*/ 2147483647 h 2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5" h="292">
                    <a:moveTo>
                      <a:pt x="217" y="181"/>
                    </a:moveTo>
                    <a:cubicBezTo>
                      <a:pt x="224" y="181"/>
                      <a:pt x="231" y="180"/>
                      <a:pt x="237" y="179"/>
                    </a:cubicBezTo>
                    <a:cubicBezTo>
                      <a:pt x="237" y="292"/>
                      <a:pt x="237" y="292"/>
                      <a:pt x="237" y="292"/>
                    </a:cubicBezTo>
                    <a:cubicBezTo>
                      <a:pt x="0" y="292"/>
                      <a:pt x="0" y="292"/>
                      <a:pt x="0" y="292"/>
                    </a:cubicBezTo>
                    <a:cubicBezTo>
                      <a:pt x="0" y="86"/>
                      <a:pt x="0" y="86"/>
                      <a:pt x="0" y="86"/>
                    </a:cubicBezTo>
                    <a:cubicBezTo>
                      <a:pt x="1" y="72"/>
                      <a:pt x="12" y="60"/>
                      <a:pt x="27" y="60"/>
                    </a:cubicBezTo>
                    <a:cubicBezTo>
                      <a:pt x="120" y="60"/>
                      <a:pt x="120" y="60"/>
                      <a:pt x="120" y="60"/>
                    </a:cubicBezTo>
                    <a:cubicBezTo>
                      <a:pt x="119" y="67"/>
                      <a:pt x="118" y="74"/>
                      <a:pt x="118" y="81"/>
                    </a:cubicBezTo>
                    <a:cubicBezTo>
                      <a:pt x="27" y="81"/>
                      <a:pt x="27" y="81"/>
                      <a:pt x="27" y="81"/>
                    </a:cubicBezTo>
                    <a:cubicBezTo>
                      <a:pt x="24" y="81"/>
                      <a:pt x="22" y="84"/>
                      <a:pt x="22" y="86"/>
                    </a:cubicBezTo>
                    <a:cubicBezTo>
                      <a:pt x="22" y="271"/>
                      <a:pt x="22" y="271"/>
                      <a:pt x="22" y="271"/>
                    </a:cubicBezTo>
                    <a:cubicBezTo>
                      <a:pt x="102" y="271"/>
                      <a:pt x="102" y="271"/>
                      <a:pt x="102" y="271"/>
                    </a:cubicBezTo>
                    <a:cubicBezTo>
                      <a:pt x="102" y="216"/>
                      <a:pt x="102" y="216"/>
                      <a:pt x="102" y="216"/>
                    </a:cubicBezTo>
                    <a:cubicBezTo>
                      <a:pt x="134" y="216"/>
                      <a:pt x="134" y="216"/>
                      <a:pt x="134" y="216"/>
                    </a:cubicBezTo>
                    <a:cubicBezTo>
                      <a:pt x="134" y="271"/>
                      <a:pt x="134" y="271"/>
                      <a:pt x="134" y="271"/>
                    </a:cubicBezTo>
                    <a:cubicBezTo>
                      <a:pt x="216" y="271"/>
                      <a:pt x="216" y="271"/>
                      <a:pt x="216" y="271"/>
                    </a:cubicBezTo>
                    <a:cubicBezTo>
                      <a:pt x="216" y="181"/>
                      <a:pt x="216" y="181"/>
                      <a:pt x="216" y="181"/>
                    </a:cubicBezTo>
                    <a:cubicBezTo>
                      <a:pt x="217" y="181"/>
                      <a:pt x="217" y="181"/>
                      <a:pt x="217" y="181"/>
                    </a:cubicBezTo>
                    <a:close/>
                    <a:moveTo>
                      <a:pt x="102" y="137"/>
                    </a:moveTo>
                    <a:cubicBezTo>
                      <a:pt x="134" y="137"/>
                      <a:pt x="134" y="137"/>
                      <a:pt x="134" y="137"/>
                    </a:cubicBezTo>
                    <a:cubicBezTo>
                      <a:pt x="134" y="136"/>
                      <a:pt x="134" y="136"/>
                      <a:pt x="134" y="136"/>
                    </a:cubicBezTo>
                    <a:cubicBezTo>
                      <a:pt x="128" y="127"/>
                      <a:pt x="124" y="117"/>
                      <a:pt x="121" y="105"/>
                    </a:cubicBezTo>
                    <a:cubicBezTo>
                      <a:pt x="102" y="105"/>
                      <a:pt x="102" y="105"/>
                      <a:pt x="102" y="105"/>
                    </a:cubicBezTo>
                    <a:lnTo>
                      <a:pt x="102" y="137"/>
                    </a:lnTo>
                    <a:close/>
                    <a:moveTo>
                      <a:pt x="46" y="248"/>
                    </a:moveTo>
                    <a:cubicBezTo>
                      <a:pt x="78" y="248"/>
                      <a:pt x="78" y="248"/>
                      <a:pt x="78" y="248"/>
                    </a:cubicBezTo>
                    <a:cubicBezTo>
                      <a:pt x="78" y="216"/>
                      <a:pt x="78" y="216"/>
                      <a:pt x="78" y="216"/>
                    </a:cubicBezTo>
                    <a:cubicBezTo>
                      <a:pt x="46" y="216"/>
                      <a:pt x="46" y="216"/>
                      <a:pt x="46" y="216"/>
                    </a:cubicBezTo>
                    <a:lnTo>
                      <a:pt x="46" y="248"/>
                    </a:lnTo>
                    <a:close/>
                    <a:moveTo>
                      <a:pt x="159" y="248"/>
                    </a:moveTo>
                    <a:cubicBezTo>
                      <a:pt x="191" y="248"/>
                      <a:pt x="191" y="248"/>
                      <a:pt x="191" y="248"/>
                    </a:cubicBezTo>
                    <a:cubicBezTo>
                      <a:pt x="191" y="216"/>
                      <a:pt x="191" y="216"/>
                      <a:pt x="191" y="216"/>
                    </a:cubicBezTo>
                    <a:cubicBezTo>
                      <a:pt x="159" y="216"/>
                      <a:pt x="159" y="216"/>
                      <a:pt x="159" y="216"/>
                    </a:cubicBezTo>
                    <a:lnTo>
                      <a:pt x="159" y="248"/>
                    </a:lnTo>
                    <a:close/>
                    <a:moveTo>
                      <a:pt x="102" y="193"/>
                    </a:moveTo>
                    <a:cubicBezTo>
                      <a:pt x="134" y="193"/>
                      <a:pt x="134" y="193"/>
                      <a:pt x="134" y="193"/>
                    </a:cubicBezTo>
                    <a:cubicBezTo>
                      <a:pt x="134" y="161"/>
                      <a:pt x="134" y="161"/>
                      <a:pt x="134" y="161"/>
                    </a:cubicBezTo>
                    <a:cubicBezTo>
                      <a:pt x="102" y="161"/>
                      <a:pt x="102" y="161"/>
                      <a:pt x="102" y="161"/>
                    </a:cubicBezTo>
                    <a:lnTo>
                      <a:pt x="102" y="193"/>
                    </a:lnTo>
                    <a:close/>
                    <a:moveTo>
                      <a:pt x="78" y="105"/>
                    </a:moveTo>
                    <a:cubicBezTo>
                      <a:pt x="46" y="105"/>
                      <a:pt x="46" y="105"/>
                      <a:pt x="46" y="105"/>
                    </a:cubicBezTo>
                    <a:cubicBezTo>
                      <a:pt x="46" y="137"/>
                      <a:pt x="46" y="137"/>
                      <a:pt x="46" y="137"/>
                    </a:cubicBezTo>
                    <a:cubicBezTo>
                      <a:pt x="78" y="137"/>
                      <a:pt x="78" y="137"/>
                      <a:pt x="78" y="137"/>
                    </a:cubicBezTo>
                    <a:lnTo>
                      <a:pt x="78" y="105"/>
                    </a:lnTo>
                    <a:close/>
                    <a:moveTo>
                      <a:pt x="78" y="161"/>
                    </a:moveTo>
                    <a:cubicBezTo>
                      <a:pt x="46" y="161"/>
                      <a:pt x="46" y="161"/>
                      <a:pt x="46" y="161"/>
                    </a:cubicBezTo>
                    <a:cubicBezTo>
                      <a:pt x="46" y="193"/>
                      <a:pt x="46" y="193"/>
                      <a:pt x="46" y="193"/>
                    </a:cubicBezTo>
                    <a:cubicBezTo>
                      <a:pt x="78" y="193"/>
                      <a:pt x="78" y="193"/>
                      <a:pt x="78" y="193"/>
                    </a:cubicBezTo>
                    <a:lnTo>
                      <a:pt x="78" y="161"/>
                    </a:lnTo>
                    <a:close/>
                    <a:moveTo>
                      <a:pt x="191" y="177"/>
                    </a:moveTo>
                    <a:cubicBezTo>
                      <a:pt x="179" y="174"/>
                      <a:pt x="168" y="169"/>
                      <a:pt x="159" y="162"/>
                    </a:cubicBezTo>
                    <a:cubicBezTo>
                      <a:pt x="159" y="193"/>
                      <a:pt x="159" y="193"/>
                      <a:pt x="159" y="193"/>
                    </a:cubicBezTo>
                    <a:cubicBezTo>
                      <a:pt x="191" y="193"/>
                      <a:pt x="191" y="193"/>
                      <a:pt x="191" y="193"/>
                    </a:cubicBezTo>
                    <a:lnTo>
                      <a:pt x="191" y="177"/>
                    </a:lnTo>
                    <a:close/>
                    <a:moveTo>
                      <a:pt x="356" y="178"/>
                    </a:moveTo>
                    <a:cubicBezTo>
                      <a:pt x="305" y="128"/>
                      <a:pt x="305" y="128"/>
                      <a:pt x="305" y="128"/>
                    </a:cubicBezTo>
                    <a:cubicBezTo>
                      <a:pt x="305" y="128"/>
                      <a:pt x="305" y="128"/>
                      <a:pt x="305" y="128"/>
                    </a:cubicBezTo>
                    <a:cubicBezTo>
                      <a:pt x="301" y="136"/>
                      <a:pt x="296" y="143"/>
                      <a:pt x="290" y="149"/>
                    </a:cubicBezTo>
                    <a:cubicBezTo>
                      <a:pt x="290" y="149"/>
                      <a:pt x="290" y="149"/>
                      <a:pt x="290" y="149"/>
                    </a:cubicBezTo>
                    <a:cubicBezTo>
                      <a:pt x="288" y="151"/>
                      <a:pt x="286" y="153"/>
                      <a:pt x="285" y="154"/>
                    </a:cubicBezTo>
                    <a:cubicBezTo>
                      <a:pt x="285" y="154"/>
                      <a:pt x="285" y="154"/>
                      <a:pt x="285" y="154"/>
                    </a:cubicBezTo>
                    <a:cubicBezTo>
                      <a:pt x="280" y="159"/>
                      <a:pt x="275" y="163"/>
                      <a:pt x="270" y="166"/>
                    </a:cubicBezTo>
                    <a:cubicBezTo>
                      <a:pt x="270" y="166"/>
                      <a:pt x="270" y="166"/>
                      <a:pt x="270" y="166"/>
                    </a:cubicBezTo>
                    <a:cubicBezTo>
                      <a:pt x="268" y="167"/>
                      <a:pt x="265" y="168"/>
                      <a:pt x="263" y="170"/>
                    </a:cubicBezTo>
                    <a:cubicBezTo>
                      <a:pt x="263" y="170"/>
                      <a:pt x="263" y="170"/>
                      <a:pt x="263" y="170"/>
                    </a:cubicBezTo>
                    <a:cubicBezTo>
                      <a:pt x="314" y="220"/>
                      <a:pt x="314" y="220"/>
                      <a:pt x="314" y="220"/>
                    </a:cubicBezTo>
                    <a:cubicBezTo>
                      <a:pt x="320" y="226"/>
                      <a:pt x="327" y="229"/>
                      <a:pt x="335" y="229"/>
                    </a:cubicBezTo>
                    <a:cubicBezTo>
                      <a:pt x="342" y="229"/>
                      <a:pt x="350" y="226"/>
                      <a:pt x="356" y="220"/>
                    </a:cubicBezTo>
                    <a:cubicBezTo>
                      <a:pt x="362" y="215"/>
                      <a:pt x="365" y="207"/>
                      <a:pt x="365" y="199"/>
                    </a:cubicBezTo>
                    <a:cubicBezTo>
                      <a:pt x="365" y="192"/>
                      <a:pt x="362" y="184"/>
                      <a:pt x="356" y="178"/>
                    </a:cubicBezTo>
                    <a:close/>
                    <a:moveTo>
                      <a:pt x="237" y="161"/>
                    </a:moveTo>
                    <a:cubicBezTo>
                      <a:pt x="231" y="162"/>
                      <a:pt x="224" y="163"/>
                      <a:pt x="217" y="163"/>
                    </a:cubicBezTo>
                    <a:cubicBezTo>
                      <a:pt x="217" y="163"/>
                      <a:pt x="217" y="163"/>
                      <a:pt x="216" y="163"/>
                    </a:cubicBezTo>
                    <a:cubicBezTo>
                      <a:pt x="172" y="163"/>
                      <a:pt x="136" y="126"/>
                      <a:pt x="136" y="82"/>
                    </a:cubicBezTo>
                    <a:cubicBezTo>
                      <a:pt x="136" y="82"/>
                      <a:pt x="136" y="82"/>
                      <a:pt x="136" y="81"/>
                    </a:cubicBezTo>
                    <a:cubicBezTo>
                      <a:pt x="136" y="74"/>
                      <a:pt x="137" y="67"/>
                      <a:pt x="139" y="60"/>
                    </a:cubicBezTo>
                    <a:cubicBezTo>
                      <a:pt x="148" y="26"/>
                      <a:pt x="180" y="0"/>
                      <a:pt x="217" y="0"/>
                    </a:cubicBezTo>
                    <a:cubicBezTo>
                      <a:pt x="262" y="0"/>
                      <a:pt x="299" y="37"/>
                      <a:pt x="299" y="82"/>
                    </a:cubicBezTo>
                    <a:cubicBezTo>
                      <a:pt x="299" y="120"/>
                      <a:pt x="273" y="152"/>
                      <a:pt x="237" y="161"/>
                    </a:cubicBezTo>
                    <a:close/>
                    <a:moveTo>
                      <a:pt x="272" y="82"/>
                    </a:moveTo>
                    <a:cubicBezTo>
                      <a:pt x="272" y="51"/>
                      <a:pt x="247" y="27"/>
                      <a:pt x="217" y="27"/>
                    </a:cubicBezTo>
                    <a:cubicBezTo>
                      <a:pt x="195" y="27"/>
                      <a:pt x="175" y="41"/>
                      <a:pt x="167" y="60"/>
                    </a:cubicBezTo>
                    <a:cubicBezTo>
                      <a:pt x="164" y="67"/>
                      <a:pt x="163" y="74"/>
                      <a:pt x="162" y="81"/>
                    </a:cubicBezTo>
                    <a:cubicBezTo>
                      <a:pt x="162" y="82"/>
                      <a:pt x="162" y="82"/>
                      <a:pt x="162" y="82"/>
                    </a:cubicBezTo>
                    <a:cubicBezTo>
                      <a:pt x="162" y="90"/>
                      <a:pt x="164" y="98"/>
                      <a:pt x="168" y="105"/>
                    </a:cubicBezTo>
                    <a:cubicBezTo>
                      <a:pt x="173" y="116"/>
                      <a:pt x="181" y="124"/>
                      <a:pt x="191" y="130"/>
                    </a:cubicBezTo>
                    <a:cubicBezTo>
                      <a:pt x="198" y="134"/>
                      <a:pt x="207" y="136"/>
                      <a:pt x="216" y="136"/>
                    </a:cubicBezTo>
                    <a:cubicBezTo>
                      <a:pt x="217" y="136"/>
                      <a:pt x="217" y="137"/>
                      <a:pt x="217" y="137"/>
                    </a:cubicBezTo>
                    <a:cubicBezTo>
                      <a:pt x="224" y="137"/>
                      <a:pt x="231" y="135"/>
                      <a:pt x="237" y="133"/>
                    </a:cubicBezTo>
                    <a:cubicBezTo>
                      <a:pt x="258" y="125"/>
                      <a:pt x="272" y="105"/>
                      <a:pt x="272" y="82"/>
                    </a:cubicBezTo>
                    <a:close/>
                  </a:path>
                </a:pathLst>
              </a:custGeom>
              <a:solidFill>
                <a:schemeClr val="tx1"/>
              </a:solidFill>
              <a:ln>
                <a:noFill/>
              </a:ln>
              <a:extLst/>
            </p:spPr>
            <p:txBody>
              <a:bodyPr/>
              <a:lstStyle/>
              <a:p>
                <a:pPr marL="0" marR="0" lvl="0" indent="0" defTabSz="671571" eaLnBrk="1" fontAlgn="base" latinLnBrk="0" hangingPunct="1">
                  <a:lnSpc>
                    <a:spcPct val="100000"/>
                  </a:lnSpc>
                  <a:spcBef>
                    <a:spcPct val="0"/>
                  </a:spcBef>
                  <a:spcAft>
                    <a:spcPct val="0"/>
                  </a:spcAft>
                  <a:buClrTx/>
                  <a:buSzTx/>
                  <a:buFontTx/>
                  <a:buNone/>
                  <a:tabLst/>
                  <a:defRPr/>
                </a:pPr>
                <a:endParaRPr kumimoji="0" lang="en-US" sz="954" b="0" i="0" u="none" strike="noStrike" kern="0" cap="none" spc="0" normalizeH="0" baseline="0" noProof="0">
                  <a:ln>
                    <a:noFill/>
                  </a:ln>
                  <a:solidFill>
                    <a:srgbClr val="FFFFFF"/>
                  </a:solidFill>
                  <a:effectLst/>
                  <a:uLnTx/>
                  <a:uFillTx/>
                  <a:ea typeface="MS PGothic" pitchFamily="34" charset="-128"/>
                  <a:cs typeface="Segoe UI" pitchFamily="34" charset="0"/>
                </a:endParaRPr>
              </a:p>
            </p:txBody>
          </p:sp>
          <p:sp>
            <p:nvSpPr>
              <p:cNvPr id="367" name="Rectangle 366"/>
              <p:cNvSpPr/>
              <p:nvPr/>
            </p:nvSpPr>
            <p:spPr>
              <a:xfrm>
                <a:off x="-629569" y="1053326"/>
                <a:ext cx="777777" cy="230832"/>
              </a:xfrm>
              <a:prstGeom prst="rect">
                <a:avLst/>
              </a:prstGeom>
            </p:spPr>
            <p:txBody>
              <a:bodyPr wrap="none">
                <a:spAutoFit/>
              </a:bodyPr>
              <a:lstStyle/>
              <a:p>
                <a:pPr marL="0" marR="0" lvl="0" indent="0" defTabSz="658516" eaLnBrk="1" fontAlgn="base" latinLnBrk="0" hangingPunct="1">
                  <a:lnSpc>
                    <a:spcPct val="90000"/>
                  </a:lnSpc>
                  <a:spcBef>
                    <a:spcPct val="0"/>
                  </a:spcBef>
                  <a:spcAft>
                    <a:spcPts val="1298"/>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Light"/>
                  </a:rPr>
                  <a:t>Monitoring</a:t>
                </a:r>
              </a:p>
            </p:txBody>
          </p:sp>
          <p:sp>
            <p:nvSpPr>
              <p:cNvPr id="360" name="Freeform 359"/>
              <p:cNvSpPr>
                <a:spLocks noEditPoints="1"/>
              </p:cNvSpPr>
              <p:nvPr/>
            </p:nvSpPr>
            <p:spPr bwMode="auto">
              <a:xfrm>
                <a:off x="-920621" y="1312032"/>
                <a:ext cx="243037" cy="218188"/>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chemeClr val="tx1"/>
              </a:solidFill>
              <a:ln>
                <a:noFill/>
              </a:ln>
              <a:extLst/>
            </p:spPr>
            <p:txBody>
              <a:bodyPr/>
              <a:lstStyle/>
              <a:p>
                <a:pPr marL="0" marR="0" lvl="0" indent="0" defTabSz="658831" eaLnBrk="1" fontAlgn="base" latinLnBrk="0" hangingPunct="1">
                  <a:lnSpc>
                    <a:spcPct val="100000"/>
                  </a:lnSpc>
                  <a:spcBef>
                    <a:spcPct val="0"/>
                  </a:spcBef>
                  <a:spcAft>
                    <a:spcPct val="0"/>
                  </a:spcAft>
                  <a:buClrTx/>
                  <a:buSzTx/>
                  <a:buFontTx/>
                  <a:buNone/>
                  <a:tabLst/>
                  <a:defRPr/>
                </a:pPr>
                <a:endParaRPr kumimoji="0" lang="en-US" sz="954" b="0" i="0" u="none" strike="noStrike" kern="0" cap="none" spc="0" normalizeH="0" baseline="0" noProof="0">
                  <a:ln>
                    <a:noFill/>
                  </a:ln>
                  <a:solidFill>
                    <a:srgbClr val="FFFFFF"/>
                  </a:solidFill>
                  <a:effectLst/>
                  <a:uLnTx/>
                  <a:uFillTx/>
                  <a:ea typeface="MS PGothic" pitchFamily="34" charset="-128"/>
                  <a:cs typeface="Segoe UI" pitchFamily="34" charset="0"/>
                </a:endParaRPr>
              </a:p>
            </p:txBody>
          </p:sp>
          <p:sp>
            <p:nvSpPr>
              <p:cNvPr id="368" name="Rectangle 367"/>
              <p:cNvSpPr/>
              <p:nvPr/>
            </p:nvSpPr>
            <p:spPr>
              <a:xfrm>
                <a:off x="-629569" y="1305710"/>
                <a:ext cx="1579278" cy="230832"/>
              </a:xfrm>
              <a:prstGeom prst="rect">
                <a:avLst/>
              </a:prstGeom>
            </p:spPr>
            <p:txBody>
              <a:bodyPr wrap="none">
                <a:spAutoFit/>
              </a:bodyPr>
              <a:lstStyle/>
              <a:p>
                <a:pPr marL="0" marR="0" lvl="0" indent="0" defTabSz="658516" eaLnBrk="1" fontAlgn="base" latinLnBrk="0" hangingPunct="1">
                  <a:lnSpc>
                    <a:spcPct val="90000"/>
                  </a:lnSpc>
                  <a:spcBef>
                    <a:spcPct val="0"/>
                  </a:spcBef>
                  <a:spcAft>
                    <a:spcPts val="1298"/>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Light"/>
                  </a:rPr>
                  <a:t>Automation &amp; Self Service</a:t>
                </a:r>
              </a:p>
            </p:txBody>
          </p:sp>
          <p:sp>
            <p:nvSpPr>
              <p:cNvPr id="357" name="Freeform 30"/>
              <p:cNvSpPr>
                <a:spLocks noChangeAspect="1" noEditPoints="1"/>
              </p:cNvSpPr>
              <p:nvPr/>
            </p:nvSpPr>
            <p:spPr bwMode="auto">
              <a:xfrm>
                <a:off x="-890630" y="1576016"/>
                <a:ext cx="187691" cy="221024"/>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tx1"/>
              </a:solidFill>
              <a:ln>
                <a:noFill/>
              </a:ln>
            </p:spPr>
            <p:txBody>
              <a:bodyPr/>
              <a:lstStyle/>
              <a:p>
                <a:pPr marL="0" marR="0" lvl="0" indent="0" defTabSz="658831" eaLnBrk="1" fontAlgn="base" latinLnBrk="0" hangingPunct="1">
                  <a:lnSpc>
                    <a:spcPct val="100000"/>
                  </a:lnSpc>
                  <a:spcBef>
                    <a:spcPct val="0"/>
                  </a:spcBef>
                  <a:spcAft>
                    <a:spcPct val="0"/>
                  </a:spcAft>
                  <a:buClrTx/>
                  <a:buSzTx/>
                  <a:buFontTx/>
                  <a:buNone/>
                  <a:tabLst/>
                  <a:defRPr/>
                </a:pPr>
                <a:endParaRPr kumimoji="0" lang="en-US" sz="954" b="0" i="0" u="none" strike="noStrike" kern="0" cap="none" spc="0" normalizeH="0" baseline="0" noProof="0">
                  <a:ln>
                    <a:noFill/>
                  </a:ln>
                  <a:solidFill>
                    <a:srgbClr val="FFFFFF"/>
                  </a:solidFill>
                  <a:effectLst/>
                  <a:uLnTx/>
                  <a:uFillTx/>
                  <a:ea typeface="MS PGothic" pitchFamily="34" charset="-128"/>
                  <a:cs typeface="Segoe UI" pitchFamily="34" charset="0"/>
                </a:endParaRPr>
              </a:p>
            </p:txBody>
          </p:sp>
          <p:sp>
            <p:nvSpPr>
              <p:cNvPr id="369" name="Rectangle 368"/>
              <p:cNvSpPr/>
              <p:nvPr/>
            </p:nvSpPr>
            <p:spPr>
              <a:xfrm>
                <a:off x="-628406" y="1558094"/>
                <a:ext cx="1175322" cy="230832"/>
              </a:xfrm>
              <a:prstGeom prst="rect">
                <a:avLst/>
              </a:prstGeom>
            </p:spPr>
            <p:txBody>
              <a:bodyPr wrap="none">
                <a:spAutoFit/>
              </a:bodyPr>
              <a:lstStyle/>
              <a:p>
                <a:pPr marL="0" marR="0" lvl="0" indent="0" defTabSz="658516" eaLnBrk="1" fontAlgn="base" latinLnBrk="0" hangingPunct="1">
                  <a:lnSpc>
                    <a:spcPct val="90000"/>
                  </a:lnSpc>
                  <a:spcBef>
                    <a:spcPct val="0"/>
                  </a:spcBef>
                  <a:spcAft>
                    <a:spcPts val="1298"/>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Light"/>
                  </a:rPr>
                  <a:t>Application Insight</a:t>
                </a:r>
              </a:p>
            </p:txBody>
          </p:sp>
          <p:sp>
            <p:nvSpPr>
              <p:cNvPr id="363" name="Freeform 87"/>
              <p:cNvSpPr>
                <a:spLocks noChangeAspect="1" noEditPoints="1"/>
              </p:cNvSpPr>
              <p:nvPr/>
            </p:nvSpPr>
            <p:spPr bwMode="black">
              <a:xfrm>
                <a:off x="-929279" y="1833422"/>
                <a:ext cx="244669" cy="201172"/>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tx1"/>
              </a:solidFill>
              <a:ln>
                <a:noFill/>
              </a:ln>
              <a:extLst/>
            </p:spPr>
            <p:txBody>
              <a:bodyPr/>
              <a:lstStyle/>
              <a:p>
                <a:pPr marL="0" marR="0" lvl="0" indent="0" defTabSz="672142" eaLnBrk="1" fontAlgn="base" latinLnBrk="0" hangingPunct="1">
                  <a:lnSpc>
                    <a:spcPct val="100000"/>
                  </a:lnSpc>
                  <a:spcBef>
                    <a:spcPct val="0"/>
                  </a:spcBef>
                  <a:spcAft>
                    <a:spcPct val="0"/>
                  </a:spcAft>
                  <a:buClrTx/>
                  <a:buSzTx/>
                  <a:buFontTx/>
                  <a:buNone/>
                  <a:tabLst/>
                  <a:defRPr/>
                </a:pPr>
                <a:endParaRPr kumimoji="0" lang="en-US" sz="1442" b="0" i="0" u="none" strike="noStrike" kern="0" cap="none" spc="0" normalizeH="0" baseline="0" noProof="0">
                  <a:ln>
                    <a:noFill/>
                  </a:ln>
                  <a:solidFill>
                    <a:srgbClr val="FFFFFF"/>
                  </a:solidFill>
                  <a:effectLst/>
                  <a:uLnTx/>
                  <a:uFillTx/>
                  <a:ea typeface="MS PGothic" pitchFamily="34" charset="-128"/>
                  <a:cs typeface="Segoe UI" pitchFamily="34" charset="0"/>
                </a:endParaRPr>
              </a:p>
            </p:txBody>
          </p:sp>
          <p:sp>
            <p:nvSpPr>
              <p:cNvPr id="370" name="Rectangle 369"/>
              <p:cNvSpPr/>
              <p:nvPr/>
            </p:nvSpPr>
            <p:spPr>
              <a:xfrm>
                <a:off x="-636251" y="1818592"/>
                <a:ext cx="1443024" cy="230832"/>
              </a:xfrm>
              <a:prstGeom prst="rect">
                <a:avLst/>
              </a:prstGeom>
            </p:spPr>
            <p:txBody>
              <a:bodyPr wrap="none">
                <a:spAutoFit/>
              </a:bodyPr>
              <a:lstStyle/>
              <a:p>
                <a:pPr marL="0" marR="0" lvl="0" indent="0" defTabSz="658516" eaLnBrk="1" fontAlgn="base" latinLnBrk="0" hangingPunct="1">
                  <a:lnSpc>
                    <a:spcPct val="90000"/>
                  </a:lnSpc>
                  <a:spcBef>
                    <a:spcPct val="0"/>
                  </a:spcBef>
                  <a:spcAft>
                    <a:spcPts val="1298"/>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Light"/>
                  </a:rPr>
                  <a:t>IT Service Management</a:t>
                </a:r>
              </a:p>
            </p:txBody>
          </p:sp>
        </p:grpSp>
      </p:grpSp>
    </p:spTree>
    <p:extLst>
      <p:ext uri="{BB962C8B-B14F-4D97-AF65-F5344CB8AC3E}">
        <p14:creationId xmlns:p14="http://schemas.microsoft.com/office/powerpoint/2010/main" val="3949785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Introduction to </a:t>
            </a:r>
            <a:br>
              <a:rPr lang="en-US" sz="4400" dirty="0"/>
            </a:br>
            <a:r>
              <a:rPr lang="en-US" sz="4400" dirty="0"/>
              <a:t>Azure Cost Estimation 101</a:t>
            </a:r>
          </a:p>
        </p:txBody>
      </p:sp>
    </p:spTree>
    <p:extLst>
      <p:ext uri="{BB962C8B-B14F-4D97-AF65-F5344CB8AC3E}">
        <p14:creationId xmlns:p14="http://schemas.microsoft.com/office/powerpoint/2010/main" val="32585933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Azure Cost Estimation 101</a:t>
            </a:r>
          </a:p>
        </p:txBody>
      </p:sp>
      <p:pic>
        <p:nvPicPr>
          <p:cNvPr id="1026" name="Picture 2" descr="azure-website-101-pricin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7" b="26909"/>
          <a:stretch/>
        </p:blipFill>
        <p:spPr bwMode="auto">
          <a:xfrm>
            <a:off x="269240" y="1520260"/>
            <a:ext cx="4622664" cy="4919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71524" y="2053192"/>
            <a:ext cx="6253556" cy="3727174"/>
          </a:xfrm>
          <a:prstGeom prst="rect">
            <a:avLst/>
          </a:prstGeom>
          <a:noFill/>
        </p:spPr>
        <p:txBody>
          <a:bodyPr wrap="square" lIns="182880" tIns="146304" rIns="182880" bIns="146304" rtlCol="0">
            <a:spAutoFit/>
          </a:bodyPr>
          <a:lstStyle/>
          <a:p>
            <a:pPr algn="ctr">
              <a:lnSpc>
                <a:spcPct val="90000"/>
              </a:lnSpc>
              <a:spcAft>
                <a:spcPts val="600"/>
              </a:spcAft>
            </a:pPr>
            <a:r>
              <a:rPr lang="en-US" sz="2400" kern="1200" dirty="0">
                <a:gradFill>
                  <a:gsLst>
                    <a:gs pos="2917">
                      <a:schemeClr val="tx1"/>
                    </a:gs>
                    <a:gs pos="30000">
                      <a:schemeClr val="tx1"/>
                    </a:gs>
                  </a:gsLst>
                  <a:lin ang="5400000" scaled="0"/>
                </a:gradFill>
                <a:latin typeface="+mn-lt"/>
                <a:ea typeface="+mn-ea"/>
                <a:cs typeface="+mn-cs"/>
              </a:rPr>
              <a:t>Compute Services </a:t>
            </a:r>
            <a:r>
              <a:rPr lang="en-US" kern="1200" dirty="0">
                <a:gradFill>
                  <a:gsLst>
                    <a:gs pos="2917">
                      <a:schemeClr val="tx1"/>
                    </a:gs>
                    <a:gs pos="30000">
                      <a:schemeClr val="tx1"/>
                    </a:gs>
                  </a:gsLst>
                  <a:lin ang="5400000" scaled="0"/>
                </a:gradFill>
                <a:latin typeface="+mn-lt"/>
                <a:ea typeface="+mn-ea"/>
                <a:cs typeface="+mn-cs"/>
              </a:rPr>
              <a:t>(per VM family / hour) </a:t>
            </a:r>
            <a:br>
              <a:rPr lang="en-US" sz="2400" dirty="0">
                <a:gradFill>
                  <a:gsLst>
                    <a:gs pos="2917">
                      <a:schemeClr val="tx1"/>
                    </a:gs>
                    <a:gs pos="30000">
                      <a:schemeClr val="tx1"/>
                    </a:gs>
                  </a:gsLst>
                  <a:lin ang="5400000" scaled="0"/>
                </a:gradFill>
              </a:rPr>
            </a:br>
            <a:r>
              <a:rPr lang="en-US" sz="2400" kern="1200" dirty="0">
                <a:gradFill>
                  <a:gsLst>
                    <a:gs pos="2917">
                      <a:schemeClr val="tx1"/>
                    </a:gs>
                    <a:gs pos="30000">
                      <a:schemeClr val="tx1"/>
                    </a:gs>
                  </a:gsLst>
                  <a:lin ang="5400000" scaled="0"/>
                </a:gradFill>
                <a:latin typeface="+mn-lt"/>
                <a:ea typeface="+mn-ea"/>
                <a:cs typeface="+mn-cs"/>
              </a:rPr>
              <a:t>+</a:t>
            </a:r>
          </a:p>
          <a:p>
            <a:pPr algn="ctr">
              <a:lnSpc>
                <a:spcPct val="90000"/>
              </a:lnSpc>
              <a:spcAft>
                <a:spcPts val="600"/>
              </a:spcAft>
            </a:pPr>
            <a:r>
              <a:rPr lang="en-US" sz="2400" dirty="0">
                <a:gradFill>
                  <a:gsLst>
                    <a:gs pos="2917">
                      <a:schemeClr val="tx1"/>
                    </a:gs>
                    <a:gs pos="30000">
                      <a:schemeClr val="tx1"/>
                    </a:gs>
                  </a:gsLst>
                  <a:lin ang="5400000" scaled="0"/>
                </a:gradFill>
              </a:rPr>
              <a:t>Data Services </a:t>
            </a:r>
            <a:r>
              <a:rPr lang="en-US" dirty="0">
                <a:gradFill>
                  <a:gsLst>
                    <a:gs pos="2917">
                      <a:schemeClr val="tx1"/>
                    </a:gs>
                    <a:gs pos="30000">
                      <a:schemeClr val="tx1"/>
                    </a:gs>
                  </a:gsLst>
                  <a:lin ang="5400000" scaled="0"/>
                </a:gradFill>
              </a:rPr>
              <a:t>(per GB and per Transaction)</a:t>
            </a:r>
            <a:r>
              <a:rPr lang="en-US" sz="2400" dirty="0">
                <a:gradFill>
                  <a:gsLst>
                    <a:gs pos="2917">
                      <a:schemeClr val="tx1"/>
                    </a:gs>
                    <a:gs pos="30000">
                      <a:schemeClr val="tx1"/>
                    </a:gs>
                  </a:gsLst>
                  <a:lin ang="5400000" scaled="0"/>
                </a:gradFill>
              </a:rPr>
              <a: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t>
            </a:r>
          </a:p>
          <a:p>
            <a:pPr algn="ctr">
              <a:lnSpc>
                <a:spcPct val="90000"/>
              </a:lnSpc>
              <a:spcAft>
                <a:spcPts val="600"/>
              </a:spcAft>
            </a:pPr>
            <a:r>
              <a:rPr lang="en-US" sz="2400" kern="1200" dirty="0">
                <a:gradFill>
                  <a:gsLst>
                    <a:gs pos="2917">
                      <a:schemeClr val="tx1"/>
                    </a:gs>
                    <a:gs pos="30000">
                      <a:schemeClr val="tx1"/>
                    </a:gs>
                  </a:gsLst>
                  <a:lin ang="5400000" scaled="0"/>
                </a:gradFill>
                <a:latin typeface="+mn-lt"/>
                <a:ea typeface="+mn-ea"/>
                <a:cs typeface="+mn-cs"/>
              </a:rPr>
              <a:t>Network Services </a:t>
            </a:r>
            <a:r>
              <a:rPr lang="en-US" kern="1200" dirty="0">
                <a:gradFill>
                  <a:gsLst>
                    <a:gs pos="2917">
                      <a:schemeClr val="tx1"/>
                    </a:gs>
                    <a:gs pos="30000">
                      <a:schemeClr val="tx1"/>
                    </a:gs>
                  </a:gsLst>
                  <a:lin ang="5400000" scaled="0"/>
                </a:gradFill>
                <a:latin typeface="+mn-lt"/>
                <a:ea typeface="+mn-ea"/>
                <a:cs typeface="+mn-cs"/>
              </a:rPr>
              <a:t>(outbound per GB) </a:t>
            </a:r>
            <a:br>
              <a:rPr lang="en-US" sz="2400" dirty="0">
                <a:gradFill>
                  <a:gsLst>
                    <a:gs pos="2917">
                      <a:schemeClr val="tx1"/>
                    </a:gs>
                    <a:gs pos="30000">
                      <a:schemeClr val="tx1"/>
                    </a:gs>
                  </a:gsLst>
                  <a:lin ang="5400000" scaled="0"/>
                </a:gradFill>
              </a:rPr>
            </a:br>
            <a:r>
              <a:rPr lang="en-US" sz="2400" kern="1200" dirty="0">
                <a:gradFill>
                  <a:gsLst>
                    <a:gs pos="2917">
                      <a:schemeClr val="tx1"/>
                    </a:gs>
                    <a:gs pos="30000">
                      <a:schemeClr val="tx1"/>
                    </a:gs>
                  </a:gsLst>
                  <a:lin ang="5400000" scaled="0"/>
                </a:gradFill>
                <a:latin typeface="+mn-lt"/>
                <a:ea typeface="+mn-ea"/>
                <a:cs typeface="+mn-cs"/>
              </a:rPr>
              <a:t>+</a:t>
            </a:r>
          </a:p>
          <a:p>
            <a:pPr algn="ctr">
              <a:lnSpc>
                <a:spcPct val="90000"/>
              </a:lnSpc>
              <a:spcAft>
                <a:spcPts val="600"/>
              </a:spcAft>
            </a:pPr>
            <a:r>
              <a:rPr lang="en-US" sz="2400" dirty="0">
                <a:gradFill>
                  <a:gsLst>
                    <a:gs pos="2917">
                      <a:schemeClr val="tx1"/>
                    </a:gs>
                    <a:gs pos="30000">
                      <a:schemeClr val="tx1"/>
                    </a:gs>
                  </a:gsLst>
                  <a:lin ang="5400000" scaled="0"/>
                </a:gradFill>
              </a:rPr>
              <a:t>Additional Services </a:t>
            </a:r>
            <a:r>
              <a:rPr lang="en-US" dirty="0">
                <a:gradFill>
                  <a:gsLst>
                    <a:gs pos="2917">
                      <a:schemeClr val="tx1"/>
                    </a:gs>
                    <a:gs pos="30000">
                      <a:schemeClr val="tx1"/>
                    </a:gs>
                  </a:gsLst>
                  <a:lin ang="5400000" scaled="0"/>
                </a:gradFill>
              </a:rPr>
              <a:t>(per Services)</a:t>
            </a:r>
          </a:p>
          <a:p>
            <a:pPr algn="ctr">
              <a:lnSpc>
                <a:spcPct val="90000"/>
              </a:lnSpc>
              <a:spcAft>
                <a:spcPts val="600"/>
              </a:spcAft>
            </a:pPr>
            <a:r>
              <a:rPr lang="en-US" sz="2400" kern="1200" dirty="0">
                <a:gradFill>
                  <a:gsLst>
                    <a:gs pos="2917">
                      <a:schemeClr val="tx1"/>
                    </a:gs>
                    <a:gs pos="30000">
                      <a:schemeClr val="tx1"/>
                    </a:gs>
                  </a:gsLst>
                  <a:lin ang="5400000" scaled="0"/>
                </a:gradFill>
                <a:latin typeface="+mn-lt"/>
                <a:ea typeface="+mn-ea"/>
                <a:cs typeface="+mn-cs"/>
              </a:rPr>
              <a:t>=</a:t>
            </a:r>
          </a:p>
          <a:p>
            <a:pPr algn="ctr">
              <a:lnSpc>
                <a:spcPct val="90000"/>
              </a:lnSpc>
              <a:spcAft>
                <a:spcPts val="600"/>
              </a:spcAft>
            </a:pPr>
            <a:r>
              <a:rPr lang="en-US" sz="2800" u="sng" dirty="0">
                <a:gradFill>
                  <a:gsLst>
                    <a:gs pos="2917">
                      <a:schemeClr val="tx1"/>
                    </a:gs>
                    <a:gs pos="30000">
                      <a:schemeClr val="tx1"/>
                    </a:gs>
                  </a:gsLst>
                  <a:lin ang="5400000" scaled="0"/>
                </a:gradFill>
              </a:rPr>
              <a:t>Total Cost $ per Month</a:t>
            </a:r>
            <a:endParaRPr lang="en-US" sz="2400" u="sng" kern="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375878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457805"/>
            <a:ext cx="11655840" cy="899665"/>
          </a:xfrm>
        </p:spPr>
        <p:txBody>
          <a:bodyPr/>
          <a:lstStyle/>
          <a:p>
            <a:r>
              <a:rPr lang="en-US" sz="3200" dirty="0">
                <a:solidFill>
                  <a:schemeClr val="tx1"/>
                </a:solidFill>
              </a:rPr>
              <a:t>Azure Cost Estimation 101 - Example</a:t>
            </a:r>
          </a:p>
        </p:txBody>
      </p:sp>
      <p:pic>
        <p:nvPicPr>
          <p:cNvPr id="3" name="Picture 2"/>
          <p:cNvPicPr>
            <a:picLocks noChangeAspect="1"/>
          </p:cNvPicPr>
          <p:nvPr/>
        </p:nvPicPr>
        <p:blipFill rotWithShape="1">
          <a:blip r:embed="rId2"/>
          <a:srcRect t="2197" r="753" b="1379"/>
          <a:stretch/>
        </p:blipFill>
        <p:spPr>
          <a:xfrm>
            <a:off x="110229" y="1985876"/>
            <a:ext cx="11973861" cy="3528574"/>
          </a:xfrm>
          <a:prstGeom prst="rect">
            <a:avLst/>
          </a:prstGeom>
        </p:spPr>
      </p:pic>
    </p:spTree>
    <p:extLst>
      <p:ext uri="{BB962C8B-B14F-4D97-AF65-F5344CB8AC3E}">
        <p14:creationId xmlns:p14="http://schemas.microsoft.com/office/powerpoint/2010/main" val="30854753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055512" y="2413605"/>
            <a:ext cx="2139601" cy="2259766"/>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a:lnSpc>
                  <a:spcPct val="90000"/>
                </a:lnSpc>
                <a:defRPr/>
              </a:pPr>
              <a:r>
                <a:rPr lang="en-US" sz="1567" kern="0" dirty="0">
                  <a:gradFill>
                    <a:gsLst>
                      <a:gs pos="0">
                        <a:srgbClr val="FFFFFF"/>
                      </a:gs>
                      <a:gs pos="100000">
                        <a:srgbClr val="FFFFFF"/>
                      </a:gs>
                    </a:gsLst>
                    <a:lin ang="5400000" scaled="0"/>
                  </a:gradFill>
                  <a:ea typeface="Segoe UI" pitchFamily="34" charset="0"/>
                  <a:cs typeface="Segoe UI" pitchFamily="34" charset="0"/>
                </a:rPr>
                <a:t>New generation</a:t>
              </a:r>
              <a:br>
                <a:rPr lang="en-US" sz="1567" kern="0" dirty="0">
                  <a:gradFill>
                    <a:gsLst>
                      <a:gs pos="0">
                        <a:srgbClr val="FFFFFF"/>
                      </a:gs>
                      <a:gs pos="100000">
                        <a:srgbClr val="FFFFFF"/>
                      </a:gs>
                    </a:gsLst>
                    <a:lin ang="5400000" scaled="0"/>
                  </a:gradFill>
                  <a:ea typeface="Segoe UI" pitchFamily="34" charset="0"/>
                  <a:cs typeface="Segoe UI" pitchFamily="34" charset="0"/>
                </a:rPr>
              </a:br>
              <a:r>
                <a:rPr lang="en-US" sz="1567" kern="0" dirty="0">
                  <a:gradFill>
                    <a:gsLst>
                      <a:gs pos="0">
                        <a:srgbClr val="FFFFFF"/>
                      </a:gs>
                      <a:gs pos="100000">
                        <a:srgbClr val="FFFFFF"/>
                      </a:gs>
                    </a:gsLst>
                    <a:lin ang="5400000" scaled="0"/>
                  </a:gra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225"/>
                  <a:endParaRPr lang="en-US" sz="588" kern="0">
                    <a:solidFill>
                      <a:srgbClr val="00B0F0"/>
                    </a:solidFill>
                  </a:endParaRPr>
                </a:p>
              </p:txBody>
            </p:sp>
          </p:grpSp>
          <p:sp>
            <p:nvSpPr>
              <p:cNvPr id="97" name="TextBox 96"/>
              <p:cNvSpPr txBox="1"/>
              <p:nvPr/>
            </p:nvSpPr>
            <p:spPr>
              <a:xfrm>
                <a:off x="639096" y="2638279"/>
                <a:ext cx="1632155" cy="1127477"/>
              </a:xfrm>
              <a:prstGeom prst="rect">
                <a:avLst/>
              </a:prstGeom>
              <a:solidFill>
                <a:schemeClr val="accent5"/>
              </a:solidFill>
            </p:spPr>
            <p:txBody>
              <a:bodyPr wrap="square" lIns="0" tIns="125481" rIns="0" bIns="143387" rtlCol="0">
                <a:noAutofit/>
              </a:bodyPr>
              <a:lstStyle/>
              <a:p>
                <a:pPr algn="ctr" defTabSz="913927">
                  <a:lnSpc>
                    <a:spcPct val="90000"/>
                  </a:lnSpc>
                  <a:defRPr/>
                </a:pPr>
                <a:r>
                  <a:rPr lang="en-US" sz="3136" b="1" kern="0" dirty="0">
                    <a:gradFill>
                      <a:gsLst>
                        <a:gs pos="0">
                          <a:srgbClr val="FFFFFF"/>
                        </a:gs>
                        <a:gs pos="100000">
                          <a:srgbClr val="FFFFFF"/>
                        </a:gs>
                      </a:gsLst>
                      <a:lin ang="5400000" scaled="0"/>
                    </a:gradFill>
                    <a:ea typeface="Segoe UI" pitchFamily="34" charset="0"/>
                    <a:cs typeface="Segoe UI" pitchFamily="34" charset="0"/>
                  </a:rPr>
                  <a:t>DV2</a:t>
                </a:r>
              </a:p>
            </p:txBody>
          </p:sp>
        </p:grpSp>
      </p:grpSp>
      <p:grpSp>
        <p:nvGrpSpPr>
          <p:cNvPr id="4" name="D Group"/>
          <p:cNvGrpSpPr/>
          <p:nvPr/>
        </p:nvGrpSpPr>
        <p:grpSpPr>
          <a:xfrm>
            <a:off x="4033639" y="2413605"/>
            <a:ext cx="2139601" cy="2259766"/>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gradFill>
                    <a:gsLst>
                      <a:gs pos="1250">
                        <a:srgbClr val="FFFFFF"/>
                      </a:gs>
                      <a:gs pos="100000">
                        <a:srgbClr val="FFFFFF"/>
                      </a:gs>
                    </a:gsLst>
                    <a:lin ang="5400000" scaled="0"/>
                  </a:gradFill>
                  <a:ea typeface="Segoe UI" pitchFamily="34" charset="0"/>
                  <a:cs typeface="Segoe UI" pitchFamily="34" charset="0"/>
                </a:rPr>
                <a:t>SSD Storage </a:t>
              </a:r>
              <a:br>
                <a:rPr lang="en-US" sz="1567" kern="0" dirty="0">
                  <a:gradFill>
                    <a:gsLst>
                      <a:gs pos="1250">
                        <a:srgbClr val="FFFFFF"/>
                      </a:gs>
                      <a:gs pos="100000">
                        <a:srgbClr val="FFFFFF"/>
                      </a:gs>
                    </a:gsLst>
                    <a:lin ang="5400000" scaled="0"/>
                  </a:gradFill>
                  <a:ea typeface="Segoe UI" pitchFamily="34" charset="0"/>
                  <a:cs typeface="Segoe UI" pitchFamily="34" charset="0"/>
                </a:rPr>
              </a:br>
              <a:r>
                <a:rPr lang="en-US" sz="1567" kern="0" dirty="0">
                  <a:gradFill>
                    <a:gsLst>
                      <a:gs pos="1250">
                        <a:srgbClr val="FFFFFF"/>
                      </a:gs>
                      <a:gs pos="100000">
                        <a:srgbClr val="FFFFFF"/>
                      </a:gs>
                    </a:gsLst>
                    <a:lin ang="5400000" scaled="0"/>
                  </a:gra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225"/>
                  <a:endParaRPr lang="en-US" sz="588" kern="0">
                    <a:solidFill>
                      <a:srgbClr val="00B0F0"/>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79234" tIns="125481" rIns="179234" bIns="143387" rtlCol="0">
                <a:noAutofit/>
              </a:bodyPr>
              <a:lstStyle/>
              <a:p>
                <a:pPr algn="ctr" defTabSz="913927">
                  <a:lnSpc>
                    <a:spcPct val="90000"/>
                  </a:lnSpc>
                  <a:defRPr/>
                </a:pPr>
                <a:r>
                  <a:rPr lang="en-US" sz="3136" b="1" kern="0" dirty="0">
                    <a:gradFill>
                      <a:gsLst>
                        <a:gs pos="0">
                          <a:srgbClr val="FFFFFF"/>
                        </a:gs>
                        <a:gs pos="100000">
                          <a:srgbClr val="FFFFFF"/>
                        </a:gs>
                      </a:gsLst>
                      <a:lin ang="5400000" scaled="0"/>
                    </a:gradFill>
                    <a:ea typeface="Segoe UI" pitchFamily="34" charset="0"/>
                    <a:cs typeface="Segoe UI" pitchFamily="34" charset="0"/>
                  </a:rPr>
                  <a:t>D</a:t>
                </a:r>
              </a:p>
            </p:txBody>
          </p:sp>
        </p:grpSp>
      </p:grpSp>
      <p:sp>
        <p:nvSpPr>
          <p:cNvPr id="3" name="Title 2"/>
          <p:cNvSpPr>
            <a:spLocks noGrp="1"/>
          </p:cNvSpPr>
          <p:nvPr>
            <p:ph type="title" idx="4294967295"/>
          </p:nvPr>
        </p:nvSpPr>
        <p:spPr>
          <a:xfrm>
            <a:off x="447953" y="416976"/>
            <a:ext cx="11653425" cy="899409"/>
          </a:xfrm>
        </p:spPr>
        <p:txBody>
          <a:bodyPr/>
          <a:lstStyle/>
          <a:p>
            <a:r>
              <a:rPr lang="en-US" sz="3200" dirty="0">
                <a:solidFill>
                  <a:schemeClr val="tx1"/>
                </a:solidFill>
              </a:rPr>
              <a:t>Compute Services – Virtual Machines</a:t>
            </a:r>
          </a:p>
        </p:txBody>
      </p:sp>
      <p:sp>
        <p:nvSpPr>
          <p:cNvPr id="34" name="Rectangle 33"/>
          <p:cNvSpPr/>
          <p:nvPr/>
        </p:nvSpPr>
        <p:spPr bwMode="auto">
          <a:xfrm>
            <a:off x="4003181" y="4578982"/>
            <a:ext cx="2139601"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ts val="1175"/>
              </a:spcAft>
              <a:defRPr/>
            </a:pPr>
            <a:r>
              <a:rPr lang="en-US" sz="1567" kern="0" dirty="0">
                <a:solidFill>
                  <a:srgbClr val="FFFFFF"/>
                </a:solidFill>
                <a:ea typeface="Segoe UI" pitchFamily="34" charset="0"/>
                <a:cs typeface="Segoe UI" pitchFamily="34" charset="0"/>
              </a:rPr>
              <a:t>35% faster than D</a:t>
            </a:r>
          </a:p>
          <a:p>
            <a:pPr algn="ctr" defTabSz="913927">
              <a:lnSpc>
                <a:spcPct val="90000"/>
              </a:lnSpc>
              <a:spcAft>
                <a:spcPts val="1175"/>
              </a:spcAft>
            </a:pPr>
            <a:r>
              <a:rPr lang="en-US" sz="1567" kern="0" dirty="0">
                <a:solidFill>
                  <a:srgbClr val="FFFFFF"/>
                </a:solidFill>
                <a:ea typeface="Segoe UI" pitchFamily="34" charset="0"/>
                <a:cs typeface="Segoe UI" pitchFamily="34" charset="0"/>
              </a:rPr>
              <a:t>Intel E5-2673 v3 CPUs</a:t>
            </a:r>
          </a:p>
        </p:txBody>
      </p:sp>
      <p:sp>
        <p:nvSpPr>
          <p:cNvPr id="37" name="Rectangle 36"/>
          <p:cNvSpPr/>
          <p:nvPr/>
        </p:nvSpPr>
        <p:spPr bwMode="auto">
          <a:xfrm>
            <a:off x="7798267" y="4578982"/>
            <a:ext cx="2698039"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a:lnSpc>
                <a:spcPct val="90000"/>
              </a:lnSpc>
              <a:spcAft>
                <a:spcPts val="1175"/>
              </a:spcAft>
            </a:pPr>
            <a:r>
              <a:rPr lang="en-US" sz="1567" kern="0" dirty="0">
                <a:solidFill>
                  <a:srgbClr val="FFFFFF"/>
                </a:solidFill>
                <a:ea typeface="Segoe UI" pitchFamily="34" charset="0"/>
                <a:cs typeface="Segoe UI" pitchFamily="34" charset="0"/>
              </a:rPr>
              <a:t>NVIDIA GPUs</a:t>
            </a:r>
          </a:p>
          <a:p>
            <a:pPr algn="ctr" defTabSz="913927">
              <a:lnSpc>
                <a:spcPct val="90000"/>
              </a:lnSpc>
              <a:spcAft>
                <a:spcPts val="1175"/>
              </a:spcAft>
            </a:pPr>
            <a:r>
              <a:rPr lang="en-US" sz="1567" kern="0" dirty="0">
                <a:solidFill>
                  <a:srgbClr val="FFFFFF"/>
                </a:solidFill>
                <a:ea typeface="Segoe UI" pitchFamily="34" charset="0"/>
                <a:cs typeface="Segoe UI" pitchFamily="34" charset="0"/>
              </a:rPr>
              <a:t>Remote visualization </a:t>
            </a:r>
          </a:p>
          <a:p>
            <a:pPr algn="ctr" defTabSz="913927">
              <a:lnSpc>
                <a:spcPct val="90000"/>
              </a:lnSpc>
              <a:spcAft>
                <a:spcPts val="1175"/>
              </a:spcAft>
            </a:pPr>
            <a:r>
              <a:rPr lang="en-US" sz="1567" kern="0" dirty="0">
                <a:solidFill>
                  <a:srgbClr val="FFFFFF"/>
                </a:solidFill>
                <a:ea typeface="Segoe UI" pitchFamily="34" charset="0"/>
                <a:cs typeface="Segoe UI" pitchFamily="34" charset="0"/>
              </a:rPr>
              <a:t>Compute-intensive + RDMA</a:t>
            </a:r>
          </a:p>
        </p:txBody>
      </p:sp>
      <p:grpSp>
        <p:nvGrpSpPr>
          <p:cNvPr id="10" name="A Group"/>
          <p:cNvGrpSpPr/>
          <p:nvPr/>
        </p:nvGrpSpPr>
        <p:grpSpPr>
          <a:xfrm>
            <a:off x="1981842" y="2413605"/>
            <a:ext cx="2139601" cy="2259766"/>
            <a:chOff x="2034704" y="1779460"/>
            <a:chExt cx="2182814" cy="2305406"/>
          </a:xfrm>
        </p:grpSpPr>
        <p:sp>
          <p:nvSpPr>
            <p:cNvPr id="45" name="Rectangle 4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gradFill>
                    <a:gsLst>
                      <a:gs pos="1250">
                        <a:srgbClr val="FFFFFF"/>
                      </a:gs>
                      <a:gs pos="100000">
                        <a:srgbClr val="FFFFFF"/>
                      </a:gs>
                    </a:gsLst>
                    <a:lin ang="5400000" scaled="0"/>
                  </a:gradFill>
                  <a:ea typeface="Segoe UI" pitchFamily="34" charset="0"/>
                  <a:cs typeface="Segoe UI" pitchFamily="34" charset="0"/>
                </a:rPr>
                <a:t>Lowest Price</a:t>
              </a:r>
            </a:p>
          </p:txBody>
        </p:sp>
        <p:grpSp>
          <p:nvGrpSpPr>
            <p:cNvPr id="2" name="Group 1"/>
            <p:cNvGrpSpPr/>
            <p:nvPr/>
          </p:nvGrpSpPr>
          <p:grpSpPr>
            <a:xfrm>
              <a:off x="2536151" y="1779460"/>
              <a:ext cx="1179920" cy="1538737"/>
              <a:chOff x="406421" y="2432376"/>
              <a:chExt cx="2059118" cy="2685303"/>
            </a:xfrm>
          </p:grpSpPr>
          <p:grpSp>
            <p:nvGrpSpPr>
              <p:cNvPr id="57" name="Group 56"/>
              <p:cNvGrpSpPr/>
              <p:nvPr/>
            </p:nvGrpSpPr>
            <p:grpSpPr>
              <a:xfrm>
                <a:off x="406421" y="2432376"/>
                <a:ext cx="2059118" cy="2685303"/>
                <a:chOff x="6982264" y="1006524"/>
                <a:chExt cx="4480135" cy="5829701"/>
              </a:xfrm>
            </p:grpSpPr>
            <p:pic>
              <p:nvPicPr>
                <p:cNvPr id="65" name="Picture 64"/>
                <p:cNvPicPr>
                  <a:picLocks noChangeAspect="1"/>
                </p:cNvPicPr>
                <p:nvPr/>
              </p:nvPicPr>
              <p:blipFill>
                <a:blip r:embed="rId3"/>
                <a:stretch>
                  <a:fillRect/>
                </a:stretch>
              </p:blipFill>
              <p:spPr>
                <a:xfrm>
                  <a:off x="7199561" y="1172781"/>
                  <a:ext cx="4182166" cy="3848482"/>
                </a:xfrm>
                <a:prstGeom prst="rect">
                  <a:avLst/>
                </a:prstGeom>
              </p:spPr>
            </p:pic>
            <p:pic>
              <p:nvPicPr>
                <p:cNvPr id="62" name="Picture 61"/>
                <p:cNvPicPr>
                  <a:picLocks noChangeAspect="1"/>
                </p:cNvPicPr>
                <p:nvPr/>
              </p:nvPicPr>
              <p:blipFill>
                <a:blip r:embed="rId4"/>
                <a:stretch>
                  <a:fillRect/>
                </a:stretch>
              </p:blipFill>
              <p:spPr>
                <a:xfrm>
                  <a:off x="6982264" y="4945062"/>
                  <a:ext cx="4480135" cy="1891163"/>
                </a:xfrm>
                <a:prstGeom prst="rect">
                  <a:avLst/>
                </a:prstGeom>
              </p:spPr>
            </p:pic>
            <p:sp>
              <p:nvSpPr>
                <p:cNvPr id="6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225"/>
                  <a:endParaRPr lang="en-US" sz="588" kern="0">
                    <a:solidFill>
                      <a:srgbClr val="00B0F0"/>
                    </a:solidFill>
                  </a:endParaRPr>
                </a:p>
              </p:txBody>
            </p:sp>
          </p:grpSp>
          <p:sp>
            <p:nvSpPr>
              <p:cNvPr id="61" name="TextBox 60"/>
              <p:cNvSpPr txBox="1"/>
              <p:nvPr/>
            </p:nvSpPr>
            <p:spPr>
              <a:xfrm>
                <a:off x="639096" y="2638279"/>
                <a:ext cx="1632155" cy="1127477"/>
              </a:xfrm>
              <a:prstGeom prst="rect">
                <a:avLst/>
              </a:prstGeom>
              <a:solidFill>
                <a:schemeClr val="bg1">
                  <a:lumMod val="50000"/>
                </a:schemeClr>
              </a:solidFill>
            </p:spPr>
            <p:txBody>
              <a:bodyPr wrap="square" lIns="179234" tIns="125481" rIns="179234" bIns="143387" rtlCol="0">
                <a:noAutofit/>
              </a:bodyPr>
              <a:lstStyle/>
              <a:p>
                <a:pPr algn="ctr" defTabSz="913927">
                  <a:lnSpc>
                    <a:spcPct val="90000"/>
                  </a:lnSpc>
                  <a:defRPr/>
                </a:pPr>
                <a:r>
                  <a:rPr lang="en-US" sz="3136" b="1" kern="0" dirty="0">
                    <a:gradFill>
                      <a:gsLst>
                        <a:gs pos="0">
                          <a:srgbClr val="FFFFFF"/>
                        </a:gs>
                        <a:gs pos="100000">
                          <a:srgbClr val="FFFFFF"/>
                        </a:gs>
                      </a:gsLst>
                      <a:lin ang="5400000" scaled="0"/>
                    </a:gradFill>
                    <a:ea typeface="Segoe UI" pitchFamily="34" charset="0"/>
                    <a:cs typeface="Segoe UI" pitchFamily="34" charset="0"/>
                  </a:rPr>
                  <a:t>A</a:t>
                </a:r>
              </a:p>
            </p:txBody>
          </p:sp>
        </p:grpSp>
      </p:grpSp>
      <p:grpSp>
        <p:nvGrpSpPr>
          <p:cNvPr id="6" name="Group 5"/>
          <p:cNvGrpSpPr/>
          <p:nvPr/>
        </p:nvGrpSpPr>
        <p:grpSpPr>
          <a:xfrm>
            <a:off x="6044637" y="2413605"/>
            <a:ext cx="2139601" cy="2259766"/>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gradFill>
                    <a:gsLst>
                      <a:gs pos="1250">
                        <a:srgbClr val="FFFFFF"/>
                      </a:gs>
                      <a:gs pos="100000">
                        <a:srgbClr val="FFFFFF"/>
                      </a:gs>
                    </a:gsLst>
                    <a:lin ang="5400000" scaled="0"/>
                  </a:gradFill>
                  <a:ea typeface="Segoe UI" pitchFamily="34" charset="0"/>
                  <a:cs typeface="Segoe UI" pitchFamily="34" charset="0"/>
                </a:rPr>
                <a:t>Most memory </a:t>
              </a:r>
              <a:br>
                <a:rPr lang="en-US" sz="1567" kern="0" dirty="0">
                  <a:gradFill>
                    <a:gsLst>
                      <a:gs pos="1250">
                        <a:srgbClr val="FFFFFF"/>
                      </a:gs>
                      <a:gs pos="100000">
                        <a:srgbClr val="FFFFFF"/>
                      </a:gs>
                    </a:gsLst>
                    <a:lin ang="5400000" scaled="0"/>
                  </a:gradFill>
                  <a:ea typeface="Segoe UI" pitchFamily="34" charset="0"/>
                  <a:cs typeface="Segoe UI" pitchFamily="34" charset="0"/>
                </a:rPr>
              </a:br>
              <a:r>
                <a:rPr lang="en-US" sz="1567" kern="0" dirty="0">
                  <a:gradFill>
                    <a:gsLst>
                      <a:gs pos="1250">
                        <a:srgbClr val="FFFFFF"/>
                      </a:gs>
                      <a:gs pos="100000">
                        <a:srgbClr val="FFFFFF"/>
                      </a:gs>
                    </a:gsLst>
                    <a:lin ang="5400000" scaled="0"/>
                  </a:gradFill>
                  <a:ea typeface="Segoe UI" pitchFamily="34" charset="0"/>
                  <a:cs typeface="Segoe UI" pitchFamily="34" charset="0"/>
                </a:rPr>
                <a:t>fastest CPUs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225"/>
                  <a:endParaRPr lang="en-US" sz="588" kern="0">
                    <a:solidFill>
                      <a:srgbClr val="00B0F0"/>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79234" tIns="125481" rIns="179234" bIns="143387" rtlCol="0">
                <a:noAutofit/>
              </a:bodyPr>
              <a:lstStyle/>
              <a:p>
                <a:pPr algn="ctr" defTabSz="913927">
                  <a:lnSpc>
                    <a:spcPct val="90000"/>
                  </a:lnSpc>
                  <a:defRPr/>
                </a:pPr>
                <a:r>
                  <a:rPr lang="en-US" sz="3136" b="1" kern="0" dirty="0">
                    <a:gradFill>
                      <a:gsLst>
                        <a:gs pos="0">
                          <a:srgbClr val="FFFFFF"/>
                        </a:gs>
                        <a:gs pos="100000">
                          <a:srgbClr val="FFFFFF"/>
                        </a:gs>
                      </a:gsLst>
                      <a:lin ang="5400000" scaled="0"/>
                    </a:gradFill>
                    <a:ea typeface="Segoe UI" pitchFamily="34" charset="0"/>
                    <a:cs typeface="Segoe UI" pitchFamily="34" charset="0"/>
                  </a:rPr>
                  <a:t>G</a:t>
                </a:r>
              </a:p>
            </p:txBody>
          </p:sp>
        </p:grpSp>
      </p:grpSp>
      <p:grpSp>
        <p:nvGrpSpPr>
          <p:cNvPr id="8" name="storage group"/>
          <p:cNvGrpSpPr/>
          <p:nvPr/>
        </p:nvGrpSpPr>
        <p:grpSpPr>
          <a:xfrm>
            <a:off x="8096434" y="2395602"/>
            <a:ext cx="2139601" cy="2277769"/>
            <a:chOff x="9894768" y="1761094"/>
            <a:chExt cx="2182814" cy="2323772"/>
          </a:xfrm>
        </p:grpSpPr>
        <p:sp>
          <p:nvSpPr>
            <p:cNvPr id="51" name="Rectangle 5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gradFill>
                    <a:gsLst>
                      <a:gs pos="1250">
                        <a:srgbClr val="FFFFFF"/>
                      </a:gs>
                      <a:gs pos="100000">
                        <a:srgbClr val="FFFFFF"/>
                      </a:gs>
                    </a:gsLst>
                    <a:lin ang="5400000" scaled="0"/>
                  </a:gradFill>
                  <a:ea typeface="Segoe UI" pitchFamily="34" charset="0"/>
                  <a:cs typeface="Segoe UI" pitchFamily="34" charset="0"/>
                </a:rPr>
                <a:t>&gt;80,000 IOPs</a:t>
              </a:r>
            </a:p>
            <a:p>
              <a:pPr algn="ctr" defTabSz="913927" eaLnBrk="0" fontAlgn="base" hangingPunct="0">
                <a:lnSpc>
                  <a:spcPct val="90000"/>
                </a:lnSpc>
                <a:spcBef>
                  <a:spcPct val="0"/>
                </a:spcBef>
                <a:spcAft>
                  <a:spcPct val="0"/>
                </a:spcAft>
                <a:defRPr/>
              </a:pPr>
              <a:r>
                <a:rPr lang="en-US" sz="1567" kern="0" dirty="0">
                  <a:gradFill>
                    <a:gsLst>
                      <a:gs pos="1250">
                        <a:srgbClr val="FFFFFF"/>
                      </a:gs>
                      <a:gs pos="100000">
                        <a:srgbClr val="FFFFFF"/>
                      </a:gs>
                    </a:gsLst>
                    <a:lin ang="5400000" scaled="0"/>
                  </a:gradFill>
                  <a:ea typeface="Segoe UI" pitchFamily="34" charset="0"/>
                  <a:cs typeface="Segoe UI" pitchFamily="34" charset="0"/>
                </a:rPr>
                <a:t>Premium Storage</a:t>
              </a:r>
            </a:p>
          </p:txBody>
        </p:sp>
        <p:grpSp>
          <p:nvGrpSpPr>
            <p:cNvPr id="90" name="Group 89"/>
            <p:cNvGrpSpPr/>
            <p:nvPr/>
          </p:nvGrpSpPr>
          <p:grpSpPr>
            <a:xfrm>
              <a:off x="10264877" y="1761094"/>
              <a:ext cx="1442596" cy="1494996"/>
              <a:chOff x="-477782" y="450675"/>
              <a:chExt cx="5901463" cy="6115812"/>
            </a:xfrm>
          </p:grpSpPr>
          <p:sp>
            <p:nvSpPr>
              <p:cNvPr id="91" name="16-Point Star 90"/>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91"/>
              <p:cNvPicPr>
                <a:picLocks noChangeAspect="1"/>
              </p:cNvPicPr>
              <p:nvPr/>
            </p:nvPicPr>
            <p:blipFill>
              <a:blip r:embed="rId5"/>
              <a:stretch>
                <a:fillRect/>
              </a:stretch>
            </p:blipFill>
            <p:spPr>
              <a:xfrm>
                <a:off x="2990885" y="4844838"/>
                <a:ext cx="1486280" cy="1490576"/>
              </a:xfrm>
              <a:prstGeom prst="rect">
                <a:avLst/>
              </a:prstGeom>
            </p:spPr>
          </p:pic>
          <p:pic>
            <p:nvPicPr>
              <p:cNvPr id="93" name="Picture 92"/>
              <p:cNvPicPr>
                <a:picLocks noChangeAspect="1"/>
              </p:cNvPicPr>
              <p:nvPr/>
            </p:nvPicPr>
            <p:blipFill>
              <a:blip r:embed="rId5"/>
              <a:stretch>
                <a:fillRect/>
              </a:stretch>
            </p:blipFill>
            <p:spPr>
              <a:xfrm>
                <a:off x="624820" y="1700441"/>
                <a:ext cx="3815982" cy="3827010"/>
              </a:xfrm>
              <a:prstGeom prst="rect">
                <a:avLst/>
              </a:prstGeom>
            </p:spPr>
          </p:pic>
          <p:pic>
            <p:nvPicPr>
              <p:cNvPr id="94" name="Picture 93"/>
              <p:cNvPicPr>
                <a:picLocks noChangeAspect="1"/>
              </p:cNvPicPr>
              <p:nvPr/>
            </p:nvPicPr>
            <p:blipFill>
              <a:blip r:embed="rId5"/>
              <a:stretch>
                <a:fillRect/>
              </a:stretch>
            </p:blipFill>
            <p:spPr>
              <a:xfrm>
                <a:off x="2211493" y="450675"/>
                <a:ext cx="1974734" cy="1980442"/>
              </a:xfrm>
              <a:prstGeom prst="rect">
                <a:avLst/>
              </a:prstGeom>
            </p:spPr>
          </p:pic>
        </p:grpSp>
      </p:grpSp>
      <p:grpSp>
        <p:nvGrpSpPr>
          <p:cNvPr id="11" name="N group 1"/>
          <p:cNvGrpSpPr/>
          <p:nvPr/>
        </p:nvGrpSpPr>
        <p:grpSpPr>
          <a:xfrm>
            <a:off x="8074560" y="2413605"/>
            <a:ext cx="2139601" cy="2259766"/>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567" kern="0" dirty="0">
                  <a:gradFill>
                    <a:gsLst>
                      <a:gs pos="0">
                        <a:srgbClr val="FFFFFF"/>
                      </a:gs>
                      <a:gs pos="100000">
                        <a:srgbClr val="FFFFFF"/>
                      </a:gs>
                    </a:gsLst>
                    <a:lin ang="5400000" scaled="0"/>
                  </a:gradFill>
                  <a:ea typeface="Segoe UI" pitchFamily="34" charset="0"/>
                  <a:cs typeface="Segoe UI" pitchFamily="34" charset="0"/>
                </a:rPr>
                <a:t>GPU-enabled </a:t>
              </a:r>
              <a:br>
                <a:rPr lang="en-US" sz="1567" kern="0" dirty="0">
                  <a:gradFill>
                    <a:gsLst>
                      <a:gs pos="0">
                        <a:srgbClr val="FFFFFF"/>
                      </a:gs>
                      <a:gs pos="100000">
                        <a:srgbClr val="FFFFFF"/>
                      </a:gs>
                    </a:gsLst>
                    <a:lin ang="5400000" scaled="0"/>
                  </a:gradFill>
                  <a:ea typeface="Segoe UI" pitchFamily="34" charset="0"/>
                  <a:cs typeface="Segoe UI" pitchFamily="34" charset="0"/>
                </a:rPr>
              </a:br>
              <a:r>
                <a:rPr lang="en-US" sz="1567" kern="0" dirty="0">
                  <a:gradFill>
                    <a:gsLst>
                      <a:gs pos="0">
                        <a:srgbClr val="FFFFFF"/>
                      </a:gs>
                      <a:gs pos="100000">
                        <a:srgbClr val="FFFFFF"/>
                      </a:gs>
                    </a:gsLst>
                    <a:lin ang="5400000" scaled="0"/>
                  </a:gradFill>
                  <a:ea typeface="Segoe UI" pitchFamily="34" charset="0"/>
                  <a:cs typeface="Segoe UI" pitchFamily="34" charset="0"/>
                </a:rPr>
                <a:t>virtual machines</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225"/>
                  <a:endParaRPr lang="en-US" sz="588" kern="0">
                    <a:solidFill>
                      <a:srgbClr val="00B0F0"/>
                    </a:solidFill>
                  </a:endParaRPr>
                </a:p>
              </p:txBody>
            </p:sp>
          </p:grpSp>
          <p:sp>
            <p:nvSpPr>
              <p:cNvPr id="103" name="TextBox 102"/>
              <p:cNvSpPr txBox="1"/>
              <p:nvPr/>
            </p:nvSpPr>
            <p:spPr>
              <a:xfrm>
                <a:off x="639096" y="2638279"/>
                <a:ext cx="1632155" cy="1127477"/>
              </a:xfrm>
              <a:prstGeom prst="rect">
                <a:avLst/>
              </a:prstGeom>
              <a:solidFill>
                <a:schemeClr val="accent5"/>
              </a:solidFill>
            </p:spPr>
            <p:txBody>
              <a:bodyPr wrap="square" lIns="179234" tIns="125481" rIns="179234" bIns="143387" rtlCol="0">
                <a:noAutofit/>
              </a:bodyPr>
              <a:lstStyle/>
              <a:p>
                <a:pPr algn="ctr" defTabSz="913927">
                  <a:lnSpc>
                    <a:spcPct val="90000"/>
                  </a:lnSpc>
                  <a:defRPr/>
                </a:pPr>
                <a:r>
                  <a:rPr lang="en-US" sz="3136" b="1" kern="0" dirty="0">
                    <a:gradFill>
                      <a:gsLst>
                        <a:gs pos="0">
                          <a:srgbClr val="FFFFFF"/>
                        </a:gs>
                        <a:gs pos="100000">
                          <a:srgbClr val="FFFFFF"/>
                        </a:gs>
                      </a:gsLst>
                      <a:lin ang="5400000" scaled="0"/>
                    </a:gradFill>
                    <a:ea typeface="Segoe UI" pitchFamily="34" charset="0"/>
                    <a:cs typeface="Segoe UI" pitchFamily="34" charset="0"/>
                  </a:rPr>
                  <a:t>N</a:t>
                </a:r>
              </a:p>
            </p:txBody>
          </p:sp>
        </p:grpSp>
      </p:grpSp>
    </p:spTree>
    <p:extLst>
      <p:ext uri="{BB962C8B-B14F-4D97-AF65-F5344CB8AC3E}">
        <p14:creationId xmlns:p14="http://schemas.microsoft.com/office/powerpoint/2010/main" val="24570197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00000" fill="hold" nodeType="clickEffect">
                                  <p:stCondLst>
                                    <p:cond delay="0"/>
                                  </p:stCondLst>
                                  <p:childTnLst>
                                    <p:animMotion origin="layout" path="M -4.16667E-7 3.33333E-6 L -0.16797 3.33333E-6 " pathEditMode="relative" rAng="0" ptsTypes="AA">
                                      <p:cBhvr>
                                        <p:cTn id="6" dur="750" fill="hold"/>
                                        <p:tgtEl>
                                          <p:spTgt spid="10"/>
                                        </p:tgtEl>
                                        <p:attrNameLst>
                                          <p:attrName>ppt_x</p:attrName>
                                          <p:attrName>ppt_y</p:attrName>
                                        </p:attrNameLst>
                                      </p:cBhvr>
                                      <p:rCtr x="-8398" y="0"/>
                                    </p:animMotion>
                                  </p:childTnLst>
                                </p:cTn>
                              </p:par>
                              <p:par>
                                <p:cTn id="7" presetID="35" presetClass="path" presetSubtype="0" decel="100000" fill="hold" nodeType="withEffect">
                                  <p:stCondLst>
                                    <p:cond delay="0"/>
                                  </p:stCondLst>
                                  <p:childTnLst>
                                    <p:animMotion origin="layout" path="M 2.08333E-7 3.33333E-6 L -0.16576 3.33333E-6 " pathEditMode="relative" rAng="0" ptsTypes="AA">
                                      <p:cBhvr>
                                        <p:cTn id="8" dur="750" fill="hold"/>
                                        <p:tgtEl>
                                          <p:spTgt spid="4"/>
                                        </p:tgtEl>
                                        <p:attrNameLst>
                                          <p:attrName>ppt_x</p:attrName>
                                          <p:attrName>ppt_y</p:attrName>
                                        </p:attrNameLst>
                                      </p:cBhvr>
                                      <p:rCtr x="-8294" y="0"/>
                                    </p:animMotion>
                                  </p:childTnLst>
                                </p:cTn>
                              </p:par>
                              <p:par>
                                <p:cTn id="9" presetID="10" presetClass="entr" presetSubtype="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250"/>
                                  </p:stCondLst>
                                  <p:childTnLst>
                                    <p:animMotion origin="layout" path="M -2.5E-6 3.33333E-6 L -2.5E-6 0.0912 " pathEditMode="relative" rAng="0" ptsTypes="AA">
                                      <p:cBhvr>
                                        <p:cTn id="13" dur="750" spd="-100000" fill="hold"/>
                                        <p:tgtEl>
                                          <p:spTgt spid="5"/>
                                        </p:tgtEl>
                                        <p:attrNameLst>
                                          <p:attrName>ppt_x</p:attrName>
                                          <p:attrName>ppt_y</p:attrName>
                                        </p:attrNameLst>
                                      </p:cBhvr>
                                      <p:rCtr x="0" y="4560"/>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0"/>
                            </p:stCondLst>
                            <p:childTnLst>
                              <p:par>
                                <p:cTn id="23" presetID="63" presetClass="path" presetSubtype="0" decel="100000" fill="hold" nodeType="afterEffect">
                                  <p:stCondLst>
                                    <p:cond delay="0"/>
                                  </p:stCondLst>
                                  <p:childTnLst>
                                    <p:animMotion origin="layout" path="M -2.91667E-6 2.22222E-6 L 0.16784 2.22222E-6 " pathEditMode="relative" rAng="0" ptsTypes="AA">
                                      <p:cBhvr>
                                        <p:cTn id="24" dur="750" fill="hold"/>
                                        <p:tgtEl>
                                          <p:spTgt spid="8"/>
                                        </p:tgtEl>
                                        <p:attrNameLst>
                                          <p:attrName>ppt_x</p:attrName>
                                          <p:attrName>ppt_y</p:attrName>
                                        </p:attrNameLst>
                                      </p:cBhvr>
                                      <p:rCtr x="8385" y="0"/>
                                    </p:animMotion>
                                  </p:childTnLst>
                                </p:cTn>
                              </p:par>
                              <p:par>
                                <p:cTn id="25" presetID="10" presetClass="entr" presetSubtype="0" fill="hold" nodeType="withEffect">
                                  <p:stCondLst>
                                    <p:cond delay="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250"/>
                                  </p:stCondLst>
                                  <p:childTnLst>
                                    <p:animMotion origin="layout" path="M 1.11022E-16 3.33333E-6 L 1.11022E-16 0.0912 " pathEditMode="relative" rAng="0" ptsTypes="AA">
                                      <p:cBhvr>
                                        <p:cTn id="29" dur="750" spd="-100000" fill="hold"/>
                                        <p:tgtEl>
                                          <p:spTgt spid="11"/>
                                        </p:tgtEl>
                                        <p:attrNameLst>
                                          <p:attrName>ppt_x</p:attrName>
                                          <p:attrName>ppt_y</p:attrName>
                                        </p:attrNameLst>
                                      </p:cBhvr>
                                      <p:rCtr x="0" y="4560"/>
                                    </p:animMotion>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9240" y="1353191"/>
            <a:ext cx="6570918" cy="5293624"/>
          </a:xfrm>
          <a:prstGeom prst="rect">
            <a:avLst/>
          </a:prstGeom>
        </p:spPr>
      </p:pic>
      <p:sp>
        <p:nvSpPr>
          <p:cNvPr id="3" name="Title 2"/>
          <p:cNvSpPr>
            <a:spLocks noGrp="1"/>
          </p:cNvSpPr>
          <p:nvPr>
            <p:ph type="title"/>
          </p:nvPr>
        </p:nvSpPr>
        <p:spPr/>
        <p:txBody>
          <a:bodyPr/>
          <a:lstStyle/>
          <a:p>
            <a:r>
              <a:rPr lang="en-US" sz="3200" dirty="0">
                <a:solidFill>
                  <a:schemeClr val="tx1"/>
                </a:solidFill>
              </a:rPr>
              <a:t>Virtual Machine Pricing Calculator</a:t>
            </a:r>
          </a:p>
        </p:txBody>
      </p:sp>
      <p:pic>
        <p:nvPicPr>
          <p:cNvPr id="5" name="Picture 4"/>
          <p:cNvPicPr>
            <a:picLocks noChangeAspect="1"/>
          </p:cNvPicPr>
          <p:nvPr/>
        </p:nvPicPr>
        <p:blipFill>
          <a:blip r:embed="rId3"/>
          <a:stretch>
            <a:fillRect/>
          </a:stretch>
        </p:blipFill>
        <p:spPr>
          <a:xfrm>
            <a:off x="4402488" y="1353191"/>
            <a:ext cx="2437670" cy="1568291"/>
          </a:xfrm>
          <a:prstGeom prst="rect">
            <a:avLst/>
          </a:prstGeom>
        </p:spPr>
      </p:pic>
      <p:pic>
        <p:nvPicPr>
          <p:cNvPr id="6" name="Picture 5"/>
          <p:cNvPicPr>
            <a:picLocks noChangeAspect="1"/>
          </p:cNvPicPr>
          <p:nvPr/>
        </p:nvPicPr>
        <p:blipFill>
          <a:blip r:embed="rId4"/>
          <a:stretch>
            <a:fillRect/>
          </a:stretch>
        </p:blipFill>
        <p:spPr>
          <a:xfrm>
            <a:off x="4302729" y="2420158"/>
            <a:ext cx="7726089" cy="4226657"/>
          </a:xfrm>
          <a:prstGeom prst="rect">
            <a:avLst/>
          </a:prstGeom>
        </p:spPr>
      </p:pic>
      <p:sp>
        <p:nvSpPr>
          <p:cNvPr id="7" name="Rectangle 6"/>
          <p:cNvSpPr/>
          <p:nvPr/>
        </p:nvSpPr>
        <p:spPr bwMode="auto">
          <a:xfrm>
            <a:off x="4325168" y="4886150"/>
            <a:ext cx="5637865" cy="695617"/>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35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Summary Zoom 2"/>
              <p:cNvGraphicFramePr>
                <a:graphicFrameLocks noChangeAspect="1"/>
              </p:cNvGraphicFramePr>
              <p:nvPr>
                <p:extLst>
                  <p:ext uri="{D42A27DB-BD31-4B8C-83A1-F6EECF244321}">
                    <p14:modId xmlns:p14="http://schemas.microsoft.com/office/powerpoint/2010/main" val="620180607"/>
                  </p:ext>
                </p:extLst>
              </p:nvPr>
            </p:nvGraphicFramePr>
            <p:xfrm>
              <a:off x="974630" y="-8213"/>
              <a:ext cx="10299319" cy="6866213"/>
            </p:xfrm>
            <a:graphic>
              <a:graphicData uri="http://schemas.microsoft.com/office/powerpoint/2016/summaryzoom">
                <psuz:summaryZm>
                  <psuz:summaryZmObj sectionId="{727E7FC1-AFE4-4D7E-9370-EDBF6C3DCFFF}">
                    <psuz:zmPr id="{3305534D-4941-46FD-A461-A222DE853AEB}" transitionDur="1000">
                      <p166:blipFill xmlns:p166="http://schemas.microsoft.com/office/powerpoint/2016/6/main">
                        <a:blip r:embed="rId2"/>
                        <a:stretch>
                          <a:fillRect/>
                        </a:stretch>
                      </p166:blipFill>
                      <p166:spPr xmlns:p166="http://schemas.microsoft.com/office/powerpoint/2016/6/main">
                        <a:xfrm>
                          <a:off x="631693" y="178521"/>
                          <a:ext cx="2197187" cy="1235918"/>
                        </a:xfrm>
                        <a:prstGeom prst="rect">
                          <a:avLst/>
                        </a:prstGeom>
                        <a:ln w="3175">
                          <a:solidFill>
                            <a:prstClr val="ltGray"/>
                          </a:solidFill>
                        </a:ln>
                      </p166:spPr>
                    </psuz:zmPr>
                  </psuz:summaryZmObj>
                  <psuz:summaryZmObj sectionId="{C00E7A8E-A7DA-4A51-85E4-D08F3CDABBA5}">
                    <psuz:zmPr id="{AFEBF8E6-ACC5-4C35-B3C1-B709B7882094}" transitionDur="1000">
                      <p166:blipFill xmlns:p166="http://schemas.microsoft.com/office/powerpoint/2016/6/main">
                        <a:blip r:embed="rId3"/>
                        <a:stretch>
                          <a:fillRect/>
                        </a:stretch>
                      </p166:blipFill>
                      <p166:spPr xmlns:p166="http://schemas.microsoft.com/office/powerpoint/2016/6/main">
                        <a:xfrm>
                          <a:off x="2911275" y="178521"/>
                          <a:ext cx="2197187" cy="1235918"/>
                        </a:xfrm>
                        <a:prstGeom prst="rect">
                          <a:avLst/>
                        </a:prstGeom>
                        <a:ln w="3175">
                          <a:solidFill>
                            <a:prstClr val="ltGray"/>
                          </a:solidFill>
                        </a:ln>
                      </p166:spPr>
                    </psuz:zmPr>
                  </psuz:summaryZmObj>
                  <psuz:summaryZmObj sectionId="{166A6E97-C8D2-4685-A027-8AA9173DB847}">
                    <psuz:zmPr id="{216826D8-5DCA-4601-ABCC-E613BC3A3367}" transitionDur="1000">
                      <p166:blipFill xmlns:p166="http://schemas.microsoft.com/office/powerpoint/2016/6/main">
                        <a:blip r:embed="rId4"/>
                        <a:stretch>
                          <a:fillRect/>
                        </a:stretch>
                      </p166:blipFill>
                      <p166:spPr xmlns:p166="http://schemas.microsoft.com/office/powerpoint/2016/6/main">
                        <a:xfrm>
                          <a:off x="5190857" y="178521"/>
                          <a:ext cx="2197187" cy="1235918"/>
                        </a:xfrm>
                        <a:prstGeom prst="rect">
                          <a:avLst/>
                        </a:prstGeom>
                        <a:ln w="3175">
                          <a:solidFill>
                            <a:prstClr val="ltGray"/>
                          </a:solidFill>
                        </a:ln>
                      </p166:spPr>
                    </psuz:zmPr>
                  </psuz:summaryZmObj>
                  <psuz:summaryZmObj sectionId="{09774DEA-94AD-4D9E-8FCA-F65542E7C05F}">
                    <psuz:zmPr id="{E4F38399-248A-47F3-B459-F32C8E4867D0}" transitionDur="1000">
                      <p166:blipFill xmlns:p166="http://schemas.microsoft.com/office/powerpoint/2016/6/main">
                        <a:blip r:embed="rId5"/>
                        <a:stretch>
                          <a:fillRect/>
                        </a:stretch>
                      </p166:blipFill>
                      <p166:spPr xmlns:p166="http://schemas.microsoft.com/office/powerpoint/2016/6/main">
                        <a:xfrm>
                          <a:off x="7470439" y="178521"/>
                          <a:ext cx="2197187" cy="1235918"/>
                        </a:xfrm>
                        <a:prstGeom prst="rect">
                          <a:avLst/>
                        </a:prstGeom>
                        <a:ln w="3175">
                          <a:solidFill>
                            <a:prstClr val="ltGray"/>
                          </a:solidFill>
                        </a:ln>
                      </p166:spPr>
                    </psuz:zmPr>
                  </psuz:summaryZmObj>
                  <psuz:summaryZmObj sectionId="{4712DB02-3041-4A64-B063-0F318DC87289}">
                    <psuz:zmPr id="{4C8FF6F3-F500-4C4B-B15E-D9D7BF5C0C45}" transitionDur="1000">
                      <p166:blipFill xmlns:p166="http://schemas.microsoft.com/office/powerpoint/2016/6/main">
                        <a:blip r:embed="rId6"/>
                        <a:stretch>
                          <a:fillRect/>
                        </a:stretch>
                      </p166:blipFill>
                      <p166:spPr xmlns:p166="http://schemas.microsoft.com/office/powerpoint/2016/6/main">
                        <a:xfrm>
                          <a:off x="631693" y="1496834"/>
                          <a:ext cx="2197187" cy="1235918"/>
                        </a:xfrm>
                        <a:prstGeom prst="rect">
                          <a:avLst/>
                        </a:prstGeom>
                        <a:ln w="3175">
                          <a:solidFill>
                            <a:prstClr val="ltGray"/>
                          </a:solidFill>
                        </a:ln>
                      </p166:spPr>
                    </psuz:zmPr>
                  </psuz:summaryZmObj>
                  <psuz:summaryZmObj sectionId="{A247E76A-50C2-404C-A865-5DE093B0F898}">
                    <psuz:zmPr id="{DD813830-0888-4F9F-900F-548C472EA9E9}" transitionDur="1000">
                      <p166:blipFill xmlns:p166="http://schemas.microsoft.com/office/powerpoint/2016/6/main">
                        <a:blip r:embed="rId7"/>
                        <a:stretch>
                          <a:fillRect/>
                        </a:stretch>
                      </p166:blipFill>
                      <p166:spPr xmlns:p166="http://schemas.microsoft.com/office/powerpoint/2016/6/main">
                        <a:xfrm>
                          <a:off x="2911275" y="1496834"/>
                          <a:ext cx="2197187" cy="1235918"/>
                        </a:xfrm>
                        <a:prstGeom prst="rect">
                          <a:avLst/>
                        </a:prstGeom>
                        <a:ln w="3175">
                          <a:solidFill>
                            <a:prstClr val="ltGray"/>
                          </a:solidFill>
                        </a:ln>
                      </p166:spPr>
                    </psuz:zmPr>
                  </psuz:summaryZmObj>
                  <psuz:summaryZmObj sectionId="{689F5BFE-6CD2-40DA-9656-1520D28C81D8}">
                    <psuz:zmPr id="{8A16EAAA-5874-49AD-9CD8-1E010CFBE604}" transitionDur="1000">
                      <p166:blipFill xmlns:p166="http://schemas.microsoft.com/office/powerpoint/2016/6/main">
                        <a:blip r:embed="rId8"/>
                        <a:stretch>
                          <a:fillRect/>
                        </a:stretch>
                      </p166:blipFill>
                      <p166:spPr xmlns:p166="http://schemas.microsoft.com/office/powerpoint/2016/6/main">
                        <a:xfrm>
                          <a:off x="5190857" y="1496834"/>
                          <a:ext cx="2197187" cy="1235918"/>
                        </a:xfrm>
                        <a:prstGeom prst="rect">
                          <a:avLst/>
                        </a:prstGeom>
                        <a:ln w="3175">
                          <a:solidFill>
                            <a:prstClr val="ltGray"/>
                          </a:solidFill>
                        </a:ln>
                      </p166:spPr>
                    </psuz:zmPr>
                  </psuz:summaryZmObj>
                  <psuz:summaryZmObj sectionId="{A8D030A8-769D-44CD-A722-3B48ED51428E}">
                    <psuz:zmPr id="{F097CF0C-95D3-41BE-B8A9-E44A21F2A1DE}" transitionDur="1000">
                      <p166:blipFill xmlns:p166="http://schemas.microsoft.com/office/powerpoint/2016/6/main">
                        <a:blip r:embed="rId9"/>
                        <a:stretch>
                          <a:fillRect/>
                        </a:stretch>
                      </p166:blipFill>
                      <p166:spPr xmlns:p166="http://schemas.microsoft.com/office/powerpoint/2016/6/main">
                        <a:xfrm>
                          <a:off x="7470439" y="1496834"/>
                          <a:ext cx="2197187" cy="1235918"/>
                        </a:xfrm>
                        <a:prstGeom prst="rect">
                          <a:avLst/>
                        </a:prstGeom>
                        <a:ln w="3175">
                          <a:solidFill>
                            <a:prstClr val="ltGray"/>
                          </a:solidFill>
                        </a:ln>
                      </p166:spPr>
                    </psuz:zmPr>
                  </psuz:summaryZmObj>
                  <psuz:summaryZmObj sectionId="{F07B6B80-67FC-425C-A21E-7C35772FE148}">
                    <psuz:zmPr id="{E5E3F2AD-60C1-4236-84A5-C9A5E9836157}" transitionDur="1000">
                      <p166:blipFill xmlns:p166="http://schemas.microsoft.com/office/powerpoint/2016/6/main">
                        <a:blip r:embed="rId10"/>
                        <a:stretch>
                          <a:fillRect/>
                        </a:stretch>
                      </p166:blipFill>
                      <p166:spPr xmlns:p166="http://schemas.microsoft.com/office/powerpoint/2016/6/main">
                        <a:xfrm>
                          <a:off x="631693" y="2815147"/>
                          <a:ext cx="2197187" cy="1235918"/>
                        </a:xfrm>
                        <a:prstGeom prst="rect">
                          <a:avLst/>
                        </a:prstGeom>
                        <a:ln w="3175">
                          <a:solidFill>
                            <a:prstClr val="ltGray"/>
                          </a:solidFill>
                        </a:ln>
                      </p166:spPr>
                    </psuz:zmPr>
                  </psuz:summaryZmObj>
                  <psuz:summaryZmObj sectionId="{968B9796-0DF5-4588-B69B-81843FA08B3B}">
                    <psuz:zmPr id="{F7E3468F-1D50-422B-A4CF-1104E036B5F4}" transitionDur="1000">
                      <p166:blipFill xmlns:p166="http://schemas.microsoft.com/office/powerpoint/2016/6/main">
                        <a:blip r:embed="rId11"/>
                        <a:stretch>
                          <a:fillRect/>
                        </a:stretch>
                      </p166:blipFill>
                      <p166:spPr xmlns:p166="http://schemas.microsoft.com/office/powerpoint/2016/6/main">
                        <a:xfrm>
                          <a:off x="2911275" y="2815147"/>
                          <a:ext cx="2197187" cy="1235918"/>
                        </a:xfrm>
                        <a:prstGeom prst="rect">
                          <a:avLst/>
                        </a:prstGeom>
                        <a:ln w="3175">
                          <a:solidFill>
                            <a:prstClr val="ltGray"/>
                          </a:solidFill>
                        </a:ln>
                      </p166:spPr>
                    </psuz:zmPr>
                  </psuz:summaryZmObj>
                  <psuz:summaryZmObj sectionId="{AB6BE6A1-3BBE-462D-BD67-354DF4C40774}">
                    <psuz:zmPr id="{3B47C3BA-45D0-43B6-B48E-7A0510EF7977}" transitionDur="1000">
                      <p166:blipFill xmlns:p166="http://schemas.microsoft.com/office/powerpoint/2016/6/main">
                        <a:blip r:embed="rId12"/>
                        <a:stretch>
                          <a:fillRect/>
                        </a:stretch>
                      </p166:blipFill>
                      <p166:spPr xmlns:p166="http://schemas.microsoft.com/office/powerpoint/2016/6/main">
                        <a:xfrm>
                          <a:off x="5190857" y="2815147"/>
                          <a:ext cx="2197187" cy="1235918"/>
                        </a:xfrm>
                        <a:prstGeom prst="rect">
                          <a:avLst/>
                        </a:prstGeom>
                        <a:ln w="3175">
                          <a:solidFill>
                            <a:prstClr val="ltGray"/>
                          </a:solidFill>
                        </a:ln>
                      </p166:spPr>
                    </psuz:zmPr>
                  </psuz:summaryZmObj>
                  <psuz:summaryZmObj sectionId="{8AC83A9C-19E8-4497-BE65-BB3C45E21CC5}">
                    <psuz:zmPr id="{6D1C9BF1-DB36-4E3A-A620-067053E00665}" transitionDur="1000">
                      <p166:blipFill xmlns:p166="http://schemas.microsoft.com/office/powerpoint/2016/6/main">
                        <a:blip r:embed="rId13"/>
                        <a:stretch>
                          <a:fillRect/>
                        </a:stretch>
                      </p166:blipFill>
                      <p166:spPr xmlns:p166="http://schemas.microsoft.com/office/powerpoint/2016/6/main">
                        <a:xfrm>
                          <a:off x="7470439" y="2815147"/>
                          <a:ext cx="2197187" cy="1235918"/>
                        </a:xfrm>
                        <a:prstGeom prst="rect">
                          <a:avLst/>
                        </a:prstGeom>
                        <a:ln w="3175">
                          <a:solidFill>
                            <a:prstClr val="ltGray"/>
                          </a:solidFill>
                        </a:ln>
                      </p166:spPr>
                    </psuz:zmPr>
                  </psuz:summaryZmObj>
                  <psuz:summaryZmObj sectionId="{FE7EC9D0-3DB1-4BC8-80CB-80C4F2A9339B}">
                    <psuz:zmPr id="{8EB9BBB3-B16C-42C8-A078-995D3D783EB4}" transitionDur="1000">
                      <p166:blipFill xmlns:p166="http://schemas.microsoft.com/office/powerpoint/2016/6/main">
                        <a:blip r:embed="rId14"/>
                        <a:stretch>
                          <a:fillRect/>
                        </a:stretch>
                      </p166:blipFill>
                      <p166:spPr xmlns:p166="http://schemas.microsoft.com/office/powerpoint/2016/6/main">
                        <a:xfrm>
                          <a:off x="631693" y="4133460"/>
                          <a:ext cx="2197187" cy="1235918"/>
                        </a:xfrm>
                        <a:prstGeom prst="rect">
                          <a:avLst/>
                        </a:prstGeom>
                        <a:ln w="3175">
                          <a:solidFill>
                            <a:prstClr val="ltGray"/>
                          </a:solidFill>
                        </a:ln>
                      </p166:spPr>
                    </psuz:zmPr>
                  </psuz:summaryZmObj>
                  <psuz:summaryZmObj sectionId="{F9967F88-A762-423F-8F1E-5B0A1BB2349D}">
                    <psuz:zmPr id="{5E7E7303-6A94-4116-A64A-B434704AD369}" transitionDur="1000">
                      <p166:blipFill xmlns:p166="http://schemas.microsoft.com/office/powerpoint/2016/6/main">
                        <a:blip r:embed="rId15"/>
                        <a:stretch>
                          <a:fillRect/>
                        </a:stretch>
                      </p166:blipFill>
                      <p166:spPr xmlns:p166="http://schemas.microsoft.com/office/powerpoint/2016/6/main">
                        <a:xfrm>
                          <a:off x="2911275" y="4133460"/>
                          <a:ext cx="2197187" cy="1235918"/>
                        </a:xfrm>
                        <a:prstGeom prst="rect">
                          <a:avLst/>
                        </a:prstGeom>
                        <a:ln w="3175">
                          <a:solidFill>
                            <a:prstClr val="ltGray"/>
                          </a:solidFill>
                        </a:ln>
                      </p166:spPr>
                    </psuz:zmPr>
                  </psuz:summaryZmObj>
                  <psuz:summaryZmObj sectionId="{6B34698C-D357-4BE4-89AC-1C78F3C1DEE1}">
                    <psuz:zmPr id="{F2A20189-64A9-4264-98F2-338C6D544DD8}" transitionDur="1000">
                      <p166:blipFill xmlns:p166="http://schemas.microsoft.com/office/powerpoint/2016/6/main">
                        <a:blip r:embed="rId16"/>
                        <a:stretch>
                          <a:fillRect/>
                        </a:stretch>
                      </p166:blipFill>
                      <p166:spPr xmlns:p166="http://schemas.microsoft.com/office/powerpoint/2016/6/main">
                        <a:xfrm>
                          <a:off x="5190857" y="4133460"/>
                          <a:ext cx="2197187" cy="1235918"/>
                        </a:xfrm>
                        <a:prstGeom prst="rect">
                          <a:avLst/>
                        </a:prstGeom>
                        <a:ln w="3175">
                          <a:solidFill>
                            <a:prstClr val="ltGray"/>
                          </a:solidFill>
                        </a:ln>
                      </p166:spPr>
                    </psuz:zmPr>
                  </psuz:summaryZmObj>
                  <psuz:summaryZmObj sectionId="{70D13C99-A470-4803-84FE-AA93D1FF62EB}">
                    <psuz:zmPr id="{0629C9D9-2087-4C0A-B534-0CF48812B392}" transitionDur="1000">
                      <p166:blipFill xmlns:p166="http://schemas.microsoft.com/office/powerpoint/2016/6/main">
                        <a:blip r:embed="rId17"/>
                        <a:stretch>
                          <a:fillRect/>
                        </a:stretch>
                      </p166:blipFill>
                      <p166:spPr xmlns:p166="http://schemas.microsoft.com/office/powerpoint/2016/6/main">
                        <a:xfrm>
                          <a:off x="7470439" y="4133460"/>
                          <a:ext cx="2197187" cy="1235918"/>
                        </a:xfrm>
                        <a:prstGeom prst="rect">
                          <a:avLst/>
                        </a:prstGeom>
                        <a:ln w="3175">
                          <a:solidFill>
                            <a:prstClr val="ltGray"/>
                          </a:solidFill>
                        </a:ln>
                      </p166:spPr>
                    </psuz:zmPr>
                  </psuz:summaryZmObj>
                  <psuz:summaryZmObj sectionId="{A460A5EC-1CDB-44C4-820A-1BB9CD8E1B25}">
                    <psuz:zmPr id="{396BF402-C667-4B3E-A54A-52E3E11FF97D}" transitionDur="1000">
                      <p166:blipFill xmlns:p166="http://schemas.microsoft.com/office/powerpoint/2016/6/main">
                        <a:blip r:embed="rId18"/>
                        <a:stretch>
                          <a:fillRect/>
                        </a:stretch>
                      </p166:blipFill>
                      <p166:spPr xmlns:p166="http://schemas.microsoft.com/office/powerpoint/2016/6/main">
                        <a:xfrm>
                          <a:off x="631693" y="5451773"/>
                          <a:ext cx="2197187" cy="1235918"/>
                        </a:xfrm>
                        <a:prstGeom prst="rect">
                          <a:avLst/>
                        </a:prstGeom>
                        <a:ln w="3175">
                          <a:solidFill>
                            <a:prstClr val="ltGray"/>
                          </a:solidFill>
                        </a:ln>
                      </p166:spPr>
                    </psuz:zmPr>
                  </psuz:summaryZmObj>
                  <psuz:summaryZmObj sectionId="{63AC03F9-643A-453F-918D-2E5707542974}">
                    <psuz:zmPr id="{2508DB6A-E91F-43A2-AC3B-DAAACFBF2E7B}" transitionDur="1000">
                      <p166:blipFill xmlns:p166="http://schemas.microsoft.com/office/powerpoint/2016/6/main">
                        <a:blip r:embed="rId19"/>
                        <a:stretch>
                          <a:fillRect/>
                        </a:stretch>
                      </p166:blipFill>
                      <p166:spPr xmlns:p166="http://schemas.microsoft.com/office/powerpoint/2016/6/main">
                        <a:xfrm>
                          <a:off x="2911275" y="5451773"/>
                          <a:ext cx="2197187" cy="1235918"/>
                        </a:xfrm>
                        <a:prstGeom prst="rect">
                          <a:avLst/>
                        </a:prstGeom>
                        <a:ln w="3175">
                          <a:solidFill>
                            <a:prstClr val="ltGray"/>
                          </a:solidFill>
                        </a:ln>
                      </p166:spPr>
                    </psuz:zmPr>
                  </psuz:summaryZmObj>
                  <psuz:summaryZmObj sectionId="{6362724E-19A0-45D2-AA2E-0429015DD2C6}">
                    <psuz:zmPr id="{D43863DF-D50E-4429-85C9-C643D1D7C863}" transitionDur="1000">
                      <p166:blipFill xmlns:p166="http://schemas.microsoft.com/office/powerpoint/2016/6/main">
                        <a:blip r:embed="rId20"/>
                        <a:stretch>
                          <a:fillRect/>
                        </a:stretch>
                      </p166:blipFill>
                      <p166:spPr xmlns:p166="http://schemas.microsoft.com/office/powerpoint/2016/6/main">
                        <a:xfrm>
                          <a:off x="5190857" y="5451773"/>
                          <a:ext cx="2197187" cy="1235918"/>
                        </a:xfrm>
                        <a:prstGeom prst="rect">
                          <a:avLst/>
                        </a:prstGeom>
                        <a:ln w="3175">
                          <a:solidFill>
                            <a:prstClr val="ltGray"/>
                          </a:solidFill>
                        </a:ln>
                      </p166:spPr>
                    </psuz:zmPr>
                  </psuz:summaryZmObj>
                  <psuz:summaryZmObj sectionId="{C5CFC9E9-8B33-421E-9FE9-63E3FEF5F25C}">
                    <psuz:zmPr id="{B2542B8F-7A55-43BF-BCF2-4F9A6101EC5A}" transitionDur="1000">
                      <p166:blipFill xmlns:p166="http://schemas.microsoft.com/office/powerpoint/2016/6/main">
                        <a:blip r:embed="rId21"/>
                        <a:stretch>
                          <a:fillRect/>
                        </a:stretch>
                      </p166:blipFill>
                      <p166:spPr xmlns:p166="http://schemas.microsoft.com/office/powerpoint/2016/6/main">
                        <a:xfrm>
                          <a:off x="7470439" y="5451773"/>
                          <a:ext cx="2197187" cy="1235918"/>
                        </a:xfrm>
                        <a:prstGeom prst="rect">
                          <a:avLst/>
                        </a:prstGeom>
                        <a:ln w="3175">
                          <a:solidFill>
                            <a:prstClr val="ltGray"/>
                          </a:solidFill>
                        </a:ln>
                      </p166:spPr>
                    </psuz:zmPr>
                  </psuz:summaryZmObj>
                  <psuz:gridLayout/>
                </psuz:summaryZm>
              </a:graphicData>
            </a:graphic>
          </p:graphicFrame>
        </mc:Choice>
        <mc:Fallback>
          <p:grpSp>
            <p:nvGrpSpPr>
              <p:cNvPr id="3" name="Summary Zoom 2"/>
              <p:cNvGrpSpPr>
                <a:grpSpLocks noGrp="1" noUngrp="1" noRot="1" noChangeAspect="1" noMove="1" noResize="1"/>
              </p:cNvGrpSpPr>
              <p:nvPr/>
            </p:nvGrpSpPr>
            <p:grpSpPr>
              <a:xfrm>
                <a:off x="974630" y="-8213"/>
                <a:ext cx="10299319" cy="6866213"/>
                <a:chOff x="974630" y="-8213"/>
                <a:chExt cx="10299319" cy="6866213"/>
              </a:xfrm>
            </p:grpSpPr>
            <p:pic>
              <p:nvPicPr>
                <p:cNvPr id="2" name="Picture 2">
                  <a:hlinkClick r:id="rId2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06323" y="170308"/>
                  <a:ext cx="2197187" cy="1235918"/>
                </a:xfrm>
                <a:prstGeom prst="rect">
                  <a:avLst/>
                </a:prstGeom>
                <a:ln w="3175">
                  <a:solidFill>
                    <a:prstClr val="ltGray"/>
                  </a:solidFill>
                </a:ln>
              </p:spPr>
            </p:pic>
            <p:pic>
              <p:nvPicPr>
                <p:cNvPr id="4" name="Picture 4">
                  <a:hlinkClick r:id="rId2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885905" y="170308"/>
                  <a:ext cx="2197187" cy="1235918"/>
                </a:xfrm>
                <a:prstGeom prst="rect">
                  <a:avLst/>
                </a:prstGeom>
                <a:ln w="3175">
                  <a:solidFill>
                    <a:prstClr val="ltGray"/>
                  </a:solidFill>
                </a:ln>
              </p:spPr>
            </p:pic>
            <p:pic>
              <p:nvPicPr>
                <p:cNvPr id="5" name="Picture 5">
                  <a:hlinkClick r:id="rId2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65487" y="170308"/>
                  <a:ext cx="2197187" cy="1235918"/>
                </a:xfrm>
                <a:prstGeom prst="rect">
                  <a:avLst/>
                </a:prstGeom>
                <a:ln w="3175">
                  <a:solidFill>
                    <a:prstClr val="ltGray"/>
                  </a:solidFill>
                </a:ln>
              </p:spPr>
            </p:pic>
            <p:pic>
              <p:nvPicPr>
                <p:cNvPr id="6" name="Picture 6">
                  <a:hlinkClick r:id="rId2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445069" y="170308"/>
                  <a:ext cx="2197187" cy="1235918"/>
                </a:xfrm>
                <a:prstGeom prst="rect">
                  <a:avLst/>
                </a:prstGeom>
                <a:ln w="3175">
                  <a:solidFill>
                    <a:prstClr val="ltGray"/>
                  </a:solidFill>
                </a:ln>
              </p:spPr>
            </p:pic>
            <p:pic>
              <p:nvPicPr>
                <p:cNvPr id="7" name="Picture 7">
                  <a:hlinkClick r:id="rId2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606323" y="1488621"/>
                  <a:ext cx="2197187" cy="1235918"/>
                </a:xfrm>
                <a:prstGeom prst="rect">
                  <a:avLst/>
                </a:prstGeom>
                <a:ln w="3175">
                  <a:solidFill>
                    <a:prstClr val="ltGray"/>
                  </a:solidFill>
                </a:ln>
              </p:spPr>
            </p:pic>
            <p:pic>
              <p:nvPicPr>
                <p:cNvPr id="8" name="Picture 8">
                  <a:hlinkClick r:id="rId2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885905" y="1488621"/>
                  <a:ext cx="2197187" cy="1235918"/>
                </a:xfrm>
                <a:prstGeom prst="rect">
                  <a:avLst/>
                </a:prstGeom>
                <a:ln w="3175">
                  <a:solidFill>
                    <a:prstClr val="ltGray"/>
                  </a:solidFill>
                </a:ln>
              </p:spPr>
            </p:pic>
            <p:pic>
              <p:nvPicPr>
                <p:cNvPr id="9" name="Picture 9">
                  <a:hlinkClick r:id="rId2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65487" y="1488621"/>
                  <a:ext cx="2197187" cy="1235918"/>
                </a:xfrm>
                <a:prstGeom prst="rect">
                  <a:avLst/>
                </a:prstGeom>
                <a:ln w="3175">
                  <a:solidFill>
                    <a:prstClr val="ltGray"/>
                  </a:solidFill>
                </a:ln>
              </p:spPr>
            </p:pic>
            <p:pic>
              <p:nvPicPr>
                <p:cNvPr id="10" name="Picture 10">
                  <a:hlinkClick r:id="rId2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445069" y="1488621"/>
                  <a:ext cx="2197187" cy="1235918"/>
                </a:xfrm>
                <a:prstGeom prst="rect">
                  <a:avLst/>
                </a:prstGeom>
                <a:ln w="3175">
                  <a:solidFill>
                    <a:prstClr val="ltGray"/>
                  </a:solidFill>
                </a:ln>
              </p:spPr>
            </p:pic>
            <p:pic>
              <p:nvPicPr>
                <p:cNvPr id="11" name="Picture 11">
                  <a:hlinkClick r:id="rId3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606323" y="2806934"/>
                  <a:ext cx="2197187" cy="1235918"/>
                </a:xfrm>
                <a:prstGeom prst="rect">
                  <a:avLst/>
                </a:prstGeom>
                <a:ln w="3175">
                  <a:solidFill>
                    <a:prstClr val="ltGray"/>
                  </a:solidFill>
                </a:ln>
              </p:spPr>
            </p:pic>
            <p:pic>
              <p:nvPicPr>
                <p:cNvPr id="12" name="Picture 12">
                  <a:hlinkClick r:id="rId3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885905" y="2806934"/>
                  <a:ext cx="2197187" cy="1235918"/>
                </a:xfrm>
                <a:prstGeom prst="rect">
                  <a:avLst/>
                </a:prstGeom>
                <a:ln w="3175">
                  <a:solidFill>
                    <a:prstClr val="ltGray"/>
                  </a:solidFill>
                </a:ln>
              </p:spPr>
            </p:pic>
            <p:pic>
              <p:nvPicPr>
                <p:cNvPr id="13" name="Picture 13">
                  <a:hlinkClick r:id="rId3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65487" y="2806934"/>
                  <a:ext cx="2197187" cy="1235918"/>
                </a:xfrm>
                <a:prstGeom prst="rect">
                  <a:avLst/>
                </a:prstGeom>
                <a:ln w="3175">
                  <a:solidFill>
                    <a:prstClr val="ltGray"/>
                  </a:solidFill>
                </a:ln>
              </p:spPr>
            </p:pic>
            <p:pic>
              <p:nvPicPr>
                <p:cNvPr id="14" name="Picture 14">
                  <a:hlinkClick r:id="rId3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445069" y="2806934"/>
                  <a:ext cx="2197187" cy="1235918"/>
                </a:xfrm>
                <a:prstGeom prst="rect">
                  <a:avLst/>
                </a:prstGeom>
                <a:ln w="3175">
                  <a:solidFill>
                    <a:prstClr val="ltGray"/>
                  </a:solidFill>
                </a:ln>
              </p:spPr>
            </p:pic>
            <p:pic>
              <p:nvPicPr>
                <p:cNvPr id="15" name="Picture 15">
                  <a:hlinkClick r:id="rId3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1606323" y="4125247"/>
                  <a:ext cx="2197187" cy="1235918"/>
                </a:xfrm>
                <a:prstGeom prst="rect">
                  <a:avLst/>
                </a:prstGeom>
                <a:ln w="3175">
                  <a:solidFill>
                    <a:prstClr val="ltGray"/>
                  </a:solidFill>
                </a:ln>
              </p:spPr>
            </p:pic>
            <p:pic>
              <p:nvPicPr>
                <p:cNvPr id="16" name="Picture 16">
                  <a:hlinkClick r:id="rId3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3885905" y="4125247"/>
                  <a:ext cx="2197187" cy="1235918"/>
                </a:xfrm>
                <a:prstGeom prst="rect">
                  <a:avLst/>
                </a:prstGeom>
                <a:ln w="3175">
                  <a:solidFill>
                    <a:prstClr val="ltGray"/>
                  </a:solidFill>
                </a:ln>
              </p:spPr>
            </p:pic>
            <p:pic>
              <p:nvPicPr>
                <p:cNvPr id="17" name="Picture 17">
                  <a:hlinkClick r:id="rId3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65487" y="4125247"/>
                  <a:ext cx="2197187" cy="1235918"/>
                </a:xfrm>
                <a:prstGeom prst="rect">
                  <a:avLst/>
                </a:prstGeom>
                <a:ln w="3175">
                  <a:solidFill>
                    <a:prstClr val="ltGray"/>
                  </a:solidFill>
                </a:ln>
              </p:spPr>
            </p:pic>
            <p:pic>
              <p:nvPicPr>
                <p:cNvPr id="18" name="Picture 18">
                  <a:hlinkClick r:id="rId3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8445069" y="4125247"/>
                  <a:ext cx="2197187" cy="1235918"/>
                </a:xfrm>
                <a:prstGeom prst="rect">
                  <a:avLst/>
                </a:prstGeom>
                <a:ln w="3175">
                  <a:solidFill>
                    <a:prstClr val="ltGray"/>
                  </a:solidFill>
                </a:ln>
              </p:spPr>
            </p:pic>
            <p:pic>
              <p:nvPicPr>
                <p:cNvPr id="19" name="Picture 19"/>
                <p:cNvPicPr>
                  <a:picLocks noSelect="1" noRot="1" noChangeAspect="1" noMove="1" noResize="1" noEditPoints="1" noAdjustHandles="1" noChangeArrowheads="1" noChangeShapeType="1"/>
                </p:cNvPicPr>
                <p:nvPr/>
              </p:nvPicPr>
              <p:blipFill>
                <a:blip r:embed="rId18"/>
                <a:stretch>
                  <a:fillRect/>
                </a:stretch>
              </p:blipFill>
              <p:spPr>
                <a:xfrm>
                  <a:off x="1606323" y="5443560"/>
                  <a:ext cx="2197187" cy="1235918"/>
                </a:xfrm>
                <a:prstGeom prst="rect">
                  <a:avLst/>
                </a:prstGeom>
                <a:ln w="3175">
                  <a:solidFill>
                    <a:prstClr val="ltGray"/>
                  </a:solidFill>
                </a:ln>
              </p:spPr>
            </p:pic>
            <p:pic>
              <p:nvPicPr>
                <p:cNvPr id="20" name="Picture 20">
                  <a:hlinkClick r:id="rId3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885905" y="5443560"/>
                  <a:ext cx="2197187" cy="1235918"/>
                </a:xfrm>
                <a:prstGeom prst="rect">
                  <a:avLst/>
                </a:prstGeom>
                <a:ln w="3175">
                  <a:solidFill>
                    <a:prstClr val="ltGray"/>
                  </a:solidFill>
                </a:ln>
              </p:spPr>
            </p:pic>
            <p:pic>
              <p:nvPicPr>
                <p:cNvPr id="21" name="Picture 21">
                  <a:hlinkClick r:id="rId3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6165487" y="5443560"/>
                  <a:ext cx="2197187" cy="1235918"/>
                </a:xfrm>
                <a:prstGeom prst="rect">
                  <a:avLst/>
                </a:prstGeom>
                <a:ln w="3175">
                  <a:solidFill>
                    <a:prstClr val="ltGray"/>
                  </a:solidFill>
                </a:ln>
              </p:spPr>
            </p:pic>
            <p:pic>
              <p:nvPicPr>
                <p:cNvPr id="22" name="Picture 22">
                  <a:hlinkClick r:id="rId4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8445069" y="5443560"/>
                  <a:ext cx="2197187" cy="1235918"/>
                </a:xfrm>
                <a:prstGeom prst="rect">
                  <a:avLst/>
                </a:prstGeom>
                <a:ln w="3175">
                  <a:solidFill>
                    <a:prstClr val="ltGray"/>
                  </a:solidFill>
                </a:ln>
              </p:spPr>
            </p:pic>
          </p:grpSp>
        </mc:Fallback>
      </mc:AlternateContent>
    </p:spTree>
    <p:extLst>
      <p:ext uri="{BB962C8B-B14F-4D97-AF65-F5344CB8AC3E}">
        <p14:creationId xmlns:p14="http://schemas.microsoft.com/office/powerpoint/2010/main" val="3693174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Data Services – Data &amp; Storage</a:t>
            </a:r>
          </a:p>
        </p:txBody>
      </p:sp>
      <p:pic>
        <p:nvPicPr>
          <p:cNvPr id="3" name="Picture 2"/>
          <p:cNvPicPr>
            <a:picLocks noChangeAspect="1"/>
          </p:cNvPicPr>
          <p:nvPr/>
        </p:nvPicPr>
        <p:blipFill>
          <a:blip r:embed="rId2"/>
          <a:stretch>
            <a:fillRect/>
          </a:stretch>
        </p:blipFill>
        <p:spPr>
          <a:xfrm>
            <a:off x="269240" y="1279039"/>
            <a:ext cx="5374235" cy="3268672"/>
          </a:xfrm>
          <a:prstGeom prst="rect">
            <a:avLst/>
          </a:prstGeom>
        </p:spPr>
      </p:pic>
      <p:pic>
        <p:nvPicPr>
          <p:cNvPr id="4" name="Picture 3"/>
          <p:cNvPicPr>
            <a:picLocks noChangeAspect="1"/>
          </p:cNvPicPr>
          <p:nvPr/>
        </p:nvPicPr>
        <p:blipFill>
          <a:blip r:embed="rId3"/>
          <a:stretch>
            <a:fillRect/>
          </a:stretch>
        </p:blipFill>
        <p:spPr>
          <a:xfrm>
            <a:off x="633878" y="4725218"/>
            <a:ext cx="2126151" cy="1162235"/>
          </a:xfrm>
          <a:prstGeom prst="rect">
            <a:avLst/>
          </a:prstGeom>
        </p:spPr>
      </p:pic>
      <p:pic>
        <p:nvPicPr>
          <p:cNvPr id="5" name="Picture 4"/>
          <p:cNvPicPr>
            <a:picLocks noChangeAspect="1"/>
          </p:cNvPicPr>
          <p:nvPr/>
        </p:nvPicPr>
        <p:blipFill>
          <a:blip r:embed="rId4"/>
          <a:stretch>
            <a:fillRect/>
          </a:stretch>
        </p:blipFill>
        <p:spPr>
          <a:xfrm>
            <a:off x="3214394" y="4713781"/>
            <a:ext cx="2126151" cy="1173672"/>
          </a:xfrm>
          <a:prstGeom prst="rect">
            <a:avLst/>
          </a:prstGeom>
        </p:spPr>
      </p:pic>
      <p:pic>
        <p:nvPicPr>
          <p:cNvPr id="7" name="Picture 6"/>
          <p:cNvPicPr>
            <a:picLocks noChangeAspect="1"/>
          </p:cNvPicPr>
          <p:nvPr/>
        </p:nvPicPr>
        <p:blipFill>
          <a:blip r:embed="rId5"/>
          <a:stretch>
            <a:fillRect/>
          </a:stretch>
        </p:blipFill>
        <p:spPr>
          <a:xfrm>
            <a:off x="6552265" y="196343"/>
            <a:ext cx="5372815" cy="6440361"/>
          </a:xfrm>
          <a:prstGeom prst="rect">
            <a:avLst/>
          </a:prstGeom>
        </p:spPr>
      </p:pic>
    </p:spTree>
    <p:extLst>
      <p:ext uri="{BB962C8B-B14F-4D97-AF65-F5344CB8AC3E}">
        <p14:creationId xmlns:p14="http://schemas.microsoft.com/office/powerpoint/2010/main" val="27508008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Storage Transactions - Example </a:t>
            </a:r>
            <a:endParaRPr lang="en-US" dirty="0"/>
          </a:p>
        </p:txBody>
      </p:sp>
      <p:pic>
        <p:nvPicPr>
          <p:cNvPr id="4" name="Picture 3"/>
          <p:cNvPicPr>
            <a:picLocks noChangeAspect="1"/>
          </p:cNvPicPr>
          <p:nvPr/>
        </p:nvPicPr>
        <p:blipFill>
          <a:blip r:embed="rId3"/>
          <a:stretch>
            <a:fillRect/>
          </a:stretch>
        </p:blipFill>
        <p:spPr>
          <a:xfrm>
            <a:off x="332446" y="1189176"/>
            <a:ext cx="11529427" cy="5189185"/>
          </a:xfrm>
          <a:prstGeom prst="rect">
            <a:avLst/>
          </a:prstGeom>
        </p:spPr>
      </p:pic>
      <p:pic>
        <p:nvPicPr>
          <p:cNvPr id="5" name="Picture 4"/>
          <p:cNvPicPr>
            <a:picLocks noChangeAspect="1"/>
          </p:cNvPicPr>
          <p:nvPr/>
        </p:nvPicPr>
        <p:blipFill>
          <a:blip r:embed="rId4"/>
          <a:stretch>
            <a:fillRect/>
          </a:stretch>
        </p:blipFill>
        <p:spPr>
          <a:xfrm>
            <a:off x="1406555" y="948058"/>
            <a:ext cx="9381208" cy="5780885"/>
          </a:xfrm>
          <a:prstGeom prst="rect">
            <a:avLst/>
          </a:prstGeom>
        </p:spPr>
      </p:pic>
      <p:pic>
        <p:nvPicPr>
          <p:cNvPr id="6" name="Picture 5"/>
          <p:cNvPicPr>
            <a:picLocks noChangeAspect="1"/>
          </p:cNvPicPr>
          <p:nvPr/>
        </p:nvPicPr>
        <p:blipFill>
          <a:blip r:embed="rId5"/>
          <a:stretch>
            <a:fillRect/>
          </a:stretch>
        </p:blipFill>
        <p:spPr>
          <a:xfrm>
            <a:off x="6299823" y="-16207"/>
            <a:ext cx="5892177" cy="6874207"/>
          </a:xfrm>
          <a:prstGeom prst="rect">
            <a:avLst/>
          </a:prstGeom>
        </p:spPr>
      </p:pic>
    </p:spTree>
    <p:extLst>
      <p:ext uri="{BB962C8B-B14F-4D97-AF65-F5344CB8AC3E}">
        <p14:creationId xmlns:p14="http://schemas.microsoft.com/office/powerpoint/2010/main" val="3414096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Network Services</a:t>
            </a:r>
            <a:endParaRPr lang="en-US" dirty="0"/>
          </a:p>
        </p:txBody>
      </p:sp>
      <p:pic>
        <p:nvPicPr>
          <p:cNvPr id="3" name="Picture 2"/>
          <p:cNvPicPr>
            <a:picLocks noChangeAspect="1"/>
          </p:cNvPicPr>
          <p:nvPr/>
        </p:nvPicPr>
        <p:blipFill>
          <a:blip r:embed="rId2"/>
          <a:stretch>
            <a:fillRect/>
          </a:stretch>
        </p:blipFill>
        <p:spPr>
          <a:xfrm>
            <a:off x="2046857" y="1189176"/>
            <a:ext cx="7579587" cy="5538929"/>
          </a:xfrm>
          <a:prstGeom prst="rect">
            <a:avLst/>
          </a:prstGeom>
        </p:spPr>
      </p:pic>
    </p:spTree>
    <p:extLst>
      <p:ext uri="{BB962C8B-B14F-4D97-AF65-F5344CB8AC3E}">
        <p14:creationId xmlns:p14="http://schemas.microsoft.com/office/powerpoint/2010/main" val="10806681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Network Services – Resources &amp; Data Transfer (Outbound)</a:t>
            </a:r>
            <a:endParaRPr lang="en-US" dirty="0"/>
          </a:p>
        </p:txBody>
      </p:sp>
      <p:pic>
        <p:nvPicPr>
          <p:cNvPr id="3" name="Picture 2"/>
          <p:cNvPicPr>
            <a:picLocks noChangeAspect="1"/>
          </p:cNvPicPr>
          <p:nvPr/>
        </p:nvPicPr>
        <p:blipFill>
          <a:blip r:embed="rId2"/>
          <a:stretch>
            <a:fillRect/>
          </a:stretch>
        </p:blipFill>
        <p:spPr>
          <a:xfrm>
            <a:off x="269240" y="1189177"/>
            <a:ext cx="4859275" cy="2322568"/>
          </a:xfrm>
          <a:prstGeom prst="rect">
            <a:avLst/>
          </a:prstGeom>
        </p:spPr>
      </p:pic>
      <p:pic>
        <p:nvPicPr>
          <p:cNvPr id="4" name="Picture 3"/>
          <p:cNvPicPr>
            <a:picLocks noChangeAspect="1"/>
          </p:cNvPicPr>
          <p:nvPr/>
        </p:nvPicPr>
        <p:blipFill>
          <a:blip r:embed="rId3"/>
          <a:stretch>
            <a:fillRect/>
          </a:stretch>
        </p:blipFill>
        <p:spPr>
          <a:xfrm>
            <a:off x="269240" y="3800648"/>
            <a:ext cx="4852522" cy="2775867"/>
          </a:xfrm>
          <a:prstGeom prst="rect">
            <a:avLst/>
          </a:prstGeom>
        </p:spPr>
      </p:pic>
      <p:pic>
        <p:nvPicPr>
          <p:cNvPr id="6" name="Picture 5"/>
          <p:cNvPicPr>
            <a:picLocks noChangeAspect="1"/>
          </p:cNvPicPr>
          <p:nvPr/>
        </p:nvPicPr>
        <p:blipFill>
          <a:blip r:embed="rId4"/>
          <a:stretch>
            <a:fillRect/>
          </a:stretch>
        </p:blipFill>
        <p:spPr>
          <a:xfrm>
            <a:off x="5299991" y="1379909"/>
            <a:ext cx="6684859" cy="4998451"/>
          </a:xfrm>
          <a:prstGeom prst="rect">
            <a:avLst/>
          </a:prstGeom>
        </p:spPr>
      </p:pic>
    </p:spTree>
    <p:extLst>
      <p:ext uri="{BB962C8B-B14F-4D97-AF65-F5344CB8AC3E}">
        <p14:creationId xmlns:p14="http://schemas.microsoft.com/office/powerpoint/2010/main" val="3435414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Additional Services (per Services)</a:t>
            </a:r>
          </a:p>
        </p:txBody>
      </p:sp>
      <p:pic>
        <p:nvPicPr>
          <p:cNvPr id="3" name="Picture 2"/>
          <p:cNvPicPr>
            <a:picLocks noChangeAspect="1"/>
          </p:cNvPicPr>
          <p:nvPr/>
        </p:nvPicPr>
        <p:blipFill>
          <a:blip r:embed="rId2"/>
          <a:stretch>
            <a:fillRect/>
          </a:stretch>
        </p:blipFill>
        <p:spPr>
          <a:xfrm>
            <a:off x="845824" y="1240000"/>
            <a:ext cx="3684859" cy="1095624"/>
          </a:xfrm>
          <a:prstGeom prst="rect">
            <a:avLst/>
          </a:prstGeom>
        </p:spPr>
      </p:pic>
      <p:pic>
        <p:nvPicPr>
          <p:cNvPr id="4" name="Picture 3"/>
          <p:cNvPicPr>
            <a:picLocks noChangeAspect="1"/>
          </p:cNvPicPr>
          <p:nvPr/>
        </p:nvPicPr>
        <p:blipFill>
          <a:blip r:embed="rId3"/>
          <a:stretch>
            <a:fillRect/>
          </a:stretch>
        </p:blipFill>
        <p:spPr>
          <a:xfrm>
            <a:off x="845824" y="2178958"/>
            <a:ext cx="3940373" cy="693468"/>
          </a:xfrm>
          <a:prstGeom prst="rect">
            <a:avLst/>
          </a:prstGeom>
        </p:spPr>
      </p:pic>
      <p:pic>
        <p:nvPicPr>
          <p:cNvPr id="5" name="Picture 4"/>
          <p:cNvPicPr>
            <a:picLocks noChangeAspect="1"/>
          </p:cNvPicPr>
          <p:nvPr/>
        </p:nvPicPr>
        <p:blipFill>
          <a:blip r:embed="rId4"/>
          <a:stretch>
            <a:fillRect/>
          </a:stretch>
        </p:blipFill>
        <p:spPr>
          <a:xfrm>
            <a:off x="6029842" y="238687"/>
            <a:ext cx="5035980" cy="2504834"/>
          </a:xfrm>
          <a:prstGeom prst="rect">
            <a:avLst/>
          </a:prstGeom>
        </p:spPr>
      </p:pic>
      <p:pic>
        <p:nvPicPr>
          <p:cNvPr id="7" name="Picture 6"/>
          <p:cNvPicPr>
            <a:picLocks noChangeAspect="1"/>
          </p:cNvPicPr>
          <p:nvPr/>
        </p:nvPicPr>
        <p:blipFill>
          <a:blip r:embed="rId5"/>
          <a:stretch>
            <a:fillRect/>
          </a:stretch>
        </p:blipFill>
        <p:spPr>
          <a:xfrm>
            <a:off x="6029842" y="2525692"/>
            <a:ext cx="4422068" cy="4348444"/>
          </a:xfrm>
          <a:prstGeom prst="rect">
            <a:avLst/>
          </a:prstGeom>
        </p:spPr>
      </p:pic>
      <p:pic>
        <p:nvPicPr>
          <p:cNvPr id="8" name="Picture 7"/>
          <p:cNvPicPr>
            <a:picLocks noChangeAspect="1"/>
          </p:cNvPicPr>
          <p:nvPr/>
        </p:nvPicPr>
        <p:blipFill>
          <a:blip r:embed="rId6"/>
          <a:stretch>
            <a:fillRect/>
          </a:stretch>
        </p:blipFill>
        <p:spPr>
          <a:xfrm>
            <a:off x="845824" y="2792327"/>
            <a:ext cx="4040326" cy="4006516"/>
          </a:xfrm>
          <a:prstGeom prst="rect">
            <a:avLst/>
          </a:prstGeom>
        </p:spPr>
      </p:pic>
    </p:spTree>
    <p:extLst>
      <p:ext uri="{BB962C8B-B14F-4D97-AF65-F5344CB8AC3E}">
        <p14:creationId xmlns:p14="http://schemas.microsoft.com/office/powerpoint/2010/main" val="42637429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Example : Development and Test on Azure Virtual Machine </a:t>
            </a:r>
            <a:endParaRPr lang="en-US" dirty="0"/>
          </a:p>
        </p:txBody>
      </p:sp>
      <p:pic>
        <p:nvPicPr>
          <p:cNvPr id="3" name="Picture 2"/>
          <p:cNvPicPr>
            <a:picLocks noChangeAspect="1"/>
          </p:cNvPicPr>
          <p:nvPr/>
        </p:nvPicPr>
        <p:blipFill>
          <a:blip r:embed="rId2"/>
          <a:stretch>
            <a:fillRect/>
          </a:stretch>
        </p:blipFill>
        <p:spPr>
          <a:xfrm>
            <a:off x="2297627" y="998547"/>
            <a:ext cx="7283938" cy="5697108"/>
          </a:xfrm>
          <a:prstGeom prst="rect">
            <a:avLst/>
          </a:prstGeom>
        </p:spPr>
      </p:pic>
      <p:pic>
        <p:nvPicPr>
          <p:cNvPr id="4" name="Picture 3"/>
          <p:cNvPicPr>
            <a:picLocks noChangeAspect="1"/>
          </p:cNvPicPr>
          <p:nvPr/>
        </p:nvPicPr>
        <p:blipFill>
          <a:blip r:embed="rId3"/>
          <a:stretch>
            <a:fillRect/>
          </a:stretch>
        </p:blipFill>
        <p:spPr>
          <a:xfrm>
            <a:off x="156093" y="1747665"/>
            <a:ext cx="11882134" cy="4389500"/>
          </a:xfrm>
          <a:prstGeom prst="rect">
            <a:avLst/>
          </a:prstGeom>
        </p:spPr>
      </p:pic>
      <p:pic>
        <p:nvPicPr>
          <p:cNvPr id="5" name="Picture 4"/>
          <p:cNvPicPr>
            <a:picLocks noChangeAspect="1"/>
          </p:cNvPicPr>
          <p:nvPr/>
        </p:nvPicPr>
        <p:blipFill>
          <a:blip r:embed="rId4"/>
          <a:stretch>
            <a:fillRect/>
          </a:stretch>
        </p:blipFill>
        <p:spPr>
          <a:xfrm>
            <a:off x="138923" y="1368796"/>
            <a:ext cx="11899304" cy="4858100"/>
          </a:xfrm>
          <a:prstGeom prst="rect">
            <a:avLst/>
          </a:prstGeom>
        </p:spPr>
      </p:pic>
      <p:grpSp>
        <p:nvGrpSpPr>
          <p:cNvPr id="8" name="Group 7"/>
          <p:cNvGrpSpPr/>
          <p:nvPr/>
        </p:nvGrpSpPr>
        <p:grpSpPr>
          <a:xfrm>
            <a:off x="269240" y="2529974"/>
            <a:ext cx="11548089" cy="2952400"/>
            <a:chOff x="269240" y="2529974"/>
            <a:chExt cx="11548089" cy="2952400"/>
          </a:xfrm>
        </p:grpSpPr>
        <p:pic>
          <p:nvPicPr>
            <p:cNvPr id="6" name="Picture 5"/>
            <p:cNvPicPr>
              <a:picLocks noChangeAspect="1"/>
            </p:cNvPicPr>
            <p:nvPr/>
          </p:nvPicPr>
          <p:blipFill>
            <a:blip r:embed="rId5"/>
            <a:stretch>
              <a:fillRect/>
            </a:stretch>
          </p:blipFill>
          <p:spPr>
            <a:xfrm>
              <a:off x="269240" y="2529974"/>
              <a:ext cx="11548089" cy="22976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300654" y="4855613"/>
              <a:ext cx="11485259" cy="626761"/>
            </a:xfrm>
            <a:prstGeom prst="rect">
              <a:avLst/>
            </a:prstGeom>
            <a:ln>
              <a:noFill/>
            </a:ln>
            <a:effectLst>
              <a:outerShdw blurRad="292100" dist="139700" dir="2700000" algn="tl" rotWithShape="0">
                <a:srgbClr val="333333">
                  <a:alpha val="65000"/>
                </a:srgbClr>
              </a:outerShdw>
            </a:effectLst>
          </p:spPr>
        </p:pic>
      </p:grpSp>
      <p:pic>
        <p:nvPicPr>
          <p:cNvPr id="9" name="Picture 8"/>
          <p:cNvPicPr>
            <a:picLocks noChangeAspect="1"/>
          </p:cNvPicPr>
          <p:nvPr/>
        </p:nvPicPr>
        <p:blipFill>
          <a:blip r:embed="rId7"/>
          <a:stretch>
            <a:fillRect/>
          </a:stretch>
        </p:blipFill>
        <p:spPr>
          <a:xfrm>
            <a:off x="171383" y="2359246"/>
            <a:ext cx="11911646" cy="249636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8"/>
          <a:stretch>
            <a:fillRect/>
          </a:stretch>
        </p:blipFill>
        <p:spPr>
          <a:xfrm>
            <a:off x="6736" y="1368796"/>
            <a:ext cx="12240940" cy="4235853"/>
          </a:xfrm>
          <a:prstGeom prst="rect">
            <a:avLst/>
          </a:prstGeom>
        </p:spPr>
      </p:pic>
    </p:spTree>
    <p:extLst>
      <p:ext uri="{BB962C8B-B14F-4D97-AF65-F5344CB8AC3E}">
        <p14:creationId xmlns:p14="http://schemas.microsoft.com/office/powerpoint/2010/main" val="177287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Example : SharePoint on Azure Virtual Machine </a:t>
            </a:r>
            <a:endParaRPr lang="en-US" dirty="0"/>
          </a:p>
        </p:txBody>
      </p:sp>
      <p:pic>
        <p:nvPicPr>
          <p:cNvPr id="4" name="Picture 3"/>
          <p:cNvPicPr>
            <a:picLocks noChangeAspect="1"/>
          </p:cNvPicPr>
          <p:nvPr/>
        </p:nvPicPr>
        <p:blipFill>
          <a:blip r:embed="rId2"/>
          <a:stretch>
            <a:fillRect/>
          </a:stretch>
        </p:blipFill>
        <p:spPr>
          <a:xfrm>
            <a:off x="112164" y="1688554"/>
            <a:ext cx="11982599" cy="3702308"/>
          </a:xfrm>
          <a:prstGeom prst="rect">
            <a:avLst/>
          </a:prstGeom>
        </p:spPr>
      </p:pic>
      <p:pic>
        <p:nvPicPr>
          <p:cNvPr id="5" name="Picture 4"/>
          <p:cNvPicPr>
            <a:picLocks noChangeAspect="1"/>
          </p:cNvPicPr>
          <p:nvPr/>
        </p:nvPicPr>
        <p:blipFill>
          <a:blip r:embed="rId3"/>
          <a:stretch>
            <a:fillRect/>
          </a:stretch>
        </p:blipFill>
        <p:spPr>
          <a:xfrm>
            <a:off x="53143" y="1189176"/>
            <a:ext cx="12041620" cy="4645033"/>
          </a:xfrm>
          <a:prstGeom prst="rect">
            <a:avLst/>
          </a:prstGeom>
        </p:spPr>
      </p:pic>
      <p:pic>
        <p:nvPicPr>
          <p:cNvPr id="6" name="Picture 5"/>
          <p:cNvPicPr>
            <a:picLocks noChangeAspect="1"/>
          </p:cNvPicPr>
          <p:nvPr/>
        </p:nvPicPr>
        <p:blipFill>
          <a:blip r:embed="rId4"/>
          <a:stretch>
            <a:fillRect/>
          </a:stretch>
        </p:blipFill>
        <p:spPr>
          <a:xfrm>
            <a:off x="53143" y="1064881"/>
            <a:ext cx="12056450" cy="4937621"/>
          </a:xfrm>
          <a:prstGeom prst="rect">
            <a:avLst/>
          </a:prstGeom>
        </p:spPr>
      </p:pic>
      <p:pic>
        <p:nvPicPr>
          <p:cNvPr id="8" name="Picture 7"/>
          <p:cNvPicPr>
            <a:picLocks noChangeAspect="1"/>
          </p:cNvPicPr>
          <p:nvPr/>
        </p:nvPicPr>
        <p:blipFill>
          <a:blip r:embed="rId5"/>
          <a:stretch>
            <a:fillRect/>
          </a:stretch>
        </p:blipFill>
        <p:spPr>
          <a:xfrm>
            <a:off x="715101" y="980732"/>
            <a:ext cx="11015025" cy="568619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134268" y="2395321"/>
            <a:ext cx="11894200" cy="255257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20027" y="1313471"/>
            <a:ext cx="12154266" cy="4213958"/>
          </a:xfrm>
          <a:prstGeom prst="rect">
            <a:avLst/>
          </a:prstGeom>
        </p:spPr>
      </p:pic>
    </p:spTree>
    <p:extLst>
      <p:ext uri="{BB962C8B-B14F-4D97-AF65-F5344CB8AC3E}">
        <p14:creationId xmlns:p14="http://schemas.microsoft.com/office/powerpoint/2010/main" val="1833500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Example : Azure Backup</a:t>
            </a:r>
            <a:endParaRPr lang="en-US" dirty="0"/>
          </a:p>
        </p:txBody>
      </p:sp>
      <p:pic>
        <p:nvPicPr>
          <p:cNvPr id="3" name="Picture 2"/>
          <p:cNvPicPr>
            <a:picLocks noChangeAspect="1"/>
          </p:cNvPicPr>
          <p:nvPr/>
        </p:nvPicPr>
        <p:blipFill>
          <a:blip r:embed="rId2"/>
          <a:stretch>
            <a:fillRect/>
          </a:stretch>
        </p:blipFill>
        <p:spPr>
          <a:xfrm>
            <a:off x="2607969" y="1110639"/>
            <a:ext cx="6569689" cy="4398951"/>
          </a:xfrm>
          <a:prstGeom prst="rect">
            <a:avLst/>
          </a:prstGeom>
        </p:spPr>
      </p:pic>
      <p:pic>
        <p:nvPicPr>
          <p:cNvPr id="4" name="Picture 3"/>
          <p:cNvPicPr>
            <a:picLocks noChangeAspect="1"/>
          </p:cNvPicPr>
          <p:nvPr/>
        </p:nvPicPr>
        <p:blipFill>
          <a:blip r:embed="rId3"/>
          <a:stretch>
            <a:fillRect/>
          </a:stretch>
        </p:blipFill>
        <p:spPr>
          <a:xfrm>
            <a:off x="175064" y="5622816"/>
            <a:ext cx="11844191" cy="93468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95854" y="1276205"/>
            <a:ext cx="12002610" cy="4146356"/>
          </a:xfrm>
          <a:prstGeom prst="rect">
            <a:avLst/>
          </a:prstGeom>
        </p:spPr>
      </p:pic>
    </p:spTree>
    <p:extLst>
      <p:ext uri="{BB962C8B-B14F-4D97-AF65-F5344CB8AC3E}">
        <p14:creationId xmlns:p14="http://schemas.microsoft.com/office/powerpoint/2010/main" val="3880144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FFFF"/>
                </a:solidFill>
              </a:rPr>
              <a:t>Example : Azure Site Recovery</a:t>
            </a:r>
            <a:endParaRPr lang="en-US" dirty="0"/>
          </a:p>
        </p:txBody>
      </p:sp>
      <p:pic>
        <p:nvPicPr>
          <p:cNvPr id="3" name="Picture 2"/>
          <p:cNvPicPr>
            <a:picLocks noChangeAspect="1"/>
          </p:cNvPicPr>
          <p:nvPr/>
        </p:nvPicPr>
        <p:blipFill>
          <a:blip r:embed="rId2"/>
          <a:stretch>
            <a:fillRect/>
          </a:stretch>
        </p:blipFill>
        <p:spPr>
          <a:xfrm>
            <a:off x="1943091" y="957879"/>
            <a:ext cx="8308138" cy="5770381"/>
          </a:xfrm>
          <a:prstGeom prst="rect">
            <a:avLst/>
          </a:prstGeom>
        </p:spPr>
      </p:pic>
      <p:pic>
        <p:nvPicPr>
          <p:cNvPr id="4" name="Picture 3"/>
          <p:cNvPicPr>
            <a:picLocks noChangeAspect="1"/>
          </p:cNvPicPr>
          <p:nvPr/>
        </p:nvPicPr>
        <p:blipFill>
          <a:blip r:embed="rId3"/>
          <a:stretch>
            <a:fillRect/>
          </a:stretch>
        </p:blipFill>
        <p:spPr>
          <a:xfrm>
            <a:off x="269240" y="1460987"/>
            <a:ext cx="11746986" cy="4510052"/>
          </a:xfrm>
          <a:prstGeom prst="rect">
            <a:avLst/>
          </a:prstGeom>
        </p:spPr>
      </p:pic>
      <p:pic>
        <p:nvPicPr>
          <p:cNvPr id="5" name="Picture 4"/>
          <p:cNvPicPr>
            <a:picLocks noChangeAspect="1"/>
          </p:cNvPicPr>
          <p:nvPr/>
        </p:nvPicPr>
        <p:blipFill>
          <a:blip r:embed="rId4"/>
          <a:stretch>
            <a:fillRect/>
          </a:stretch>
        </p:blipFill>
        <p:spPr>
          <a:xfrm>
            <a:off x="1151738" y="921154"/>
            <a:ext cx="9981989" cy="5843830"/>
          </a:xfrm>
          <a:prstGeom prst="rect">
            <a:avLst/>
          </a:prstGeom>
        </p:spPr>
      </p:pic>
      <p:grpSp>
        <p:nvGrpSpPr>
          <p:cNvPr id="8" name="Group 7"/>
          <p:cNvGrpSpPr/>
          <p:nvPr/>
        </p:nvGrpSpPr>
        <p:grpSpPr>
          <a:xfrm>
            <a:off x="85971" y="2219170"/>
            <a:ext cx="12022377" cy="3438427"/>
            <a:chOff x="85971" y="2219170"/>
            <a:chExt cx="12022377" cy="3438427"/>
          </a:xfrm>
        </p:grpSpPr>
        <p:pic>
          <p:nvPicPr>
            <p:cNvPr id="6" name="Picture 5"/>
            <p:cNvPicPr>
              <a:picLocks noChangeAspect="1"/>
            </p:cNvPicPr>
            <p:nvPr/>
          </p:nvPicPr>
          <p:blipFill>
            <a:blip r:embed="rId5"/>
            <a:stretch>
              <a:fillRect/>
            </a:stretch>
          </p:blipFill>
          <p:spPr>
            <a:xfrm>
              <a:off x="85971" y="2219170"/>
              <a:ext cx="12022377" cy="86788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85971" y="3166859"/>
              <a:ext cx="11973218" cy="2490738"/>
            </a:xfrm>
            <a:prstGeom prst="rect">
              <a:avLst/>
            </a:prstGeom>
            <a:ln>
              <a:noFill/>
            </a:ln>
            <a:effectLst>
              <a:outerShdw blurRad="292100" dist="139700" dir="2700000" algn="tl" rotWithShape="0">
                <a:srgbClr val="333333">
                  <a:alpha val="65000"/>
                </a:srgbClr>
              </a:outerShdw>
            </a:effectLst>
          </p:spPr>
        </p:pic>
      </p:grpSp>
      <p:pic>
        <p:nvPicPr>
          <p:cNvPr id="9" name="Picture 8"/>
          <p:cNvPicPr>
            <a:picLocks noChangeAspect="1"/>
          </p:cNvPicPr>
          <p:nvPr/>
        </p:nvPicPr>
        <p:blipFill>
          <a:blip r:embed="rId7"/>
          <a:stretch>
            <a:fillRect/>
          </a:stretch>
        </p:blipFill>
        <p:spPr>
          <a:xfrm>
            <a:off x="34940" y="1483254"/>
            <a:ext cx="12073408" cy="4174343"/>
          </a:xfrm>
          <a:prstGeom prst="rect">
            <a:avLst/>
          </a:prstGeom>
        </p:spPr>
      </p:pic>
    </p:spTree>
    <p:extLst>
      <p:ext uri="{BB962C8B-B14F-4D97-AF65-F5344CB8AC3E}">
        <p14:creationId xmlns:p14="http://schemas.microsoft.com/office/powerpoint/2010/main" val="305897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 Working with Azure Resource Manager (60 minutes)</a:t>
            </a:r>
          </a:p>
        </p:txBody>
      </p:sp>
      <p:sp>
        <p:nvSpPr>
          <p:cNvPr id="6" name="Text Placeholder 5"/>
          <p:cNvSpPr>
            <a:spLocks noGrp="1"/>
          </p:cNvSpPr>
          <p:nvPr>
            <p:ph type="body" sz="quarter" idx="12"/>
          </p:nvPr>
        </p:nvSpPr>
        <p:spPr/>
        <p:txBody>
          <a:bodyPr/>
          <a:lstStyle/>
          <a:p>
            <a:pPr marL="457200" indent="-457200">
              <a:buFont typeface="Arial" panose="020B0604020202020204" pitchFamily="34" charset="0"/>
              <a:buChar char="•"/>
            </a:pPr>
            <a:r>
              <a:rPr lang="en-US" dirty="0"/>
              <a:t>01 - Create Azure Subscription </a:t>
            </a:r>
          </a:p>
          <a:p>
            <a:pPr marL="457200" indent="-457200">
              <a:buFont typeface="Arial" panose="020B0604020202020204" pitchFamily="34" charset="0"/>
              <a:buChar char="•"/>
            </a:pPr>
            <a:r>
              <a:rPr lang="en-US" dirty="0"/>
              <a:t>02 – Create 3 machines to use in HOL</a:t>
            </a:r>
          </a:p>
        </p:txBody>
      </p:sp>
    </p:spTree>
    <p:extLst>
      <p:ext uri="{BB962C8B-B14F-4D97-AF65-F5344CB8AC3E}">
        <p14:creationId xmlns:p14="http://schemas.microsoft.com/office/powerpoint/2010/main" val="21067402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Pre-Class Activities</a:t>
            </a:r>
          </a:p>
        </p:txBody>
      </p:sp>
      <p:sp>
        <p:nvSpPr>
          <p:cNvPr id="3" name="Text Placeholder 2"/>
          <p:cNvSpPr>
            <a:spLocks noGrp="1"/>
          </p:cNvSpPr>
          <p:nvPr>
            <p:ph type="body" sz="quarter" idx="10"/>
          </p:nvPr>
        </p:nvSpPr>
        <p:spPr>
          <a:xfrm>
            <a:off x="127820" y="1572635"/>
            <a:ext cx="11794944" cy="5102166"/>
          </a:xfrm>
        </p:spPr>
        <p:txBody>
          <a:bodyPr/>
          <a:lstStyle/>
          <a:p>
            <a:pPr marL="742950" indent="-742950">
              <a:buFont typeface="+mj-lt"/>
              <a:buAutoNum type="arabicPeriod"/>
            </a:pPr>
            <a:r>
              <a:rPr lang="en-US" dirty="0"/>
              <a:t>Connect your laptop to ssid: </a:t>
            </a:r>
            <a:r>
              <a:rPr lang="en-US" dirty="0">
                <a:solidFill>
                  <a:srgbClr val="0070C0"/>
                </a:solidFill>
              </a:rPr>
              <a:t>MSFTOPEN</a:t>
            </a:r>
          </a:p>
          <a:p>
            <a:pPr lvl="1"/>
            <a:r>
              <a:rPr lang="th-TH" dirty="0"/>
              <a:t>	</a:t>
            </a:r>
            <a:r>
              <a:rPr lang="en-US" b="1" dirty="0">
                <a:solidFill>
                  <a:srgbClr val="FF0000"/>
                </a:solidFill>
              </a:rPr>
              <a:t>Note</a:t>
            </a:r>
            <a:r>
              <a:rPr lang="en-US" dirty="0">
                <a:solidFill>
                  <a:srgbClr val="FF0000"/>
                </a:solidFill>
              </a:rPr>
              <a:t>: Please help us save bandwidth for the class by DO NOT CONNECT your phone to wireless</a:t>
            </a:r>
            <a:endParaRPr lang="th-TH" dirty="0">
              <a:solidFill>
                <a:srgbClr val="FF0000"/>
              </a:solidFill>
            </a:endParaRPr>
          </a:p>
          <a:p>
            <a:pPr marL="742950" indent="-742950">
              <a:buFont typeface="+mj-lt"/>
              <a:buAutoNum type="arabicPeriod"/>
            </a:pPr>
            <a:r>
              <a:rPr lang="en-US" dirty="0"/>
              <a:t>Download Class resources </a:t>
            </a:r>
            <a:r>
              <a:rPr lang="en-US" dirty="0">
                <a:solidFill>
                  <a:srgbClr val="0070C0"/>
                </a:solidFill>
              </a:rPr>
              <a:t>http://aka.ms/omshol </a:t>
            </a:r>
            <a:r>
              <a:rPr lang="en-US" dirty="0"/>
              <a:t>Extract files and review class content</a:t>
            </a:r>
            <a:br>
              <a:rPr lang="en-US" dirty="0"/>
            </a:br>
            <a:r>
              <a:rPr lang="en-US" dirty="0"/>
              <a:t>- Azure OMS Bootcamp.pptx</a:t>
            </a:r>
            <a:br>
              <a:rPr lang="en-US" dirty="0"/>
            </a:br>
            <a:r>
              <a:rPr lang="en-US" dirty="0"/>
              <a:t>- OMS Hands-On Labs.pptx</a:t>
            </a:r>
            <a:br>
              <a:rPr lang="en-US" dirty="0"/>
            </a:br>
            <a:r>
              <a:rPr lang="en-US" dirty="0"/>
              <a:t>- \Starter Kit - Azure Site Recovery</a:t>
            </a:r>
            <a:br>
              <a:rPr lang="en-US" dirty="0"/>
            </a:br>
            <a:r>
              <a:rPr lang="en-US" dirty="0"/>
              <a:t>- Get Azure Pass from Instructor </a:t>
            </a:r>
          </a:p>
          <a:p>
            <a:pPr marL="742950" indent="-742950">
              <a:buFont typeface="+mj-lt"/>
              <a:buAutoNum type="arabicPeriod"/>
            </a:pPr>
            <a:endParaRPr lang="en-US" dirty="0"/>
          </a:p>
        </p:txBody>
      </p:sp>
    </p:spTree>
    <p:extLst>
      <p:ext uri="{BB962C8B-B14F-4D97-AF65-F5344CB8AC3E}">
        <p14:creationId xmlns:p14="http://schemas.microsoft.com/office/powerpoint/2010/main" val="17293386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Introduction to </a:t>
            </a:r>
            <a:br>
              <a:rPr lang="en-US" sz="4400" dirty="0"/>
            </a:br>
            <a:r>
              <a:rPr lang="en-US" sz="4400" dirty="0"/>
              <a:t>Business Continuity and Disaster Recovery</a:t>
            </a:r>
          </a:p>
        </p:txBody>
      </p:sp>
    </p:spTree>
    <p:extLst>
      <p:ext uri="{BB962C8B-B14F-4D97-AF65-F5344CB8AC3E}">
        <p14:creationId xmlns:p14="http://schemas.microsoft.com/office/powerpoint/2010/main" val="6404826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5734" y="6225670"/>
            <a:ext cx="7471969" cy="469656"/>
          </a:xfrm>
          <a:prstGeom prst="rect">
            <a:avLst/>
          </a:prstGeom>
        </p:spPr>
        <p:txBody>
          <a:bodyPr vert="horz" wrap="square" lIns="143406" tIns="89631" rIns="143406" bIns="89631"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1175" i="1" dirty="0">
                <a:solidFill>
                  <a:srgbClr val="404040"/>
                </a:solidFill>
              </a:rPr>
              <a:t>Markets and Markets, June 2015: </a:t>
            </a:r>
            <a:r>
              <a:rPr sz="1175" i="1" dirty="0">
                <a:solidFill>
                  <a:srgbClr val="404040"/>
                </a:solidFill>
                <a:hlinkClick r:id="rId3"/>
              </a:rPr>
              <a:t>http://www.marketsandmarkets.com/Market-Reports/recovery-as-a-service-market-962.html</a:t>
            </a:r>
            <a:r>
              <a:rPr sz="1175" i="1" dirty="0">
                <a:solidFill>
                  <a:srgbClr val="404040"/>
                </a:solidFill>
              </a:rPr>
              <a:t>,</a:t>
            </a:r>
          </a:p>
          <a:p>
            <a:r>
              <a:rPr sz="1175" i="1" dirty="0">
                <a:solidFill>
                  <a:srgbClr val="404040"/>
                </a:solidFill>
              </a:rPr>
              <a:t>The Disaster Recovery Preparedness Council, “The State of Global Disaster Recovery Preparedness”, Annual Report 2014</a:t>
            </a:r>
          </a:p>
        </p:txBody>
      </p:sp>
      <p:sp>
        <p:nvSpPr>
          <p:cNvPr id="17" name="Title 16"/>
          <p:cNvSpPr>
            <a:spLocks noGrp="1"/>
          </p:cNvSpPr>
          <p:nvPr>
            <p:ph type="title"/>
          </p:nvPr>
        </p:nvSpPr>
        <p:spPr/>
        <p:txBody>
          <a:bodyPr/>
          <a:lstStyle/>
          <a:p>
            <a:r>
              <a:rPr lang="en-US" sz="3528" dirty="0"/>
              <a:t>Disaster Recovery as a Services</a:t>
            </a:r>
          </a:p>
        </p:txBody>
      </p:sp>
      <p:cxnSp>
        <p:nvCxnSpPr>
          <p:cNvPr id="19" name="Straight Connector 18"/>
          <p:cNvCxnSpPr/>
          <p:nvPr/>
        </p:nvCxnSpPr>
        <p:spPr>
          <a:xfrm>
            <a:off x="866" y="1025569"/>
            <a:ext cx="1219027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39643" y="3973919"/>
            <a:ext cx="4481488" cy="2425607"/>
            <a:chOff x="3856037" y="4172266"/>
            <a:chExt cx="4572000" cy="2474596"/>
          </a:xfrm>
        </p:grpSpPr>
        <p:sp>
          <p:nvSpPr>
            <p:cNvPr id="50" name="Rectangle 49"/>
            <p:cNvSpPr/>
            <p:nvPr/>
          </p:nvSpPr>
          <p:spPr bwMode="auto">
            <a:xfrm>
              <a:off x="3856037" y="4172266"/>
              <a:ext cx="4572000" cy="2371911"/>
            </a:xfrm>
            <a:prstGeom prst="rect">
              <a:avLst/>
            </a:prstGeom>
            <a:solidFill>
              <a:srgbClr val="F2F3F4"/>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4856603" y="6148219"/>
              <a:ext cx="828001" cy="461663"/>
            </a:xfrm>
            <a:prstGeom prst="rect">
              <a:avLst/>
            </a:prstGeom>
            <a:noFill/>
          </p:spPr>
          <p:txBody>
            <a:bodyPr wrap="square" lIns="179258" tIns="143406" rIns="179258" bIns="143406" rtlCol="0">
              <a:spAutoFit/>
            </a:bodyPr>
            <a:lstStyle/>
            <a:p>
              <a:pPr defTabSz="914192">
                <a:lnSpc>
                  <a:spcPct val="90000"/>
                </a:lnSpc>
                <a:spcAft>
                  <a:spcPts val="587"/>
                </a:spcAft>
              </a:pPr>
              <a:r>
                <a:rPr lang="en-US" sz="1175" b="1" dirty="0">
                  <a:gradFill>
                    <a:gsLst>
                      <a:gs pos="2917">
                        <a:srgbClr val="404040"/>
                      </a:gs>
                      <a:gs pos="30000">
                        <a:srgbClr val="404040"/>
                      </a:gs>
                    </a:gsLst>
                    <a:lin ang="5400000" scaled="0"/>
                  </a:gradFill>
                </a:rPr>
                <a:t>2015</a:t>
              </a:r>
            </a:p>
          </p:txBody>
        </p:sp>
        <p:sp>
          <p:nvSpPr>
            <p:cNvPr id="53" name="TextBox 52"/>
            <p:cNvSpPr txBox="1"/>
            <p:nvPr/>
          </p:nvSpPr>
          <p:spPr>
            <a:xfrm>
              <a:off x="6516412" y="6185199"/>
              <a:ext cx="1136150" cy="461663"/>
            </a:xfrm>
            <a:prstGeom prst="rect">
              <a:avLst/>
            </a:prstGeom>
            <a:noFill/>
          </p:spPr>
          <p:txBody>
            <a:bodyPr wrap="square" lIns="179258" tIns="143406" rIns="179258" bIns="143406" rtlCol="0">
              <a:spAutoFit/>
            </a:bodyPr>
            <a:lstStyle/>
            <a:p>
              <a:pPr algn="ctr" defTabSz="914192">
                <a:lnSpc>
                  <a:spcPct val="90000"/>
                </a:lnSpc>
                <a:spcAft>
                  <a:spcPts val="587"/>
                </a:spcAft>
              </a:pPr>
              <a:r>
                <a:rPr lang="en-US" sz="1175" b="1" dirty="0">
                  <a:gradFill>
                    <a:gsLst>
                      <a:gs pos="2917">
                        <a:srgbClr val="404040"/>
                      </a:gs>
                      <a:gs pos="30000">
                        <a:srgbClr val="404040"/>
                      </a:gs>
                    </a:gsLst>
                    <a:lin ang="5400000" scaled="0"/>
                  </a:gradFill>
                </a:rPr>
                <a:t>2020</a:t>
              </a:r>
            </a:p>
          </p:txBody>
        </p:sp>
        <p:sp>
          <p:nvSpPr>
            <p:cNvPr id="55" name="Rectangle 54"/>
            <p:cNvSpPr/>
            <p:nvPr/>
          </p:nvSpPr>
          <p:spPr bwMode="auto">
            <a:xfrm>
              <a:off x="4780403" y="5718711"/>
              <a:ext cx="836249" cy="4572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862"/>
              <a:r>
                <a:rPr lang="en-US" sz="1175" b="1" dirty="0">
                  <a:gradFill>
                    <a:gsLst>
                      <a:gs pos="0">
                        <a:srgbClr val="FFFFFF"/>
                      </a:gs>
                      <a:gs pos="100000">
                        <a:srgbClr val="FFFFFF"/>
                      </a:gs>
                    </a:gsLst>
                    <a:lin ang="5400000" scaled="0"/>
                  </a:gradFill>
                  <a:ea typeface="Segoe UI" pitchFamily="34" charset="0"/>
                  <a:cs typeface="Segoe UI" pitchFamily="34" charset="0"/>
                </a:rPr>
                <a:t>$1.5B</a:t>
              </a:r>
            </a:p>
          </p:txBody>
        </p:sp>
        <p:sp>
          <p:nvSpPr>
            <p:cNvPr id="56" name="Rectangle 55"/>
            <p:cNvSpPr/>
            <p:nvPr/>
          </p:nvSpPr>
          <p:spPr bwMode="auto">
            <a:xfrm>
              <a:off x="6592282" y="4356399"/>
              <a:ext cx="836249" cy="18288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862"/>
              <a:r>
                <a:rPr lang="en-US" sz="1175" b="1" dirty="0">
                  <a:gradFill>
                    <a:gsLst>
                      <a:gs pos="0">
                        <a:srgbClr val="FFFFFF"/>
                      </a:gs>
                      <a:gs pos="100000">
                        <a:srgbClr val="FFFFFF"/>
                      </a:gs>
                    </a:gsLst>
                    <a:lin ang="5400000" scaled="0"/>
                  </a:gradFill>
                  <a:ea typeface="Segoe UI" pitchFamily="34" charset="0"/>
                  <a:cs typeface="Segoe UI" pitchFamily="34" charset="0"/>
                </a:rPr>
                <a:t>$12B</a:t>
              </a:r>
            </a:p>
            <a:p>
              <a:pPr algn="ctr" defTabSz="913862"/>
              <a:endParaRPr lang="en-US" sz="1175"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p:cNvCxnSpPr/>
            <p:nvPr/>
          </p:nvCxnSpPr>
          <p:spPr>
            <a:xfrm flipV="1">
              <a:off x="5616652" y="4356399"/>
              <a:ext cx="975630" cy="1362312"/>
            </a:xfrm>
            <a:prstGeom prst="line">
              <a:avLst/>
            </a:prstGeom>
            <a:ln>
              <a:solidFill>
                <a:srgbClr val="00BCF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16652" y="6175911"/>
              <a:ext cx="975630" cy="0"/>
            </a:xfrm>
            <a:prstGeom prst="line">
              <a:avLst/>
            </a:prstGeom>
            <a:ln>
              <a:solidFill>
                <a:srgbClr val="00BCF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160837" y="4321921"/>
              <a:ext cx="1714157" cy="376738"/>
            </a:xfrm>
            <a:prstGeom prst="rect">
              <a:avLst/>
            </a:prstGeom>
          </p:spPr>
          <p:txBody>
            <a:bodyPr wrap="none">
              <a:spAutoFit/>
            </a:bodyPr>
            <a:lstStyle/>
            <a:p>
              <a:pPr defTabSz="914192"/>
              <a:r>
                <a:rPr lang="en-US" sz="1765" dirty="0">
                  <a:solidFill>
                    <a:srgbClr val="404040"/>
                  </a:solidFill>
                </a:rPr>
                <a:t>DRaaS Market </a:t>
              </a:r>
            </a:p>
          </p:txBody>
        </p:sp>
      </p:grpSp>
      <p:sp>
        <p:nvSpPr>
          <p:cNvPr id="60" name="Rectangle 59"/>
          <p:cNvSpPr/>
          <p:nvPr/>
        </p:nvSpPr>
        <p:spPr bwMode="auto">
          <a:xfrm>
            <a:off x="494140" y="1273891"/>
            <a:ext cx="6378347" cy="2595261"/>
          </a:xfrm>
          <a:prstGeom prst="rect">
            <a:avLst/>
          </a:prstGeom>
          <a:solidFill>
            <a:srgbClr val="F2F3F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33615" bIns="33615" numCol="1" spcCol="0" rtlCol="0" fromWordArt="0" anchor="ctr" anchorCtr="0" forceAA="0" compatLnSpc="1">
            <a:prstTxWarp prst="textNoShape">
              <a:avLst/>
            </a:prstTxWarp>
            <a:noAutofit/>
          </a:bodyPr>
          <a:lstStyle/>
          <a:p>
            <a:pPr defTabSz="913862"/>
            <a:endParaRPr lang="en-US" sz="1961" dirty="0">
              <a:solidFill>
                <a:srgbClr val="FFFFFF"/>
              </a:solidFill>
              <a:ea typeface="Segoe UI" pitchFamily="34" charset="0"/>
              <a:cs typeface="Segoe UI" pitchFamily="34" charset="0"/>
            </a:endParaRPr>
          </a:p>
        </p:txBody>
      </p:sp>
      <p:pic>
        <p:nvPicPr>
          <p:cNvPr id="61" name="Picture 60"/>
          <p:cNvPicPr>
            <a:picLocks noChangeAspect="1"/>
          </p:cNvPicPr>
          <p:nvPr/>
        </p:nvPicPr>
        <p:blipFill>
          <a:blip r:embed="rId4"/>
          <a:stretch>
            <a:fillRect/>
          </a:stretch>
        </p:blipFill>
        <p:spPr>
          <a:xfrm>
            <a:off x="786089" y="1398622"/>
            <a:ext cx="5676551" cy="2287425"/>
          </a:xfrm>
          <a:prstGeom prst="rect">
            <a:avLst/>
          </a:prstGeom>
          <a:ln>
            <a:noFill/>
          </a:ln>
          <a:effectLst/>
        </p:spPr>
      </p:pic>
      <p:sp>
        <p:nvSpPr>
          <p:cNvPr id="20" name="Rectangle 19"/>
          <p:cNvSpPr/>
          <p:nvPr/>
        </p:nvSpPr>
        <p:spPr bwMode="auto">
          <a:xfrm>
            <a:off x="7011477" y="1273891"/>
            <a:ext cx="4782576" cy="1058270"/>
          </a:xfrm>
          <a:prstGeom prst="rect">
            <a:avLst/>
          </a:prstGeom>
          <a:solidFill>
            <a:srgbClr val="0070C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33615" bIns="33615" numCol="1" spcCol="0" rtlCol="0" fromWordArt="0" anchor="ctr" anchorCtr="0" forceAA="0" compatLnSpc="1">
            <a:prstTxWarp prst="textNoShape">
              <a:avLst/>
            </a:prstTxWarp>
            <a:noAutofit/>
          </a:bodyPr>
          <a:lstStyle/>
          <a:p>
            <a:pPr defTabSz="913862">
              <a:spcAft>
                <a:spcPts val="1175"/>
              </a:spcAft>
            </a:pPr>
            <a:r>
              <a:rPr lang="en-US" sz="1961" dirty="0">
                <a:solidFill>
                  <a:srgbClr val="FFFFFF"/>
                </a:solidFill>
                <a:ea typeface="Segoe UI" pitchFamily="34" charset="0"/>
                <a:cs typeface="Segoe UI" pitchFamily="34" charset="0"/>
              </a:rPr>
              <a:t>3 out of 4 companies are at risk, failing to prepare for Disaster Recovery</a:t>
            </a:r>
          </a:p>
        </p:txBody>
      </p:sp>
      <p:sp>
        <p:nvSpPr>
          <p:cNvPr id="21" name="Rectangle 20"/>
          <p:cNvSpPr/>
          <p:nvPr/>
        </p:nvSpPr>
        <p:spPr bwMode="auto">
          <a:xfrm>
            <a:off x="7011475" y="5234686"/>
            <a:ext cx="4769586" cy="1064190"/>
          </a:xfrm>
          <a:prstGeom prst="rect">
            <a:avLst/>
          </a:prstGeom>
          <a:solidFill>
            <a:srgbClr val="0070C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33615" bIns="33615" numCol="1" spcCol="0" rtlCol="0" fromWordArt="0" anchor="ctr" anchorCtr="0" forceAA="0" compatLnSpc="1">
            <a:prstTxWarp prst="textNoShape">
              <a:avLst/>
            </a:prstTxWarp>
            <a:noAutofit/>
          </a:bodyPr>
          <a:lstStyle/>
          <a:p>
            <a:pPr defTabSz="913862">
              <a:spcAft>
                <a:spcPts val="1175"/>
              </a:spcAft>
            </a:pPr>
            <a:r>
              <a:rPr lang="en-US" sz="1961" dirty="0">
                <a:solidFill>
                  <a:srgbClr val="FFFFFF"/>
                </a:solidFill>
                <a:ea typeface="Segoe UI" pitchFamily="34" charset="0"/>
                <a:cs typeface="Segoe UI" pitchFamily="34" charset="0"/>
              </a:rPr>
              <a:t>Public cloud is the big disrupter that will drive democratization of DR</a:t>
            </a:r>
          </a:p>
        </p:txBody>
      </p:sp>
      <p:sp>
        <p:nvSpPr>
          <p:cNvPr id="23" name="Rectangle 22"/>
          <p:cNvSpPr/>
          <p:nvPr/>
        </p:nvSpPr>
        <p:spPr bwMode="auto">
          <a:xfrm>
            <a:off x="7011477" y="2594156"/>
            <a:ext cx="4782576" cy="1058270"/>
          </a:xfrm>
          <a:prstGeom prst="rect">
            <a:avLst/>
          </a:prstGeom>
          <a:solidFill>
            <a:srgbClr val="0070C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33615" bIns="33615" numCol="1" spcCol="0" rtlCol="0" fromWordArt="0" anchor="ctr" anchorCtr="0" forceAA="0" compatLnSpc="1">
            <a:prstTxWarp prst="textNoShape">
              <a:avLst/>
            </a:prstTxWarp>
            <a:noAutofit/>
          </a:bodyPr>
          <a:lstStyle/>
          <a:p>
            <a:pPr defTabSz="913862">
              <a:spcAft>
                <a:spcPts val="1175"/>
              </a:spcAft>
            </a:pPr>
            <a:r>
              <a:rPr lang="en-US" sz="1961" dirty="0">
                <a:solidFill>
                  <a:srgbClr val="FFFFFF"/>
                </a:solidFill>
                <a:ea typeface="Segoe UI" pitchFamily="34" charset="0"/>
                <a:cs typeface="Segoe UI" pitchFamily="34" charset="0"/>
              </a:rPr>
              <a:t>50% of downtime is due to hardware &amp; software failure and human error</a:t>
            </a:r>
          </a:p>
        </p:txBody>
      </p:sp>
      <p:sp>
        <p:nvSpPr>
          <p:cNvPr id="24" name="Rectangle 23"/>
          <p:cNvSpPr/>
          <p:nvPr/>
        </p:nvSpPr>
        <p:spPr bwMode="auto">
          <a:xfrm>
            <a:off x="7011477" y="3914422"/>
            <a:ext cx="4782576" cy="1058270"/>
          </a:xfrm>
          <a:prstGeom prst="rect">
            <a:avLst/>
          </a:prstGeom>
          <a:solidFill>
            <a:srgbClr val="0070C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33615" bIns="33615" numCol="1" spcCol="0" rtlCol="0" fromWordArt="0" anchor="ctr" anchorCtr="0" forceAA="0" compatLnSpc="1">
            <a:prstTxWarp prst="textNoShape">
              <a:avLst/>
            </a:prstTxWarp>
            <a:noAutofit/>
          </a:bodyPr>
          <a:lstStyle/>
          <a:p>
            <a:pPr defTabSz="913862">
              <a:spcAft>
                <a:spcPts val="1175"/>
              </a:spcAft>
            </a:pPr>
            <a:r>
              <a:rPr lang="en-US" sz="1961" dirty="0">
                <a:solidFill>
                  <a:srgbClr val="FFFFFF"/>
                </a:solidFill>
                <a:ea typeface="Segoe UI" pitchFamily="34" charset="0"/>
                <a:cs typeface="Segoe UI" pitchFamily="34" charset="0"/>
              </a:rPr>
              <a:t>80% of Apps are Mission/Business critical and they are not able to meet RTO using offsite backup</a:t>
            </a:r>
          </a:p>
        </p:txBody>
      </p:sp>
    </p:spTree>
    <p:extLst>
      <p:ext uri="{BB962C8B-B14F-4D97-AF65-F5344CB8AC3E}">
        <p14:creationId xmlns:p14="http://schemas.microsoft.com/office/powerpoint/2010/main" val="337185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6719488" y="5153532"/>
            <a:ext cx="5259237" cy="1329595"/>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98" normalizeH="0" baseline="0" noProof="0" dirty="0">
                <a:ln>
                  <a:noFill/>
                </a:ln>
                <a:gradFill>
                  <a:gsLst>
                    <a:gs pos="0">
                      <a:schemeClr val="accent1"/>
                    </a:gs>
                    <a:gs pos="48000">
                      <a:schemeClr val="accent1"/>
                    </a:gs>
                  </a:gsLst>
                  <a:lin ang="5400000" scaled="0"/>
                </a:gradFill>
                <a:effectLst/>
                <a:uLnTx/>
                <a:uFillTx/>
                <a:latin typeface="+mj-lt"/>
              </a:rPr>
              <a:t>Disaster Recovery</a:t>
            </a:r>
            <a:br>
              <a:rPr kumimoji="0" lang="en-US" sz="2000" b="0" i="0" u="none" strike="noStrike" kern="0" cap="none" spc="-51" normalizeH="0" baseline="0" noProof="0" dirty="0">
                <a:ln>
                  <a:noFill/>
                </a:ln>
                <a:gradFill>
                  <a:gsLst>
                    <a:gs pos="0">
                      <a:srgbClr val="68217A"/>
                    </a:gs>
                    <a:gs pos="100000">
                      <a:srgbClr val="68217A"/>
                    </a:gs>
                  </a:gsLst>
                  <a:lin ang="5400000" scaled="1"/>
                </a:gradFill>
                <a:effectLst/>
                <a:uLnTx/>
                <a:uFillTx/>
              </a:rPr>
            </a:br>
            <a:r>
              <a:rPr kumimoji="0" lang="en-US" sz="1800" b="0" i="0" u="none" strike="noStrike" kern="0" cap="none" spc="0" normalizeH="0" baseline="0" noProof="0" dirty="0">
                <a:ln>
                  <a:noFill/>
                </a:ln>
                <a:solidFill>
                  <a:sysClr val="windowText" lastClr="000000"/>
                </a:solidFill>
                <a:effectLst/>
                <a:uLnTx/>
                <a:uFillTx/>
                <a:latin typeface="+mj-lt"/>
              </a:rPr>
              <a:t>involves a set of policies and procedures to enable the recovery or continuation of vital technology infrastructure and systems following a operational failures, natural or human-induced disaster</a:t>
            </a:r>
          </a:p>
        </p:txBody>
      </p:sp>
      <p:sp>
        <p:nvSpPr>
          <p:cNvPr id="32" name="TextBox 31"/>
          <p:cNvSpPr txBox="1"/>
          <p:nvPr/>
        </p:nvSpPr>
        <p:spPr>
          <a:xfrm>
            <a:off x="6209790" y="3869309"/>
            <a:ext cx="4419515" cy="1080296"/>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98" normalizeH="0" baseline="0" noProof="0" dirty="0">
                <a:ln>
                  <a:noFill/>
                </a:ln>
                <a:gradFill>
                  <a:gsLst>
                    <a:gs pos="0">
                      <a:schemeClr val="accent1"/>
                    </a:gs>
                    <a:gs pos="48000">
                      <a:schemeClr val="accent1"/>
                    </a:gs>
                  </a:gsLst>
                  <a:lin ang="5400000" scaled="0"/>
                </a:gradFill>
                <a:effectLst/>
                <a:uLnTx/>
                <a:uFillTx/>
                <a:latin typeface="+mj-lt"/>
              </a:rPr>
              <a:t>Backup</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mj-lt"/>
              </a:rPr>
              <a:t>When your data is corrupted or lost, restore your data to the original location or a new location</a:t>
            </a:r>
          </a:p>
        </p:txBody>
      </p:sp>
      <p:sp>
        <p:nvSpPr>
          <p:cNvPr id="16" name="Title 1"/>
          <p:cNvSpPr>
            <a:spLocks noGrp="1"/>
          </p:cNvSpPr>
          <p:nvPr>
            <p:ph type="title"/>
          </p:nvPr>
        </p:nvSpPr>
        <p:spPr>
          <a:xfrm>
            <a:off x="227363" y="298225"/>
            <a:ext cx="11653523" cy="927940"/>
          </a:xfrm>
        </p:spPr>
        <p:txBody>
          <a:bodyPr/>
          <a:lstStyle/>
          <a:p>
            <a:r>
              <a:rPr lang="en-US" sz="3600" dirty="0"/>
              <a:t>Business Continuity Components</a:t>
            </a:r>
            <a:endParaRPr lang="en-US" sz="2400" dirty="0">
              <a:gradFill>
                <a:gsLst>
                  <a:gs pos="0">
                    <a:schemeClr val="accent1"/>
                  </a:gs>
                  <a:gs pos="100000">
                    <a:schemeClr val="accent1"/>
                  </a:gs>
                </a:gsLst>
                <a:lin ang="5400000" scaled="0"/>
              </a:gra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866" y="1480420"/>
            <a:ext cx="937939" cy="53816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226" y="1132496"/>
            <a:ext cx="601716" cy="345247"/>
          </a:xfrm>
          <a:prstGeom prst="rect">
            <a:avLst/>
          </a:prstGeom>
        </p:spPr>
      </p:pic>
      <p:sp>
        <p:nvSpPr>
          <p:cNvPr id="38" name="Freeform 33"/>
          <p:cNvSpPr>
            <a:spLocks/>
          </p:cNvSpPr>
          <p:nvPr/>
        </p:nvSpPr>
        <p:spPr bwMode="auto">
          <a:xfrm>
            <a:off x="2888660" y="3639067"/>
            <a:ext cx="2784209" cy="1624770"/>
          </a:xfrm>
          <a:custGeom>
            <a:avLst/>
            <a:gdLst>
              <a:gd name="T0" fmla="*/ 1290 w 1426"/>
              <a:gd name="T1" fmla="*/ 416 h 832"/>
              <a:gd name="T2" fmla="*/ 1050 w 1426"/>
              <a:gd name="T3" fmla="*/ 238 h 832"/>
              <a:gd name="T4" fmla="*/ 805 w 1426"/>
              <a:gd name="T5" fmla="*/ 0 h 832"/>
              <a:gd name="T6" fmla="*/ 593 w 1426"/>
              <a:gd name="T7" fmla="*/ 130 h 832"/>
              <a:gd name="T8" fmla="*/ 519 w 1426"/>
              <a:gd name="T9" fmla="*/ 116 h 832"/>
              <a:gd name="T10" fmla="*/ 287 w 1426"/>
              <a:gd name="T11" fmla="*/ 335 h 832"/>
              <a:gd name="T12" fmla="*/ 259 w 1426"/>
              <a:gd name="T13" fmla="*/ 335 h 832"/>
              <a:gd name="T14" fmla="*/ 0 w 1426"/>
              <a:gd name="T15" fmla="*/ 587 h 832"/>
              <a:gd name="T16" fmla="*/ 259 w 1426"/>
              <a:gd name="T17" fmla="*/ 832 h 832"/>
              <a:gd name="T18" fmla="*/ 1200 w 1426"/>
              <a:gd name="T19" fmla="*/ 832 h 832"/>
              <a:gd name="T20" fmla="*/ 1426 w 1426"/>
              <a:gd name="T21" fmla="*/ 621 h 832"/>
              <a:gd name="T22" fmla="*/ 1290 w 1426"/>
              <a:gd name="T23" fmla="*/ 4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2">
                <a:moveTo>
                  <a:pt x="1290" y="416"/>
                </a:moveTo>
                <a:cubicBezTo>
                  <a:pt x="1262" y="314"/>
                  <a:pt x="1166" y="238"/>
                  <a:pt x="1050" y="238"/>
                </a:cubicBezTo>
                <a:cubicBezTo>
                  <a:pt x="1050" y="109"/>
                  <a:pt x="942" y="0"/>
                  <a:pt x="805" y="0"/>
                </a:cubicBezTo>
                <a:cubicBezTo>
                  <a:pt x="716" y="0"/>
                  <a:pt x="635" y="54"/>
                  <a:pt x="593" y="130"/>
                </a:cubicBezTo>
                <a:cubicBezTo>
                  <a:pt x="566" y="116"/>
                  <a:pt x="547" y="116"/>
                  <a:pt x="519" y="116"/>
                </a:cubicBezTo>
                <a:cubicBezTo>
                  <a:pt x="390" y="116"/>
                  <a:pt x="287" y="211"/>
                  <a:pt x="287" y="335"/>
                </a:cubicBezTo>
                <a:cubicBezTo>
                  <a:pt x="280" y="335"/>
                  <a:pt x="266" y="335"/>
                  <a:pt x="259" y="335"/>
                </a:cubicBezTo>
                <a:cubicBezTo>
                  <a:pt x="116" y="335"/>
                  <a:pt x="0" y="443"/>
                  <a:pt x="0" y="587"/>
                </a:cubicBezTo>
                <a:cubicBezTo>
                  <a:pt x="0" y="723"/>
                  <a:pt x="116" y="832"/>
                  <a:pt x="259" y="832"/>
                </a:cubicBezTo>
                <a:cubicBezTo>
                  <a:pt x="1200" y="832"/>
                  <a:pt x="1200" y="832"/>
                  <a:pt x="1200" y="832"/>
                </a:cubicBezTo>
                <a:cubicBezTo>
                  <a:pt x="1330" y="832"/>
                  <a:pt x="1426" y="737"/>
                  <a:pt x="1426" y="621"/>
                </a:cubicBezTo>
                <a:cubicBezTo>
                  <a:pt x="1426" y="525"/>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9" name="Freeform 34"/>
          <p:cNvSpPr>
            <a:spLocks/>
          </p:cNvSpPr>
          <p:nvPr/>
        </p:nvSpPr>
        <p:spPr bwMode="auto">
          <a:xfrm>
            <a:off x="3775747" y="4098174"/>
            <a:ext cx="1897122" cy="1165664"/>
          </a:xfrm>
          <a:custGeom>
            <a:avLst/>
            <a:gdLst>
              <a:gd name="T0" fmla="*/ 836 w 972"/>
              <a:gd name="T1" fmla="*/ 181 h 597"/>
              <a:gd name="T2" fmla="*/ 596 w 972"/>
              <a:gd name="T3" fmla="*/ 3 h 597"/>
              <a:gd name="T4" fmla="*/ 596 w 972"/>
              <a:gd name="T5" fmla="*/ 0 h 597"/>
              <a:gd name="T6" fmla="*/ 0 w 972"/>
              <a:gd name="T7" fmla="*/ 597 h 597"/>
              <a:gd name="T8" fmla="*/ 746 w 972"/>
              <a:gd name="T9" fmla="*/ 597 h 597"/>
              <a:gd name="T10" fmla="*/ 972 w 972"/>
              <a:gd name="T11" fmla="*/ 386 h 597"/>
              <a:gd name="T12" fmla="*/ 836 w 972"/>
              <a:gd name="T13" fmla="*/ 181 h 597"/>
            </a:gdLst>
            <a:ahLst/>
            <a:cxnLst>
              <a:cxn ang="0">
                <a:pos x="T0" y="T1"/>
              </a:cxn>
              <a:cxn ang="0">
                <a:pos x="T2" y="T3"/>
              </a:cxn>
              <a:cxn ang="0">
                <a:pos x="T4" y="T5"/>
              </a:cxn>
              <a:cxn ang="0">
                <a:pos x="T6" y="T7"/>
              </a:cxn>
              <a:cxn ang="0">
                <a:pos x="T8" y="T9"/>
              </a:cxn>
              <a:cxn ang="0">
                <a:pos x="T10" y="T11"/>
              </a:cxn>
              <a:cxn ang="0">
                <a:pos x="T12" y="T13"/>
              </a:cxn>
            </a:cxnLst>
            <a:rect l="0" t="0" r="r" b="b"/>
            <a:pathLst>
              <a:path w="972" h="597">
                <a:moveTo>
                  <a:pt x="836" y="181"/>
                </a:moveTo>
                <a:cubicBezTo>
                  <a:pt x="808" y="79"/>
                  <a:pt x="712" y="3"/>
                  <a:pt x="596" y="3"/>
                </a:cubicBezTo>
                <a:cubicBezTo>
                  <a:pt x="596" y="2"/>
                  <a:pt x="596" y="1"/>
                  <a:pt x="596" y="0"/>
                </a:cubicBezTo>
                <a:cubicBezTo>
                  <a:pt x="0" y="597"/>
                  <a:pt x="0" y="597"/>
                  <a:pt x="0" y="597"/>
                </a:cubicBezTo>
                <a:cubicBezTo>
                  <a:pt x="746" y="597"/>
                  <a:pt x="746" y="597"/>
                  <a:pt x="746" y="597"/>
                </a:cubicBezTo>
                <a:cubicBezTo>
                  <a:pt x="876" y="597"/>
                  <a:pt x="972" y="502"/>
                  <a:pt x="972" y="386"/>
                </a:cubicBezTo>
                <a:cubicBezTo>
                  <a:pt x="972" y="290"/>
                  <a:pt x="917" y="215"/>
                  <a:pt x="836" y="18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0" name="Freeform 35"/>
          <p:cNvSpPr>
            <a:spLocks/>
          </p:cNvSpPr>
          <p:nvPr/>
        </p:nvSpPr>
        <p:spPr bwMode="auto">
          <a:xfrm>
            <a:off x="3526741" y="5498838"/>
            <a:ext cx="1503379" cy="675431"/>
          </a:xfrm>
          <a:custGeom>
            <a:avLst/>
            <a:gdLst>
              <a:gd name="T0" fmla="*/ 387 w 770"/>
              <a:gd name="T1" fmla="*/ 346 h 346"/>
              <a:gd name="T2" fmla="*/ 321 w 770"/>
              <a:gd name="T3" fmla="*/ 340 h 346"/>
              <a:gd name="T4" fmla="*/ 86 w 770"/>
              <a:gd name="T5" fmla="*/ 205 h 346"/>
              <a:gd name="T6" fmla="*/ 0 w 770"/>
              <a:gd name="T7" fmla="*/ 6 h 346"/>
              <a:gd name="T8" fmla="*/ 47 w 770"/>
              <a:gd name="T9" fmla="*/ 0 h 346"/>
              <a:gd name="T10" fmla="*/ 123 w 770"/>
              <a:gd name="T11" fmla="*/ 174 h 346"/>
              <a:gd name="T12" fmla="*/ 329 w 770"/>
              <a:gd name="T13" fmla="*/ 293 h 346"/>
              <a:gd name="T14" fmla="*/ 574 w 770"/>
              <a:gd name="T15" fmla="*/ 241 h 346"/>
              <a:gd name="T16" fmla="*/ 723 w 770"/>
              <a:gd name="T17" fmla="*/ 13 h 346"/>
              <a:gd name="T18" fmla="*/ 770 w 770"/>
              <a:gd name="T19" fmla="*/ 21 h 346"/>
              <a:gd name="T20" fmla="*/ 600 w 770"/>
              <a:gd name="T21" fmla="*/ 282 h 346"/>
              <a:gd name="T22" fmla="*/ 387 w 770"/>
              <a:gd name="T2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0" h="346">
                <a:moveTo>
                  <a:pt x="387" y="346"/>
                </a:moveTo>
                <a:cubicBezTo>
                  <a:pt x="365" y="346"/>
                  <a:pt x="343" y="344"/>
                  <a:pt x="321" y="340"/>
                </a:cubicBezTo>
                <a:cubicBezTo>
                  <a:pt x="229" y="324"/>
                  <a:pt x="146" y="276"/>
                  <a:pt x="86" y="205"/>
                </a:cubicBezTo>
                <a:cubicBezTo>
                  <a:pt x="39" y="148"/>
                  <a:pt x="9" y="79"/>
                  <a:pt x="0" y="6"/>
                </a:cubicBezTo>
                <a:cubicBezTo>
                  <a:pt x="47" y="0"/>
                  <a:pt x="47" y="0"/>
                  <a:pt x="47" y="0"/>
                </a:cubicBezTo>
                <a:cubicBezTo>
                  <a:pt x="55" y="64"/>
                  <a:pt x="82" y="124"/>
                  <a:pt x="123" y="174"/>
                </a:cubicBezTo>
                <a:cubicBezTo>
                  <a:pt x="175" y="237"/>
                  <a:pt x="248" y="279"/>
                  <a:pt x="329" y="293"/>
                </a:cubicBezTo>
                <a:cubicBezTo>
                  <a:pt x="414" y="307"/>
                  <a:pt x="501" y="289"/>
                  <a:pt x="574" y="241"/>
                </a:cubicBezTo>
                <a:cubicBezTo>
                  <a:pt x="653" y="190"/>
                  <a:pt x="707" y="106"/>
                  <a:pt x="723" y="13"/>
                </a:cubicBezTo>
                <a:cubicBezTo>
                  <a:pt x="770" y="21"/>
                  <a:pt x="770" y="21"/>
                  <a:pt x="770" y="21"/>
                </a:cubicBezTo>
                <a:cubicBezTo>
                  <a:pt x="752" y="128"/>
                  <a:pt x="690" y="222"/>
                  <a:pt x="600" y="282"/>
                </a:cubicBezTo>
                <a:cubicBezTo>
                  <a:pt x="536" y="324"/>
                  <a:pt x="462" y="346"/>
                  <a:pt x="387" y="346"/>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1" name="Freeform 36"/>
          <p:cNvSpPr>
            <a:spLocks/>
          </p:cNvSpPr>
          <p:nvPr/>
        </p:nvSpPr>
        <p:spPr bwMode="auto">
          <a:xfrm>
            <a:off x="3396012" y="5430361"/>
            <a:ext cx="410861" cy="253676"/>
          </a:xfrm>
          <a:custGeom>
            <a:avLst/>
            <a:gdLst>
              <a:gd name="T0" fmla="*/ 264 w 264"/>
              <a:gd name="T1" fmla="*/ 102 h 163"/>
              <a:gd name="T2" fmla="*/ 102 w 264"/>
              <a:gd name="T3" fmla="*/ 0 h 163"/>
              <a:gd name="T4" fmla="*/ 0 w 264"/>
              <a:gd name="T5" fmla="*/ 163 h 163"/>
              <a:gd name="T6" fmla="*/ 264 w 264"/>
              <a:gd name="T7" fmla="*/ 102 h 163"/>
            </a:gdLst>
            <a:ahLst/>
            <a:cxnLst>
              <a:cxn ang="0">
                <a:pos x="T0" y="T1"/>
              </a:cxn>
              <a:cxn ang="0">
                <a:pos x="T2" y="T3"/>
              </a:cxn>
              <a:cxn ang="0">
                <a:pos x="T4" y="T5"/>
              </a:cxn>
              <a:cxn ang="0">
                <a:pos x="T6" y="T7"/>
              </a:cxn>
            </a:cxnLst>
            <a:rect l="0" t="0" r="r" b="b"/>
            <a:pathLst>
              <a:path w="264" h="163">
                <a:moveTo>
                  <a:pt x="264" y="102"/>
                </a:moveTo>
                <a:lnTo>
                  <a:pt x="102" y="0"/>
                </a:lnTo>
                <a:lnTo>
                  <a:pt x="0" y="163"/>
                </a:lnTo>
                <a:lnTo>
                  <a:pt x="264" y="10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2" name="Freeform 37"/>
          <p:cNvSpPr>
            <a:spLocks/>
          </p:cNvSpPr>
          <p:nvPr/>
        </p:nvSpPr>
        <p:spPr bwMode="auto">
          <a:xfrm>
            <a:off x="3886244" y="5515957"/>
            <a:ext cx="789041" cy="1019372"/>
          </a:xfrm>
          <a:custGeom>
            <a:avLst/>
            <a:gdLst>
              <a:gd name="T0" fmla="*/ 202 w 404"/>
              <a:gd name="T1" fmla="*/ 0 h 522"/>
              <a:gd name="T2" fmla="*/ 0 w 404"/>
              <a:gd name="T3" fmla="*/ 56 h 522"/>
              <a:gd name="T4" fmla="*/ 0 w 404"/>
              <a:gd name="T5" fmla="*/ 467 h 522"/>
              <a:gd name="T6" fmla="*/ 202 w 404"/>
              <a:gd name="T7" fmla="*/ 522 h 522"/>
              <a:gd name="T8" fmla="*/ 404 w 404"/>
              <a:gd name="T9" fmla="*/ 467 h 522"/>
              <a:gd name="T10" fmla="*/ 404 w 404"/>
              <a:gd name="T11" fmla="*/ 56 h 522"/>
              <a:gd name="T12" fmla="*/ 202 w 404"/>
              <a:gd name="T13" fmla="*/ 0 h 522"/>
            </a:gdLst>
            <a:ahLst/>
            <a:cxnLst>
              <a:cxn ang="0">
                <a:pos x="T0" y="T1"/>
              </a:cxn>
              <a:cxn ang="0">
                <a:pos x="T2" y="T3"/>
              </a:cxn>
              <a:cxn ang="0">
                <a:pos x="T4" y="T5"/>
              </a:cxn>
              <a:cxn ang="0">
                <a:pos x="T6" y="T7"/>
              </a:cxn>
              <a:cxn ang="0">
                <a:pos x="T8" y="T9"/>
              </a:cxn>
              <a:cxn ang="0">
                <a:pos x="T10" y="T11"/>
              </a:cxn>
              <a:cxn ang="0">
                <a:pos x="T12" y="T13"/>
              </a:cxn>
            </a:cxnLst>
            <a:rect l="0" t="0" r="r" b="b"/>
            <a:pathLst>
              <a:path w="404" h="522">
                <a:moveTo>
                  <a:pt x="202" y="0"/>
                </a:moveTo>
                <a:cubicBezTo>
                  <a:pt x="91" y="0"/>
                  <a:pt x="0" y="25"/>
                  <a:pt x="0" y="56"/>
                </a:cubicBezTo>
                <a:cubicBezTo>
                  <a:pt x="0" y="467"/>
                  <a:pt x="0" y="467"/>
                  <a:pt x="0" y="467"/>
                </a:cubicBezTo>
                <a:cubicBezTo>
                  <a:pt x="0" y="498"/>
                  <a:pt x="91" y="522"/>
                  <a:pt x="202" y="522"/>
                </a:cubicBezTo>
                <a:cubicBezTo>
                  <a:pt x="314" y="522"/>
                  <a:pt x="404" y="498"/>
                  <a:pt x="404" y="467"/>
                </a:cubicBezTo>
                <a:cubicBezTo>
                  <a:pt x="404" y="56"/>
                  <a:pt x="404" y="56"/>
                  <a:pt x="404" y="56"/>
                </a:cubicBezTo>
                <a:cubicBezTo>
                  <a:pt x="404" y="25"/>
                  <a:pt x="314" y="0"/>
                  <a:pt x="202"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3" name="Freeform 38"/>
          <p:cNvSpPr>
            <a:spLocks/>
          </p:cNvSpPr>
          <p:nvPr/>
        </p:nvSpPr>
        <p:spPr bwMode="auto">
          <a:xfrm>
            <a:off x="4423165" y="5722944"/>
            <a:ext cx="112053" cy="807717"/>
          </a:xfrm>
          <a:custGeom>
            <a:avLst/>
            <a:gdLst>
              <a:gd name="T0" fmla="*/ 0 w 57"/>
              <a:gd name="T1" fmla="*/ 413 h 413"/>
              <a:gd name="T2" fmla="*/ 57 w 57"/>
              <a:gd name="T3" fmla="*/ 403 h 413"/>
              <a:gd name="T4" fmla="*/ 57 w 57"/>
              <a:gd name="T5" fmla="*/ 0 h 413"/>
              <a:gd name="T6" fmla="*/ 0 w 57"/>
              <a:gd name="T7" fmla="*/ 11 h 413"/>
              <a:gd name="T8" fmla="*/ 0 w 57"/>
              <a:gd name="T9" fmla="*/ 413 h 413"/>
            </a:gdLst>
            <a:ahLst/>
            <a:cxnLst>
              <a:cxn ang="0">
                <a:pos x="T0" y="T1"/>
              </a:cxn>
              <a:cxn ang="0">
                <a:pos x="T2" y="T3"/>
              </a:cxn>
              <a:cxn ang="0">
                <a:pos x="T4" y="T5"/>
              </a:cxn>
              <a:cxn ang="0">
                <a:pos x="T6" y="T7"/>
              </a:cxn>
              <a:cxn ang="0">
                <a:pos x="T8" y="T9"/>
              </a:cxn>
            </a:cxnLst>
            <a:rect l="0" t="0" r="r" b="b"/>
            <a:pathLst>
              <a:path w="57" h="413">
                <a:moveTo>
                  <a:pt x="0" y="413"/>
                </a:moveTo>
                <a:cubicBezTo>
                  <a:pt x="21" y="410"/>
                  <a:pt x="40" y="407"/>
                  <a:pt x="57" y="403"/>
                </a:cubicBezTo>
                <a:cubicBezTo>
                  <a:pt x="57" y="0"/>
                  <a:pt x="57" y="0"/>
                  <a:pt x="57" y="0"/>
                </a:cubicBezTo>
                <a:cubicBezTo>
                  <a:pt x="0" y="11"/>
                  <a:pt x="0" y="11"/>
                  <a:pt x="0" y="11"/>
                </a:cubicBezTo>
                <a:lnTo>
                  <a:pt x="0" y="413"/>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4" name="Freeform 39"/>
          <p:cNvSpPr>
            <a:spLocks/>
          </p:cNvSpPr>
          <p:nvPr/>
        </p:nvSpPr>
        <p:spPr bwMode="auto">
          <a:xfrm>
            <a:off x="3886244" y="5624897"/>
            <a:ext cx="789041" cy="147848"/>
          </a:xfrm>
          <a:custGeom>
            <a:avLst/>
            <a:gdLst>
              <a:gd name="T0" fmla="*/ 0 w 404"/>
              <a:gd name="T1" fmla="*/ 19 h 75"/>
              <a:gd name="T2" fmla="*/ 202 w 404"/>
              <a:gd name="T3" fmla="*/ 75 h 75"/>
              <a:gd name="T4" fmla="*/ 404 w 404"/>
              <a:gd name="T5" fmla="*/ 19 h 75"/>
              <a:gd name="T6" fmla="*/ 404 w 404"/>
              <a:gd name="T7" fmla="*/ 0 h 75"/>
              <a:gd name="T8" fmla="*/ 202 w 404"/>
              <a:gd name="T9" fmla="*/ 55 h 75"/>
              <a:gd name="T10" fmla="*/ 0 w 404"/>
              <a:gd name="T11" fmla="*/ 0 h 75"/>
              <a:gd name="T12" fmla="*/ 0 w 404"/>
              <a:gd name="T13" fmla="*/ 19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19"/>
                </a:moveTo>
                <a:cubicBezTo>
                  <a:pt x="0" y="50"/>
                  <a:pt x="91" y="75"/>
                  <a:pt x="202" y="75"/>
                </a:cubicBezTo>
                <a:cubicBezTo>
                  <a:pt x="314" y="75"/>
                  <a:pt x="404" y="50"/>
                  <a:pt x="404" y="19"/>
                </a:cubicBezTo>
                <a:cubicBezTo>
                  <a:pt x="404" y="0"/>
                  <a:pt x="404" y="0"/>
                  <a:pt x="404" y="0"/>
                </a:cubicBezTo>
                <a:cubicBezTo>
                  <a:pt x="404" y="30"/>
                  <a:pt x="314" y="55"/>
                  <a:pt x="202" y="55"/>
                </a:cubicBezTo>
                <a:cubicBezTo>
                  <a:pt x="91" y="55"/>
                  <a:pt x="0" y="30"/>
                  <a:pt x="0" y="0"/>
                </a:cubicBezTo>
                <a:lnTo>
                  <a:pt x="0" y="19"/>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5" name="Freeform 40"/>
          <p:cNvSpPr>
            <a:spLocks/>
          </p:cNvSpPr>
          <p:nvPr/>
        </p:nvSpPr>
        <p:spPr bwMode="auto">
          <a:xfrm>
            <a:off x="3886244" y="6158706"/>
            <a:ext cx="789041" cy="146292"/>
          </a:xfrm>
          <a:custGeom>
            <a:avLst/>
            <a:gdLst>
              <a:gd name="T0" fmla="*/ 0 w 404"/>
              <a:gd name="T1" fmla="*/ 20 h 75"/>
              <a:gd name="T2" fmla="*/ 202 w 404"/>
              <a:gd name="T3" fmla="*/ 75 h 75"/>
              <a:gd name="T4" fmla="*/ 404 w 404"/>
              <a:gd name="T5" fmla="*/ 20 h 75"/>
              <a:gd name="T6" fmla="*/ 404 w 404"/>
              <a:gd name="T7" fmla="*/ 0 h 75"/>
              <a:gd name="T8" fmla="*/ 202 w 404"/>
              <a:gd name="T9" fmla="*/ 55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0"/>
                  <a:pt x="91" y="75"/>
                  <a:pt x="202" y="75"/>
                </a:cubicBezTo>
                <a:cubicBezTo>
                  <a:pt x="314" y="75"/>
                  <a:pt x="404" y="50"/>
                  <a:pt x="404" y="20"/>
                </a:cubicBezTo>
                <a:cubicBezTo>
                  <a:pt x="404" y="0"/>
                  <a:pt x="404" y="0"/>
                  <a:pt x="404" y="0"/>
                </a:cubicBezTo>
                <a:cubicBezTo>
                  <a:pt x="404" y="31"/>
                  <a:pt x="314" y="55"/>
                  <a:pt x="202" y="55"/>
                </a:cubicBezTo>
                <a:cubicBezTo>
                  <a:pt x="91" y="55"/>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6" name="Freeform 41"/>
          <p:cNvSpPr>
            <a:spLocks/>
          </p:cNvSpPr>
          <p:nvPr/>
        </p:nvSpPr>
        <p:spPr bwMode="auto">
          <a:xfrm>
            <a:off x="3886244" y="5891024"/>
            <a:ext cx="789041" cy="146292"/>
          </a:xfrm>
          <a:custGeom>
            <a:avLst/>
            <a:gdLst>
              <a:gd name="T0" fmla="*/ 0 w 404"/>
              <a:gd name="T1" fmla="*/ 20 h 75"/>
              <a:gd name="T2" fmla="*/ 202 w 404"/>
              <a:gd name="T3" fmla="*/ 75 h 75"/>
              <a:gd name="T4" fmla="*/ 404 w 404"/>
              <a:gd name="T5" fmla="*/ 20 h 75"/>
              <a:gd name="T6" fmla="*/ 404 w 404"/>
              <a:gd name="T7" fmla="*/ 0 h 75"/>
              <a:gd name="T8" fmla="*/ 202 w 404"/>
              <a:gd name="T9" fmla="*/ 56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1"/>
                  <a:pt x="91" y="75"/>
                  <a:pt x="202" y="75"/>
                </a:cubicBezTo>
                <a:cubicBezTo>
                  <a:pt x="314" y="75"/>
                  <a:pt x="404" y="51"/>
                  <a:pt x="404" y="20"/>
                </a:cubicBezTo>
                <a:cubicBezTo>
                  <a:pt x="404" y="0"/>
                  <a:pt x="404" y="0"/>
                  <a:pt x="404" y="0"/>
                </a:cubicBezTo>
                <a:cubicBezTo>
                  <a:pt x="404" y="31"/>
                  <a:pt x="314" y="56"/>
                  <a:pt x="202" y="56"/>
                </a:cubicBezTo>
                <a:cubicBezTo>
                  <a:pt x="91" y="56"/>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9" name="Freeform 44"/>
          <p:cNvSpPr>
            <a:spLocks/>
          </p:cNvSpPr>
          <p:nvPr/>
        </p:nvSpPr>
        <p:spPr bwMode="auto">
          <a:xfrm>
            <a:off x="3886244" y="4085723"/>
            <a:ext cx="789041" cy="1022485"/>
          </a:xfrm>
          <a:custGeom>
            <a:avLst/>
            <a:gdLst>
              <a:gd name="T0" fmla="*/ 202 w 404"/>
              <a:gd name="T1" fmla="*/ 0 h 523"/>
              <a:gd name="T2" fmla="*/ 0 w 404"/>
              <a:gd name="T3" fmla="*/ 56 h 523"/>
              <a:gd name="T4" fmla="*/ 0 w 404"/>
              <a:gd name="T5" fmla="*/ 467 h 523"/>
              <a:gd name="T6" fmla="*/ 202 w 404"/>
              <a:gd name="T7" fmla="*/ 523 h 523"/>
              <a:gd name="T8" fmla="*/ 404 w 404"/>
              <a:gd name="T9" fmla="*/ 467 h 523"/>
              <a:gd name="T10" fmla="*/ 404 w 404"/>
              <a:gd name="T11" fmla="*/ 56 h 523"/>
              <a:gd name="T12" fmla="*/ 202 w 404"/>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404" h="523">
                <a:moveTo>
                  <a:pt x="202" y="0"/>
                </a:moveTo>
                <a:cubicBezTo>
                  <a:pt x="91" y="0"/>
                  <a:pt x="0" y="25"/>
                  <a:pt x="0" y="56"/>
                </a:cubicBezTo>
                <a:cubicBezTo>
                  <a:pt x="0" y="467"/>
                  <a:pt x="0" y="467"/>
                  <a:pt x="0" y="467"/>
                </a:cubicBezTo>
                <a:cubicBezTo>
                  <a:pt x="0" y="498"/>
                  <a:pt x="91" y="523"/>
                  <a:pt x="202" y="523"/>
                </a:cubicBezTo>
                <a:cubicBezTo>
                  <a:pt x="314" y="523"/>
                  <a:pt x="404" y="498"/>
                  <a:pt x="404" y="467"/>
                </a:cubicBezTo>
                <a:cubicBezTo>
                  <a:pt x="404" y="56"/>
                  <a:pt x="404" y="56"/>
                  <a:pt x="404" y="56"/>
                </a:cubicBezTo>
                <a:cubicBezTo>
                  <a:pt x="404" y="25"/>
                  <a:pt x="314" y="0"/>
                  <a:pt x="202"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0" name="Freeform 45"/>
          <p:cNvSpPr>
            <a:spLocks/>
          </p:cNvSpPr>
          <p:nvPr/>
        </p:nvSpPr>
        <p:spPr bwMode="auto">
          <a:xfrm>
            <a:off x="4423165" y="4295822"/>
            <a:ext cx="112053" cy="804604"/>
          </a:xfrm>
          <a:custGeom>
            <a:avLst/>
            <a:gdLst>
              <a:gd name="T0" fmla="*/ 0 w 57"/>
              <a:gd name="T1" fmla="*/ 412 h 412"/>
              <a:gd name="T2" fmla="*/ 57 w 57"/>
              <a:gd name="T3" fmla="*/ 402 h 412"/>
              <a:gd name="T4" fmla="*/ 57 w 57"/>
              <a:gd name="T5" fmla="*/ 0 h 412"/>
              <a:gd name="T6" fmla="*/ 0 w 57"/>
              <a:gd name="T7" fmla="*/ 11 h 412"/>
              <a:gd name="T8" fmla="*/ 0 w 57"/>
              <a:gd name="T9" fmla="*/ 412 h 412"/>
            </a:gdLst>
            <a:ahLst/>
            <a:cxnLst>
              <a:cxn ang="0">
                <a:pos x="T0" y="T1"/>
              </a:cxn>
              <a:cxn ang="0">
                <a:pos x="T2" y="T3"/>
              </a:cxn>
              <a:cxn ang="0">
                <a:pos x="T4" y="T5"/>
              </a:cxn>
              <a:cxn ang="0">
                <a:pos x="T6" y="T7"/>
              </a:cxn>
              <a:cxn ang="0">
                <a:pos x="T8" y="T9"/>
              </a:cxn>
            </a:cxnLst>
            <a:rect l="0" t="0" r="r" b="b"/>
            <a:pathLst>
              <a:path w="57" h="412">
                <a:moveTo>
                  <a:pt x="0" y="412"/>
                </a:moveTo>
                <a:cubicBezTo>
                  <a:pt x="21" y="410"/>
                  <a:pt x="40" y="406"/>
                  <a:pt x="57" y="402"/>
                </a:cubicBezTo>
                <a:cubicBezTo>
                  <a:pt x="57" y="0"/>
                  <a:pt x="57" y="0"/>
                  <a:pt x="57" y="0"/>
                </a:cubicBezTo>
                <a:cubicBezTo>
                  <a:pt x="0" y="11"/>
                  <a:pt x="0" y="11"/>
                  <a:pt x="0" y="11"/>
                </a:cubicBezTo>
                <a:lnTo>
                  <a:pt x="0" y="412"/>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1" name="Freeform 46"/>
          <p:cNvSpPr>
            <a:spLocks/>
          </p:cNvSpPr>
          <p:nvPr/>
        </p:nvSpPr>
        <p:spPr bwMode="auto">
          <a:xfrm>
            <a:off x="3886244" y="4196220"/>
            <a:ext cx="789041" cy="146292"/>
          </a:xfrm>
          <a:custGeom>
            <a:avLst/>
            <a:gdLst>
              <a:gd name="T0" fmla="*/ 0 w 404"/>
              <a:gd name="T1" fmla="*/ 20 h 75"/>
              <a:gd name="T2" fmla="*/ 202 w 404"/>
              <a:gd name="T3" fmla="*/ 75 h 75"/>
              <a:gd name="T4" fmla="*/ 404 w 404"/>
              <a:gd name="T5" fmla="*/ 20 h 75"/>
              <a:gd name="T6" fmla="*/ 404 w 404"/>
              <a:gd name="T7" fmla="*/ 0 h 75"/>
              <a:gd name="T8" fmla="*/ 202 w 404"/>
              <a:gd name="T9" fmla="*/ 55 h 75"/>
              <a:gd name="T10" fmla="*/ 0 w 404"/>
              <a:gd name="T11" fmla="*/ 0 h 75"/>
              <a:gd name="T12" fmla="*/ 0 w 404"/>
              <a:gd name="T13" fmla="*/ 20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20"/>
                </a:moveTo>
                <a:cubicBezTo>
                  <a:pt x="0" y="50"/>
                  <a:pt x="91" y="75"/>
                  <a:pt x="202" y="75"/>
                </a:cubicBezTo>
                <a:cubicBezTo>
                  <a:pt x="314" y="75"/>
                  <a:pt x="404" y="50"/>
                  <a:pt x="404" y="20"/>
                </a:cubicBezTo>
                <a:cubicBezTo>
                  <a:pt x="404" y="0"/>
                  <a:pt x="404" y="0"/>
                  <a:pt x="404" y="0"/>
                </a:cubicBezTo>
                <a:cubicBezTo>
                  <a:pt x="404" y="31"/>
                  <a:pt x="314" y="55"/>
                  <a:pt x="202" y="55"/>
                </a:cubicBezTo>
                <a:cubicBezTo>
                  <a:pt x="91" y="55"/>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2" name="Freeform 47"/>
          <p:cNvSpPr>
            <a:spLocks/>
          </p:cNvSpPr>
          <p:nvPr/>
        </p:nvSpPr>
        <p:spPr bwMode="auto">
          <a:xfrm>
            <a:off x="3886244" y="4728472"/>
            <a:ext cx="789041" cy="149404"/>
          </a:xfrm>
          <a:custGeom>
            <a:avLst/>
            <a:gdLst>
              <a:gd name="T0" fmla="*/ 0 w 404"/>
              <a:gd name="T1" fmla="*/ 20 h 76"/>
              <a:gd name="T2" fmla="*/ 202 w 404"/>
              <a:gd name="T3" fmla="*/ 76 h 76"/>
              <a:gd name="T4" fmla="*/ 404 w 404"/>
              <a:gd name="T5" fmla="*/ 20 h 76"/>
              <a:gd name="T6" fmla="*/ 404 w 404"/>
              <a:gd name="T7" fmla="*/ 0 h 76"/>
              <a:gd name="T8" fmla="*/ 202 w 404"/>
              <a:gd name="T9" fmla="*/ 56 h 76"/>
              <a:gd name="T10" fmla="*/ 0 w 404"/>
              <a:gd name="T11" fmla="*/ 0 h 76"/>
              <a:gd name="T12" fmla="*/ 0 w 40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404" h="76">
                <a:moveTo>
                  <a:pt x="0" y="20"/>
                </a:moveTo>
                <a:cubicBezTo>
                  <a:pt x="0" y="51"/>
                  <a:pt x="91" y="76"/>
                  <a:pt x="202" y="76"/>
                </a:cubicBezTo>
                <a:cubicBezTo>
                  <a:pt x="314" y="76"/>
                  <a:pt x="404" y="51"/>
                  <a:pt x="404" y="20"/>
                </a:cubicBezTo>
                <a:cubicBezTo>
                  <a:pt x="404" y="0"/>
                  <a:pt x="404" y="0"/>
                  <a:pt x="404" y="0"/>
                </a:cubicBezTo>
                <a:cubicBezTo>
                  <a:pt x="404" y="31"/>
                  <a:pt x="314" y="56"/>
                  <a:pt x="202" y="56"/>
                </a:cubicBezTo>
                <a:cubicBezTo>
                  <a:pt x="91" y="56"/>
                  <a:pt x="0" y="31"/>
                  <a:pt x="0" y="0"/>
                </a:cubicBezTo>
                <a:lnTo>
                  <a:pt x="0" y="20"/>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3" name="Freeform 48"/>
          <p:cNvSpPr>
            <a:spLocks/>
          </p:cNvSpPr>
          <p:nvPr/>
        </p:nvSpPr>
        <p:spPr bwMode="auto">
          <a:xfrm>
            <a:off x="3886244" y="4463902"/>
            <a:ext cx="789041" cy="146292"/>
          </a:xfrm>
          <a:custGeom>
            <a:avLst/>
            <a:gdLst>
              <a:gd name="T0" fmla="*/ 0 w 404"/>
              <a:gd name="T1" fmla="*/ 19 h 75"/>
              <a:gd name="T2" fmla="*/ 202 w 404"/>
              <a:gd name="T3" fmla="*/ 75 h 75"/>
              <a:gd name="T4" fmla="*/ 404 w 404"/>
              <a:gd name="T5" fmla="*/ 19 h 75"/>
              <a:gd name="T6" fmla="*/ 404 w 404"/>
              <a:gd name="T7" fmla="*/ 0 h 75"/>
              <a:gd name="T8" fmla="*/ 202 w 404"/>
              <a:gd name="T9" fmla="*/ 55 h 75"/>
              <a:gd name="T10" fmla="*/ 0 w 404"/>
              <a:gd name="T11" fmla="*/ 0 h 75"/>
              <a:gd name="T12" fmla="*/ 0 w 404"/>
              <a:gd name="T13" fmla="*/ 19 h 75"/>
            </a:gdLst>
            <a:ahLst/>
            <a:cxnLst>
              <a:cxn ang="0">
                <a:pos x="T0" y="T1"/>
              </a:cxn>
              <a:cxn ang="0">
                <a:pos x="T2" y="T3"/>
              </a:cxn>
              <a:cxn ang="0">
                <a:pos x="T4" y="T5"/>
              </a:cxn>
              <a:cxn ang="0">
                <a:pos x="T6" y="T7"/>
              </a:cxn>
              <a:cxn ang="0">
                <a:pos x="T8" y="T9"/>
              </a:cxn>
              <a:cxn ang="0">
                <a:pos x="T10" y="T11"/>
              </a:cxn>
              <a:cxn ang="0">
                <a:pos x="T12" y="T13"/>
              </a:cxn>
            </a:cxnLst>
            <a:rect l="0" t="0" r="r" b="b"/>
            <a:pathLst>
              <a:path w="404" h="75">
                <a:moveTo>
                  <a:pt x="0" y="19"/>
                </a:moveTo>
                <a:cubicBezTo>
                  <a:pt x="0" y="50"/>
                  <a:pt x="91" y="75"/>
                  <a:pt x="202" y="75"/>
                </a:cubicBezTo>
                <a:cubicBezTo>
                  <a:pt x="314" y="75"/>
                  <a:pt x="404" y="50"/>
                  <a:pt x="404" y="19"/>
                </a:cubicBezTo>
                <a:cubicBezTo>
                  <a:pt x="404" y="0"/>
                  <a:pt x="404" y="0"/>
                  <a:pt x="404" y="0"/>
                </a:cubicBezTo>
                <a:cubicBezTo>
                  <a:pt x="404" y="30"/>
                  <a:pt x="314" y="55"/>
                  <a:pt x="202" y="55"/>
                </a:cubicBezTo>
                <a:cubicBezTo>
                  <a:pt x="91" y="55"/>
                  <a:pt x="0" y="30"/>
                  <a:pt x="0" y="0"/>
                </a:cubicBezTo>
                <a:lnTo>
                  <a:pt x="0" y="19"/>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Freeform 90"/>
          <p:cNvSpPr>
            <a:spLocks/>
          </p:cNvSpPr>
          <p:nvPr/>
        </p:nvSpPr>
        <p:spPr bwMode="auto">
          <a:xfrm>
            <a:off x="3775747" y="4879433"/>
            <a:ext cx="1771062" cy="384405"/>
          </a:xfrm>
          <a:custGeom>
            <a:avLst/>
            <a:gdLst>
              <a:gd name="T0" fmla="*/ 746 w 907"/>
              <a:gd name="T1" fmla="*/ 197 h 197"/>
              <a:gd name="T2" fmla="*/ 907 w 907"/>
              <a:gd name="T3" fmla="*/ 135 h 197"/>
              <a:gd name="T4" fmla="*/ 752 w 907"/>
              <a:gd name="T5" fmla="*/ 48 h 197"/>
              <a:gd name="T6" fmla="*/ 702 w 907"/>
              <a:gd name="T7" fmla="*/ 55 h 197"/>
              <a:gd name="T8" fmla="*/ 572 w 907"/>
              <a:gd name="T9" fmla="*/ 0 h 197"/>
              <a:gd name="T10" fmla="*/ 421 w 907"/>
              <a:gd name="T11" fmla="*/ 82 h 197"/>
              <a:gd name="T12" fmla="*/ 332 w 907"/>
              <a:gd name="T13" fmla="*/ 48 h 197"/>
              <a:gd name="T14" fmla="*/ 210 w 907"/>
              <a:gd name="T15" fmla="*/ 127 h 197"/>
              <a:gd name="T16" fmla="*/ 116 w 907"/>
              <a:gd name="T17" fmla="*/ 96 h 197"/>
              <a:gd name="T18" fmla="*/ 99 w 907"/>
              <a:gd name="T19" fmla="*/ 97 h 197"/>
              <a:gd name="T20" fmla="*/ 0 w 907"/>
              <a:gd name="T21" fmla="*/ 197 h 197"/>
              <a:gd name="T22" fmla="*/ 746 w 907"/>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7">
                <a:moveTo>
                  <a:pt x="746" y="197"/>
                </a:moveTo>
                <a:cubicBezTo>
                  <a:pt x="811" y="197"/>
                  <a:pt x="867" y="173"/>
                  <a:pt x="907" y="135"/>
                </a:cubicBezTo>
                <a:cubicBezTo>
                  <a:pt x="875" y="83"/>
                  <a:pt x="818" y="48"/>
                  <a:pt x="752" y="48"/>
                </a:cubicBezTo>
                <a:cubicBezTo>
                  <a:pt x="735" y="48"/>
                  <a:pt x="718" y="51"/>
                  <a:pt x="702" y="55"/>
                </a:cubicBezTo>
                <a:cubicBezTo>
                  <a:pt x="669" y="21"/>
                  <a:pt x="623" y="0"/>
                  <a:pt x="572" y="0"/>
                </a:cubicBezTo>
                <a:cubicBezTo>
                  <a:pt x="508" y="0"/>
                  <a:pt x="453" y="33"/>
                  <a:pt x="421" y="82"/>
                </a:cubicBezTo>
                <a:cubicBezTo>
                  <a:pt x="397" y="61"/>
                  <a:pt x="366" y="48"/>
                  <a:pt x="332" y="48"/>
                </a:cubicBezTo>
                <a:cubicBezTo>
                  <a:pt x="277" y="48"/>
                  <a:pt x="231" y="81"/>
                  <a:pt x="210" y="127"/>
                </a:cubicBezTo>
                <a:cubicBezTo>
                  <a:pt x="184" y="108"/>
                  <a:pt x="151" y="96"/>
                  <a:pt x="116" y="96"/>
                </a:cubicBezTo>
                <a:cubicBezTo>
                  <a:pt x="111" y="96"/>
                  <a:pt x="105" y="97"/>
                  <a:pt x="99" y="97"/>
                </a:cubicBezTo>
                <a:cubicBezTo>
                  <a:pt x="0" y="197"/>
                  <a:pt x="0" y="197"/>
                  <a:pt x="0" y="197"/>
                </a:cubicBezTo>
                <a:cubicBezTo>
                  <a:pt x="746" y="197"/>
                  <a:pt x="746" y="197"/>
                  <a:pt x="746" y="197"/>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7" name="Freeform 91"/>
          <p:cNvSpPr>
            <a:spLocks/>
          </p:cNvSpPr>
          <p:nvPr/>
        </p:nvSpPr>
        <p:spPr bwMode="auto">
          <a:xfrm>
            <a:off x="4756212" y="5140891"/>
            <a:ext cx="410861" cy="253676"/>
          </a:xfrm>
          <a:custGeom>
            <a:avLst/>
            <a:gdLst>
              <a:gd name="T0" fmla="*/ 0 w 264"/>
              <a:gd name="T1" fmla="*/ 62 h 163"/>
              <a:gd name="T2" fmla="*/ 163 w 264"/>
              <a:gd name="T3" fmla="*/ 163 h 163"/>
              <a:gd name="T4" fmla="*/ 264 w 264"/>
              <a:gd name="T5" fmla="*/ 0 h 163"/>
              <a:gd name="T6" fmla="*/ 0 w 264"/>
              <a:gd name="T7" fmla="*/ 62 h 163"/>
            </a:gdLst>
            <a:ahLst/>
            <a:cxnLst>
              <a:cxn ang="0">
                <a:pos x="T0" y="T1"/>
              </a:cxn>
              <a:cxn ang="0">
                <a:pos x="T2" y="T3"/>
              </a:cxn>
              <a:cxn ang="0">
                <a:pos x="T4" y="T5"/>
              </a:cxn>
              <a:cxn ang="0">
                <a:pos x="T6" y="T7"/>
              </a:cxn>
            </a:cxnLst>
            <a:rect l="0" t="0" r="r" b="b"/>
            <a:pathLst>
              <a:path w="264" h="163">
                <a:moveTo>
                  <a:pt x="0" y="62"/>
                </a:moveTo>
                <a:lnTo>
                  <a:pt x="163" y="163"/>
                </a:lnTo>
                <a:lnTo>
                  <a:pt x="264" y="0"/>
                </a:lnTo>
                <a:lnTo>
                  <a:pt x="0" y="6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8" name="Freeform 92"/>
          <p:cNvSpPr>
            <a:spLocks/>
          </p:cNvSpPr>
          <p:nvPr/>
        </p:nvSpPr>
        <p:spPr bwMode="auto">
          <a:xfrm>
            <a:off x="3531408" y="4762710"/>
            <a:ext cx="354835" cy="536922"/>
          </a:xfrm>
          <a:custGeom>
            <a:avLst/>
            <a:gdLst>
              <a:gd name="T0" fmla="*/ 182 w 182"/>
              <a:gd name="T1" fmla="*/ 0 h 275"/>
              <a:gd name="T2" fmla="*/ 175 w 182"/>
              <a:gd name="T3" fmla="*/ 4 h 275"/>
              <a:gd name="T4" fmla="*/ 0 w 182"/>
              <a:gd name="T5" fmla="*/ 267 h 275"/>
              <a:gd name="T6" fmla="*/ 47 w 182"/>
              <a:gd name="T7" fmla="*/ 275 h 275"/>
              <a:gd name="T8" fmla="*/ 182 w 182"/>
              <a:gd name="T9" fmla="*/ 57 h 275"/>
              <a:gd name="T10" fmla="*/ 182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182" y="0"/>
                </a:moveTo>
                <a:cubicBezTo>
                  <a:pt x="180" y="1"/>
                  <a:pt x="177" y="3"/>
                  <a:pt x="175" y="4"/>
                </a:cubicBezTo>
                <a:cubicBezTo>
                  <a:pt x="82" y="63"/>
                  <a:pt x="19" y="159"/>
                  <a:pt x="0" y="267"/>
                </a:cubicBezTo>
                <a:cubicBezTo>
                  <a:pt x="47" y="275"/>
                  <a:pt x="47" y="275"/>
                  <a:pt x="47" y="275"/>
                </a:cubicBezTo>
                <a:cubicBezTo>
                  <a:pt x="62" y="188"/>
                  <a:pt x="111" y="110"/>
                  <a:pt x="182" y="57"/>
                </a:cubicBezTo>
                <a:lnTo>
                  <a:pt x="182"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9" name="Freeform 93"/>
          <p:cNvSpPr>
            <a:spLocks/>
          </p:cNvSpPr>
          <p:nvPr/>
        </p:nvSpPr>
        <p:spPr bwMode="auto">
          <a:xfrm>
            <a:off x="4675284" y="4762711"/>
            <a:ext cx="354835" cy="532252"/>
          </a:xfrm>
          <a:custGeom>
            <a:avLst/>
            <a:gdLst>
              <a:gd name="T0" fmla="*/ 105 w 182"/>
              <a:gd name="T1" fmla="*/ 92 h 273"/>
              <a:gd name="T2" fmla="*/ 0 w 182"/>
              <a:gd name="T3" fmla="*/ 0 h 273"/>
              <a:gd name="T4" fmla="*/ 0 w 182"/>
              <a:gd name="T5" fmla="*/ 57 h 273"/>
              <a:gd name="T6" fmla="*/ 67 w 182"/>
              <a:gd name="T7" fmla="*/ 122 h 273"/>
              <a:gd name="T8" fmla="*/ 135 w 182"/>
              <a:gd name="T9" fmla="*/ 273 h 273"/>
              <a:gd name="T10" fmla="*/ 182 w 182"/>
              <a:gd name="T11" fmla="*/ 265 h 273"/>
              <a:gd name="T12" fmla="*/ 105 w 182"/>
              <a:gd name="T13" fmla="*/ 92 h 273"/>
            </a:gdLst>
            <a:ahLst/>
            <a:cxnLst>
              <a:cxn ang="0">
                <a:pos x="T0" y="T1"/>
              </a:cxn>
              <a:cxn ang="0">
                <a:pos x="T2" y="T3"/>
              </a:cxn>
              <a:cxn ang="0">
                <a:pos x="T4" y="T5"/>
              </a:cxn>
              <a:cxn ang="0">
                <a:pos x="T6" y="T7"/>
              </a:cxn>
              <a:cxn ang="0">
                <a:pos x="T8" y="T9"/>
              </a:cxn>
              <a:cxn ang="0">
                <a:pos x="T10" y="T11"/>
              </a:cxn>
              <a:cxn ang="0">
                <a:pos x="T12" y="T13"/>
              </a:cxn>
            </a:cxnLst>
            <a:rect l="0" t="0" r="r" b="b"/>
            <a:pathLst>
              <a:path w="182" h="273">
                <a:moveTo>
                  <a:pt x="105" y="92"/>
                </a:moveTo>
                <a:cubicBezTo>
                  <a:pt x="75" y="55"/>
                  <a:pt x="40" y="24"/>
                  <a:pt x="0" y="0"/>
                </a:cubicBezTo>
                <a:cubicBezTo>
                  <a:pt x="0" y="57"/>
                  <a:pt x="0" y="57"/>
                  <a:pt x="0" y="57"/>
                </a:cubicBezTo>
                <a:cubicBezTo>
                  <a:pt x="25" y="76"/>
                  <a:pt x="47" y="97"/>
                  <a:pt x="67" y="122"/>
                </a:cubicBezTo>
                <a:cubicBezTo>
                  <a:pt x="101" y="166"/>
                  <a:pt x="125" y="218"/>
                  <a:pt x="135" y="273"/>
                </a:cubicBezTo>
                <a:cubicBezTo>
                  <a:pt x="182" y="265"/>
                  <a:pt x="182" y="265"/>
                  <a:pt x="182" y="265"/>
                </a:cubicBezTo>
                <a:cubicBezTo>
                  <a:pt x="171" y="202"/>
                  <a:pt x="144" y="142"/>
                  <a:pt x="105" y="92"/>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6" name="Group 35"/>
          <p:cNvGrpSpPr/>
          <p:nvPr/>
        </p:nvGrpSpPr>
        <p:grpSpPr>
          <a:xfrm>
            <a:off x="296653" y="2384437"/>
            <a:ext cx="2093215" cy="2155400"/>
            <a:chOff x="795445" y="1759594"/>
            <a:chExt cx="2784210" cy="2863580"/>
          </a:xfrm>
        </p:grpSpPr>
        <p:sp>
          <p:nvSpPr>
            <p:cNvPr id="4" name="Freeform 5"/>
            <p:cNvSpPr>
              <a:spLocks/>
            </p:cNvSpPr>
            <p:nvPr/>
          </p:nvSpPr>
          <p:spPr bwMode="auto">
            <a:xfrm>
              <a:off x="795445" y="1759594"/>
              <a:ext cx="2784209" cy="1623214"/>
            </a:xfrm>
            <a:custGeom>
              <a:avLst/>
              <a:gdLst>
                <a:gd name="T0" fmla="*/ 1290 w 1426"/>
                <a:gd name="T1" fmla="*/ 416 h 831"/>
                <a:gd name="T2" fmla="*/ 1050 w 1426"/>
                <a:gd name="T3" fmla="*/ 238 h 831"/>
                <a:gd name="T4" fmla="*/ 805 w 1426"/>
                <a:gd name="T5" fmla="*/ 0 h 831"/>
                <a:gd name="T6" fmla="*/ 593 w 1426"/>
                <a:gd name="T7" fmla="*/ 129 h 831"/>
                <a:gd name="T8" fmla="*/ 519 w 1426"/>
                <a:gd name="T9" fmla="*/ 116 h 831"/>
                <a:gd name="T10" fmla="*/ 286 w 1426"/>
                <a:gd name="T11" fmla="*/ 334 h 831"/>
                <a:gd name="T12" fmla="*/ 259 w 1426"/>
                <a:gd name="T13" fmla="*/ 334 h 831"/>
                <a:gd name="T14" fmla="*/ 0 w 1426"/>
                <a:gd name="T15" fmla="*/ 586 h 831"/>
                <a:gd name="T16" fmla="*/ 259 w 1426"/>
                <a:gd name="T17" fmla="*/ 831 h 831"/>
                <a:gd name="T18" fmla="*/ 1200 w 1426"/>
                <a:gd name="T19" fmla="*/ 831 h 831"/>
                <a:gd name="T20" fmla="*/ 1426 w 1426"/>
                <a:gd name="T21" fmla="*/ 621 h 831"/>
                <a:gd name="T22" fmla="*/ 1290 w 1426"/>
                <a:gd name="T23"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1">
                  <a:moveTo>
                    <a:pt x="1290" y="416"/>
                  </a:moveTo>
                  <a:cubicBezTo>
                    <a:pt x="1262" y="314"/>
                    <a:pt x="1166" y="238"/>
                    <a:pt x="1050" y="238"/>
                  </a:cubicBezTo>
                  <a:cubicBezTo>
                    <a:pt x="1050" y="109"/>
                    <a:pt x="941" y="0"/>
                    <a:pt x="805" y="0"/>
                  </a:cubicBezTo>
                  <a:cubicBezTo>
                    <a:pt x="716" y="0"/>
                    <a:pt x="635" y="54"/>
                    <a:pt x="593" y="129"/>
                  </a:cubicBezTo>
                  <a:cubicBezTo>
                    <a:pt x="566" y="116"/>
                    <a:pt x="546" y="116"/>
                    <a:pt x="519" y="116"/>
                  </a:cubicBezTo>
                  <a:cubicBezTo>
                    <a:pt x="389" y="116"/>
                    <a:pt x="286" y="211"/>
                    <a:pt x="286" y="334"/>
                  </a:cubicBezTo>
                  <a:cubicBezTo>
                    <a:pt x="280" y="334"/>
                    <a:pt x="266" y="334"/>
                    <a:pt x="259" y="334"/>
                  </a:cubicBezTo>
                  <a:cubicBezTo>
                    <a:pt x="116" y="334"/>
                    <a:pt x="0" y="443"/>
                    <a:pt x="0" y="586"/>
                  </a:cubicBezTo>
                  <a:cubicBezTo>
                    <a:pt x="0" y="722"/>
                    <a:pt x="116" y="831"/>
                    <a:pt x="259" y="831"/>
                  </a:cubicBezTo>
                  <a:cubicBezTo>
                    <a:pt x="1200" y="831"/>
                    <a:pt x="1200" y="831"/>
                    <a:pt x="1200" y="831"/>
                  </a:cubicBezTo>
                  <a:cubicBezTo>
                    <a:pt x="1330" y="831"/>
                    <a:pt x="1426" y="736"/>
                    <a:pt x="1426" y="621"/>
                  </a:cubicBezTo>
                  <a:cubicBezTo>
                    <a:pt x="1426" y="524"/>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 name="Freeform 6"/>
            <p:cNvSpPr>
              <a:spLocks/>
            </p:cNvSpPr>
            <p:nvPr/>
          </p:nvSpPr>
          <p:spPr bwMode="auto">
            <a:xfrm>
              <a:off x="1682533" y="2218700"/>
              <a:ext cx="1897122" cy="1164107"/>
            </a:xfrm>
            <a:custGeom>
              <a:avLst/>
              <a:gdLst>
                <a:gd name="T0" fmla="*/ 836 w 972"/>
                <a:gd name="T1" fmla="*/ 181 h 596"/>
                <a:gd name="T2" fmla="*/ 596 w 972"/>
                <a:gd name="T3" fmla="*/ 3 h 596"/>
                <a:gd name="T4" fmla="*/ 596 w 972"/>
                <a:gd name="T5" fmla="*/ 0 h 596"/>
                <a:gd name="T6" fmla="*/ 0 w 972"/>
                <a:gd name="T7" fmla="*/ 596 h 596"/>
                <a:gd name="T8" fmla="*/ 746 w 972"/>
                <a:gd name="T9" fmla="*/ 596 h 596"/>
                <a:gd name="T10" fmla="*/ 972 w 972"/>
                <a:gd name="T11" fmla="*/ 386 h 596"/>
                <a:gd name="T12" fmla="*/ 836 w 972"/>
                <a:gd name="T13" fmla="*/ 181 h 596"/>
              </a:gdLst>
              <a:ahLst/>
              <a:cxnLst>
                <a:cxn ang="0">
                  <a:pos x="T0" y="T1"/>
                </a:cxn>
                <a:cxn ang="0">
                  <a:pos x="T2" y="T3"/>
                </a:cxn>
                <a:cxn ang="0">
                  <a:pos x="T4" y="T5"/>
                </a:cxn>
                <a:cxn ang="0">
                  <a:pos x="T6" y="T7"/>
                </a:cxn>
                <a:cxn ang="0">
                  <a:pos x="T8" y="T9"/>
                </a:cxn>
                <a:cxn ang="0">
                  <a:pos x="T10" y="T11"/>
                </a:cxn>
                <a:cxn ang="0">
                  <a:pos x="T12" y="T13"/>
                </a:cxn>
              </a:cxnLst>
              <a:rect l="0" t="0" r="r" b="b"/>
              <a:pathLst>
                <a:path w="972" h="596">
                  <a:moveTo>
                    <a:pt x="836" y="181"/>
                  </a:moveTo>
                  <a:cubicBezTo>
                    <a:pt x="808" y="79"/>
                    <a:pt x="712" y="3"/>
                    <a:pt x="596" y="3"/>
                  </a:cubicBezTo>
                  <a:cubicBezTo>
                    <a:pt x="596" y="2"/>
                    <a:pt x="596" y="1"/>
                    <a:pt x="596" y="0"/>
                  </a:cubicBezTo>
                  <a:cubicBezTo>
                    <a:pt x="0" y="596"/>
                    <a:pt x="0" y="596"/>
                    <a:pt x="0" y="596"/>
                  </a:cubicBezTo>
                  <a:cubicBezTo>
                    <a:pt x="746" y="596"/>
                    <a:pt x="746" y="596"/>
                    <a:pt x="746" y="596"/>
                  </a:cubicBezTo>
                  <a:cubicBezTo>
                    <a:pt x="876" y="596"/>
                    <a:pt x="972" y="501"/>
                    <a:pt x="972" y="386"/>
                  </a:cubicBezTo>
                  <a:cubicBezTo>
                    <a:pt x="972" y="289"/>
                    <a:pt x="917" y="215"/>
                    <a:pt x="836" y="181"/>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 name="Freeform 7"/>
            <p:cNvSpPr>
              <a:spLocks/>
            </p:cNvSpPr>
            <p:nvPr/>
          </p:nvSpPr>
          <p:spPr bwMode="auto">
            <a:xfrm>
              <a:off x="1533128" y="2245157"/>
              <a:ext cx="1115863" cy="961789"/>
            </a:xfrm>
            <a:custGeom>
              <a:avLst/>
              <a:gdLst>
                <a:gd name="T0" fmla="*/ 33 w 571"/>
                <a:gd name="T1" fmla="*/ 492 h 492"/>
                <a:gd name="T2" fmla="*/ 538 w 571"/>
                <a:gd name="T3" fmla="*/ 492 h 492"/>
                <a:gd name="T4" fmla="*/ 571 w 571"/>
                <a:gd name="T5" fmla="*/ 459 h 492"/>
                <a:gd name="T6" fmla="*/ 571 w 571"/>
                <a:gd name="T7" fmla="*/ 34 h 492"/>
                <a:gd name="T8" fmla="*/ 538 w 571"/>
                <a:gd name="T9" fmla="*/ 0 h 492"/>
                <a:gd name="T10" fmla="*/ 33 w 571"/>
                <a:gd name="T11" fmla="*/ 0 h 492"/>
                <a:gd name="T12" fmla="*/ 0 w 571"/>
                <a:gd name="T13" fmla="*/ 34 h 492"/>
                <a:gd name="T14" fmla="*/ 0 w 571"/>
                <a:gd name="T15" fmla="*/ 459 h 492"/>
                <a:gd name="T16" fmla="*/ 33 w 571"/>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1" h="492">
                  <a:moveTo>
                    <a:pt x="33" y="492"/>
                  </a:moveTo>
                  <a:cubicBezTo>
                    <a:pt x="538" y="492"/>
                    <a:pt x="538" y="492"/>
                    <a:pt x="538" y="492"/>
                  </a:cubicBezTo>
                  <a:cubicBezTo>
                    <a:pt x="556" y="492"/>
                    <a:pt x="571" y="477"/>
                    <a:pt x="571" y="459"/>
                  </a:cubicBezTo>
                  <a:cubicBezTo>
                    <a:pt x="571" y="34"/>
                    <a:pt x="571" y="34"/>
                    <a:pt x="571" y="34"/>
                  </a:cubicBezTo>
                  <a:cubicBezTo>
                    <a:pt x="571" y="16"/>
                    <a:pt x="556" y="0"/>
                    <a:pt x="538" y="0"/>
                  </a:cubicBezTo>
                  <a:cubicBezTo>
                    <a:pt x="33" y="0"/>
                    <a:pt x="33" y="0"/>
                    <a:pt x="33" y="0"/>
                  </a:cubicBezTo>
                  <a:cubicBezTo>
                    <a:pt x="15" y="0"/>
                    <a:pt x="0" y="16"/>
                    <a:pt x="0" y="34"/>
                  </a:cubicBezTo>
                  <a:cubicBezTo>
                    <a:pt x="0" y="459"/>
                    <a:pt x="0" y="459"/>
                    <a:pt x="0" y="459"/>
                  </a:cubicBezTo>
                  <a:cubicBezTo>
                    <a:pt x="0" y="477"/>
                    <a:pt x="15" y="492"/>
                    <a:pt x="33" y="492"/>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 name="Freeform 8"/>
            <p:cNvSpPr>
              <a:spLocks/>
            </p:cNvSpPr>
            <p:nvPr/>
          </p:nvSpPr>
          <p:spPr bwMode="auto">
            <a:xfrm>
              <a:off x="1533128" y="2245157"/>
              <a:ext cx="1115863" cy="225663"/>
            </a:xfrm>
            <a:custGeom>
              <a:avLst/>
              <a:gdLst>
                <a:gd name="T0" fmla="*/ 571 w 571"/>
                <a:gd name="T1" fmla="*/ 115 h 115"/>
                <a:gd name="T2" fmla="*/ 571 w 571"/>
                <a:gd name="T3" fmla="*/ 34 h 115"/>
                <a:gd name="T4" fmla="*/ 538 w 571"/>
                <a:gd name="T5" fmla="*/ 0 h 115"/>
                <a:gd name="T6" fmla="*/ 33 w 571"/>
                <a:gd name="T7" fmla="*/ 0 h 115"/>
                <a:gd name="T8" fmla="*/ 0 w 571"/>
                <a:gd name="T9" fmla="*/ 34 h 115"/>
                <a:gd name="T10" fmla="*/ 0 w 571"/>
                <a:gd name="T11" fmla="*/ 115 h 115"/>
                <a:gd name="T12" fmla="*/ 571 w 571"/>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571" h="115">
                  <a:moveTo>
                    <a:pt x="571" y="115"/>
                  </a:moveTo>
                  <a:cubicBezTo>
                    <a:pt x="571" y="34"/>
                    <a:pt x="571" y="34"/>
                    <a:pt x="571" y="34"/>
                  </a:cubicBezTo>
                  <a:cubicBezTo>
                    <a:pt x="571" y="16"/>
                    <a:pt x="556" y="0"/>
                    <a:pt x="538" y="0"/>
                  </a:cubicBezTo>
                  <a:cubicBezTo>
                    <a:pt x="33" y="0"/>
                    <a:pt x="33" y="0"/>
                    <a:pt x="33" y="0"/>
                  </a:cubicBezTo>
                  <a:cubicBezTo>
                    <a:pt x="15" y="0"/>
                    <a:pt x="0" y="16"/>
                    <a:pt x="0" y="34"/>
                  </a:cubicBezTo>
                  <a:cubicBezTo>
                    <a:pt x="0" y="115"/>
                    <a:pt x="0" y="115"/>
                    <a:pt x="0" y="115"/>
                  </a:cubicBezTo>
                  <a:cubicBezTo>
                    <a:pt x="571" y="115"/>
                    <a:pt x="571" y="115"/>
                    <a:pt x="571" y="11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 name="Freeform 9"/>
            <p:cNvSpPr>
              <a:spLocks/>
            </p:cNvSpPr>
            <p:nvPr/>
          </p:nvSpPr>
          <p:spPr bwMode="auto">
            <a:xfrm>
              <a:off x="1533129" y="2470819"/>
              <a:ext cx="1061392" cy="68477"/>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 name="Freeform 10"/>
            <p:cNvSpPr>
              <a:spLocks/>
            </p:cNvSpPr>
            <p:nvPr/>
          </p:nvSpPr>
          <p:spPr bwMode="auto">
            <a:xfrm>
              <a:off x="1533129" y="2470819"/>
              <a:ext cx="1061392" cy="68477"/>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 name="Freeform 11"/>
            <p:cNvSpPr>
              <a:spLocks noEditPoints="1"/>
            </p:cNvSpPr>
            <p:nvPr/>
          </p:nvSpPr>
          <p:spPr bwMode="auto">
            <a:xfrm>
              <a:off x="1855282" y="2539297"/>
              <a:ext cx="793709" cy="667650"/>
            </a:xfrm>
            <a:custGeom>
              <a:avLst/>
              <a:gdLst>
                <a:gd name="T0" fmla="*/ 216 w 406"/>
                <a:gd name="T1" fmla="*/ 301 h 342"/>
                <a:gd name="T2" fmla="*/ 216 w 406"/>
                <a:gd name="T3" fmla="*/ 176 h 342"/>
                <a:gd name="T4" fmla="*/ 370 w 406"/>
                <a:gd name="T5" fmla="*/ 176 h 342"/>
                <a:gd name="T6" fmla="*/ 370 w 406"/>
                <a:gd name="T7" fmla="*/ 301 h 342"/>
                <a:gd name="T8" fmla="*/ 216 w 406"/>
                <a:gd name="T9" fmla="*/ 301 h 342"/>
                <a:gd name="T10" fmla="*/ 406 w 406"/>
                <a:gd name="T11" fmla="*/ 0 h 342"/>
                <a:gd name="T12" fmla="*/ 343 w 406"/>
                <a:gd name="T13" fmla="*/ 0 h 342"/>
                <a:gd name="T14" fmla="*/ 306 w 406"/>
                <a:gd name="T15" fmla="*/ 37 h 342"/>
                <a:gd name="T16" fmla="*/ 370 w 406"/>
                <a:gd name="T17" fmla="*/ 37 h 342"/>
                <a:gd name="T18" fmla="*/ 370 w 406"/>
                <a:gd name="T19" fmla="*/ 162 h 342"/>
                <a:gd name="T20" fmla="*/ 181 w 406"/>
                <a:gd name="T21" fmla="*/ 162 h 342"/>
                <a:gd name="T22" fmla="*/ 167 w 406"/>
                <a:gd name="T23" fmla="*/ 176 h 342"/>
                <a:gd name="T24" fmla="*/ 200 w 406"/>
                <a:gd name="T25" fmla="*/ 176 h 342"/>
                <a:gd name="T26" fmla="*/ 200 w 406"/>
                <a:gd name="T27" fmla="*/ 301 h 342"/>
                <a:gd name="T28" fmla="*/ 45 w 406"/>
                <a:gd name="T29" fmla="*/ 301 h 342"/>
                <a:gd name="T30" fmla="*/ 45 w 406"/>
                <a:gd name="T31" fmla="*/ 298 h 342"/>
                <a:gd name="T32" fmla="*/ 0 w 406"/>
                <a:gd name="T33" fmla="*/ 342 h 342"/>
                <a:gd name="T34" fmla="*/ 373 w 406"/>
                <a:gd name="T35" fmla="*/ 342 h 342"/>
                <a:gd name="T36" fmla="*/ 406 w 406"/>
                <a:gd name="T37" fmla="*/ 309 h 342"/>
                <a:gd name="T38" fmla="*/ 406 w 406"/>
                <a:gd name="T3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42">
                  <a:moveTo>
                    <a:pt x="216" y="301"/>
                  </a:moveTo>
                  <a:cubicBezTo>
                    <a:pt x="216" y="176"/>
                    <a:pt x="216" y="176"/>
                    <a:pt x="216" y="176"/>
                  </a:cubicBezTo>
                  <a:cubicBezTo>
                    <a:pt x="370" y="176"/>
                    <a:pt x="370" y="176"/>
                    <a:pt x="370" y="176"/>
                  </a:cubicBezTo>
                  <a:cubicBezTo>
                    <a:pt x="370" y="301"/>
                    <a:pt x="370" y="301"/>
                    <a:pt x="370" y="301"/>
                  </a:cubicBezTo>
                  <a:cubicBezTo>
                    <a:pt x="216" y="301"/>
                    <a:pt x="216" y="301"/>
                    <a:pt x="216" y="301"/>
                  </a:cubicBezTo>
                  <a:moveTo>
                    <a:pt x="406" y="0"/>
                  </a:moveTo>
                  <a:cubicBezTo>
                    <a:pt x="343" y="0"/>
                    <a:pt x="343" y="0"/>
                    <a:pt x="343" y="0"/>
                  </a:cubicBezTo>
                  <a:cubicBezTo>
                    <a:pt x="306" y="37"/>
                    <a:pt x="306" y="37"/>
                    <a:pt x="306" y="37"/>
                  </a:cubicBezTo>
                  <a:cubicBezTo>
                    <a:pt x="370" y="37"/>
                    <a:pt x="370" y="37"/>
                    <a:pt x="370" y="37"/>
                  </a:cubicBezTo>
                  <a:cubicBezTo>
                    <a:pt x="370" y="162"/>
                    <a:pt x="370" y="162"/>
                    <a:pt x="370" y="162"/>
                  </a:cubicBezTo>
                  <a:cubicBezTo>
                    <a:pt x="181" y="162"/>
                    <a:pt x="181" y="162"/>
                    <a:pt x="181" y="162"/>
                  </a:cubicBezTo>
                  <a:cubicBezTo>
                    <a:pt x="167" y="176"/>
                    <a:pt x="167" y="176"/>
                    <a:pt x="167" y="176"/>
                  </a:cubicBezTo>
                  <a:cubicBezTo>
                    <a:pt x="200" y="176"/>
                    <a:pt x="200" y="176"/>
                    <a:pt x="200" y="176"/>
                  </a:cubicBezTo>
                  <a:cubicBezTo>
                    <a:pt x="200" y="301"/>
                    <a:pt x="200" y="301"/>
                    <a:pt x="200" y="301"/>
                  </a:cubicBezTo>
                  <a:cubicBezTo>
                    <a:pt x="45" y="301"/>
                    <a:pt x="45" y="301"/>
                    <a:pt x="45" y="301"/>
                  </a:cubicBezTo>
                  <a:cubicBezTo>
                    <a:pt x="45" y="298"/>
                    <a:pt x="45" y="298"/>
                    <a:pt x="45" y="298"/>
                  </a:cubicBezTo>
                  <a:cubicBezTo>
                    <a:pt x="0" y="342"/>
                    <a:pt x="0" y="342"/>
                    <a:pt x="0" y="342"/>
                  </a:cubicBezTo>
                  <a:cubicBezTo>
                    <a:pt x="373" y="342"/>
                    <a:pt x="373" y="342"/>
                    <a:pt x="373" y="342"/>
                  </a:cubicBezTo>
                  <a:cubicBezTo>
                    <a:pt x="391" y="342"/>
                    <a:pt x="406" y="327"/>
                    <a:pt x="406" y="309"/>
                  </a:cubicBezTo>
                  <a:cubicBezTo>
                    <a:pt x="406" y="0"/>
                    <a:pt x="406" y="0"/>
                    <a:pt x="406"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1" name="Freeform 12"/>
            <p:cNvSpPr>
              <a:spLocks/>
            </p:cNvSpPr>
            <p:nvPr/>
          </p:nvSpPr>
          <p:spPr bwMode="auto">
            <a:xfrm>
              <a:off x="2594520" y="2416349"/>
              <a:ext cx="54471" cy="54471"/>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2" name="Freeform 13"/>
            <p:cNvSpPr>
              <a:spLocks/>
            </p:cNvSpPr>
            <p:nvPr/>
          </p:nvSpPr>
          <p:spPr bwMode="auto">
            <a:xfrm>
              <a:off x="2594520" y="2416349"/>
              <a:ext cx="54471" cy="54471"/>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3" name="Freeform 14"/>
            <p:cNvSpPr>
              <a:spLocks/>
            </p:cNvSpPr>
            <p:nvPr/>
          </p:nvSpPr>
          <p:spPr bwMode="auto">
            <a:xfrm>
              <a:off x="2526043" y="2470819"/>
              <a:ext cx="122948" cy="68477"/>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close/>
                </a:path>
              </a:pathLst>
            </a:custGeom>
            <a:solidFill>
              <a:srgbClr val="CCA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4" name="Freeform 15"/>
            <p:cNvSpPr>
              <a:spLocks/>
            </p:cNvSpPr>
            <p:nvPr/>
          </p:nvSpPr>
          <p:spPr bwMode="auto">
            <a:xfrm>
              <a:off x="2526043" y="2470819"/>
              <a:ext cx="122948" cy="68477"/>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5" name="Freeform 16"/>
            <p:cNvSpPr>
              <a:spLocks/>
            </p:cNvSpPr>
            <p:nvPr/>
          </p:nvSpPr>
          <p:spPr bwMode="auto">
            <a:xfrm>
              <a:off x="1943990" y="2610886"/>
              <a:ext cx="508908" cy="24433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7" name="Freeform 17"/>
            <p:cNvSpPr>
              <a:spLocks/>
            </p:cNvSpPr>
            <p:nvPr/>
          </p:nvSpPr>
          <p:spPr bwMode="auto">
            <a:xfrm>
              <a:off x="1943990" y="2610886"/>
              <a:ext cx="508908" cy="24433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2" name="Freeform 18"/>
            <p:cNvSpPr>
              <a:spLocks/>
            </p:cNvSpPr>
            <p:nvPr/>
          </p:nvSpPr>
          <p:spPr bwMode="auto">
            <a:xfrm>
              <a:off x="2208560" y="2610886"/>
              <a:ext cx="370398" cy="24433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3" name="Freeform 19"/>
            <p:cNvSpPr>
              <a:spLocks/>
            </p:cNvSpPr>
            <p:nvPr/>
          </p:nvSpPr>
          <p:spPr bwMode="auto">
            <a:xfrm>
              <a:off x="2208560" y="2610886"/>
              <a:ext cx="370398" cy="24433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4" name="Rectangle 20"/>
            <p:cNvSpPr>
              <a:spLocks noChangeArrowheads="1"/>
            </p:cNvSpPr>
            <p:nvPr/>
          </p:nvSpPr>
          <p:spPr bwMode="auto">
            <a:xfrm>
              <a:off x="2277037" y="2883236"/>
              <a:ext cx="301921" cy="244339"/>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5" name="Rectangle 21"/>
            <p:cNvSpPr>
              <a:spLocks noChangeArrowheads="1"/>
            </p:cNvSpPr>
            <p:nvPr/>
          </p:nvSpPr>
          <p:spPr bwMode="auto">
            <a:xfrm>
              <a:off x="2277037" y="2883236"/>
              <a:ext cx="301921" cy="24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6" name="Freeform 22"/>
            <p:cNvSpPr>
              <a:spLocks/>
            </p:cNvSpPr>
            <p:nvPr/>
          </p:nvSpPr>
          <p:spPr bwMode="auto">
            <a:xfrm>
              <a:off x="1943990" y="2883237"/>
              <a:ext cx="238113" cy="238113"/>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7" name="Freeform 23"/>
            <p:cNvSpPr>
              <a:spLocks/>
            </p:cNvSpPr>
            <p:nvPr/>
          </p:nvSpPr>
          <p:spPr bwMode="auto">
            <a:xfrm>
              <a:off x="1943990" y="2883237"/>
              <a:ext cx="238113" cy="238113"/>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8" name="Freeform 24"/>
            <p:cNvSpPr>
              <a:spLocks/>
            </p:cNvSpPr>
            <p:nvPr/>
          </p:nvSpPr>
          <p:spPr bwMode="auto">
            <a:xfrm>
              <a:off x="1943990" y="2883236"/>
              <a:ext cx="301921" cy="24433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29" name="Freeform 25"/>
            <p:cNvSpPr>
              <a:spLocks/>
            </p:cNvSpPr>
            <p:nvPr/>
          </p:nvSpPr>
          <p:spPr bwMode="auto">
            <a:xfrm>
              <a:off x="1943990" y="2883236"/>
              <a:ext cx="301921" cy="24433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0" name="Rectangle 26"/>
            <p:cNvSpPr>
              <a:spLocks noChangeArrowheads="1"/>
            </p:cNvSpPr>
            <p:nvPr/>
          </p:nvSpPr>
          <p:spPr bwMode="auto">
            <a:xfrm>
              <a:off x="1609387" y="2610886"/>
              <a:ext cx="303478" cy="516689"/>
            </a:xfrm>
            <a:prstGeom prst="rect">
              <a:avLst/>
            </a:prstGeom>
            <a:solidFill>
              <a:srgbClr val="FED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1" name="Rectangle 27"/>
            <p:cNvSpPr>
              <a:spLocks noChangeArrowheads="1"/>
            </p:cNvSpPr>
            <p:nvPr/>
          </p:nvSpPr>
          <p:spPr bwMode="auto">
            <a:xfrm>
              <a:off x="1609387" y="2610886"/>
              <a:ext cx="303478" cy="51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3" name="Oval 28"/>
            <p:cNvSpPr>
              <a:spLocks noChangeArrowheads="1"/>
            </p:cNvSpPr>
            <p:nvPr/>
          </p:nvSpPr>
          <p:spPr bwMode="auto">
            <a:xfrm>
              <a:off x="2515149" y="2329196"/>
              <a:ext cx="63809" cy="6380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4" name="Oval 29"/>
            <p:cNvSpPr>
              <a:spLocks noChangeArrowheads="1"/>
            </p:cNvSpPr>
            <p:nvPr/>
          </p:nvSpPr>
          <p:spPr bwMode="auto">
            <a:xfrm>
              <a:off x="2427997" y="2329196"/>
              <a:ext cx="62252" cy="6380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5" name="Oval 30"/>
            <p:cNvSpPr>
              <a:spLocks noChangeArrowheads="1"/>
            </p:cNvSpPr>
            <p:nvPr/>
          </p:nvSpPr>
          <p:spPr bwMode="auto">
            <a:xfrm>
              <a:off x="2339288" y="2329196"/>
              <a:ext cx="63809" cy="6380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37" name="Freeform 32"/>
            <p:cNvSpPr>
              <a:spLocks/>
            </p:cNvSpPr>
            <p:nvPr/>
          </p:nvSpPr>
          <p:spPr bwMode="auto">
            <a:xfrm>
              <a:off x="1682532" y="2999960"/>
              <a:ext cx="1771062" cy="382848"/>
            </a:xfrm>
            <a:custGeom>
              <a:avLst/>
              <a:gdLst>
                <a:gd name="T0" fmla="*/ 746 w 907"/>
                <a:gd name="T1" fmla="*/ 196 h 196"/>
                <a:gd name="T2" fmla="*/ 907 w 907"/>
                <a:gd name="T3" fmla="*/ 135 h 196"/>
                <a:gd name="T4" fmla="*/ 752 w 907"/>
                <a:gd name="T5" fmla="*/ 48 h 196"/>
                <a:gd name="T6" fmla="*/ 702 w 907"/>
                <a:gd name="T7" fmla="*/ 55 h 196"/>
                <a:gd name="T8" fmla="*/ 572 w 907"/>
                <a:gd name="T9" fmla="*/ 0 h 196"/>
                <a:gd name="T10" fmla="*/ 420 w 907"/>
                <a:gd name="T11" fmla="*/ 82 h 196"/>
                <a:gd name="T12" fmla="*/ 332 w 907"/>
                <a:gd name="T13" fmla="*/ 48 h 196"/>
                <a:gd name="T14" fmla="*/ 210 w 907"/>
                <a:gd name="T15" fmla="*/ 127 h 196"/>
                <a:gd name="T16" fmla="*/ 116 w 907"/>
                <a:gd name="T17" fmla="*/ 96 h 196"/>
                <a:gd name="T18" fmla="*/ 99 w 907"/>
                <a:gd name="T19" fmla="*/ 97 h 196"/>
                <a:gd name="T20" fmla="*/ 0 w 907"/>
                <a:gd name="T21" fmla="*/ 196 h 196"/>
                <a:gd name="T22" fmla="*/ 746 w 907"/>
                <a:gd name="T23"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6">
                  <a:moveTo>
                    <a:pt x="746" y="196"/>
                  </a:moveTo>
                  <a:cubicBezTo>
                    <a:pt x="811" y="196"/>
                    <a:pt x="867" y="173"/>
                    <a:pt x="907" y="135"/>
                  </a:cubicBezTo>
                  <a:cubicBezTo>
                    <a:pt x="875" y="83"/>
                    <a:pt x="818" y="48"/>
                    <a:pt x="752" y="48"/>
                  </a:cubicBezTo>
                  <a:cubicBezTo>
                    <a:pt x="735" y="48"/>
                    <a:pt x="718" y="50"/>
                    <a:pt x="702" y="55"/>
                  </a:cubicBezTo>
                  <a:cubicBezTo>
                    <a:pt x="669" y="21"/>
                    <a:pt x="623" y="0"/>
                    <a:pt x="572" y="0"/>
                  </a:cubicBezTo>
                  <a:cubicBezTo>
                    <a:pt x="508" y="0"/>
                    <a:pt x="453" y="32"/>
                    <a:pt x="420" y="82"/>
                  </a:cubicBezTo>
                  <a:cubicBezTo>
                    <a:pt x="397" y="61"/>
                    <a:pt x="366" y="48"/>
                    <a:pt x="332" y="48"/>
                  </a:cubicBezTo>
                  <a:cubicBezTo>
                    <a:pt x="277" y="48"/>
                    <a:pt x="231" y="80"/>
                    <a:pt x="210" y="127"/>
                  </a:cubicBezTo>
                  <a:cubicBezTo>
                    <a:pt x="184" y="108"/>
                    <a:pt x="151" y="96"/>
                    <a:pt x="116" y="96"/>
                  </a:cubicBezTo>
                  <a:cubicBezTo>
                    <a:pt x="110" y="96"/>
                    <a:pt x="105" y="96"/>
                    <a:pt x="99" y="97"/>
                  </a:cubicBezTo>
                  <a:cubicBezTo>
                    <a:pt x="0" y="196"/>
                    <a:pt x="0" y="196"/>
                    <a:pt x="0" y="196"/>
                  </a:cubicBezTo>
                  <a:cubicBezTo>
                    <a:pt x="746" y="196"/>
                    <a:pt x="746" y="196"/>
                    <a:pt x="746" y="19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4" name="Freeform 49"/>
            <p:cNvSpPr>
              <a:spLocks/>
            </p:cNvSpPr>
            <p:nvPr/>
          </p:nvSpPr>
          <p:spPr bwMode="auto">
            <a:xfrm>
              <a:off x="1016439" y="3578901"/>
              <a:ext cx="412418" cy="253676"/>
            </a:xfrm>
            <a:custGeom>
              <a:avLst/>
              <a:gdLst>
                <a:gd name="T0" fmla="*/ 265 w 265"/>
                <a:gd name="T1" fmla="*/ 101 h 163"/>
                <a:gd name="T2" fmla="*/ 101 w 265"/>
                <a:gd name="T3" fmla="*/ 0 h 163"/>
                <a:gd name="T4" fmla="*/ 0 w 265"/>
                <a:gd name="T5" fmla="*/ 163 h 163"/>
                <a:gd name="T6" fmla="*/ 265 w 265"/>
                <a:gd name="T7" fmla="*/ 101 h 163"/>
              </a:gdLst>
              <a:ahLst/>
              <a:cxnLst>
                <a:cxn ang="0">
                  <a:pos x="T0" y="T1"/>
                </a:cxn>
                <a:cxn ang="0">
                  <a:pos x="T2" y="T3"/>
                </a:cxn>
                <a:cxn ang="0">
                  <a:pos x="T4" y="T5"/>
                </a:cxn>
                <a:cxn ang="0">
                  <a:pos x="T6" y="T7"/>
                </a:cxn>
              </a:cxnLst>
              <a:rect l="0" t="0" r="r" b="b"/>
              <a:pathLst>
                <a:path w="265" h="163">
                  <a:moveTo>
                    <a:pt x="265" y="101"/>
                  </a:moveTo>
                  <a:lnTo>
                    <a:pt x="101" y="0"/>
                  </a:lnTo>
                  <a:lnTo>
                    <a:pt x="0" y="163"/>
                  </a:lnTo>
                  <a:lnTo>
                    <a:pt x="265" y="101"/>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5" name="Freeform 50"/>
            <p:cNvSpPr>
              <a:spLocks/>
            </p:cNvSpPr>
            <p:nvPr/>
          </p:nvSpPr>
          <p:spPr bwMode="auto">
            <a:xfrm>
              <a:off x="2764157" y="3108900"/>
              <a:ext cx="409306" cy="253676"/>
            </a:xfrm>
            <a:custGeom>
              <a:avLst/>
              <a:gdLst>
                <a:gd name="T0" fmla="*/ 0 w 263"/>
                <a:gd name="T1" fmla="*/ 62 h 163"/>
                <a:gd name="T2" fmla="*/ 163 w 263"/>
                <a:gd name="T3" fmla="*/ 163 h 163"/>
                <a:gd name="T4" fmla="*/ 263 w 263"/>
                <a:gd name="T5" fmla="*/ 0 h 163"/>
                <a:gd name="T6" fmla="*/ 0 w 263"/>
                <a:gd name="T7" fmla="*/ 62 h 163"/>
              </a:gdLst>
              <a:ahLst/>
              <a:cxnLst>
                <a:cxn ang="0">
                  <a:pos x="T0" y="T1"/>
                </a:cxn>
                <a:cxn ang="0">
                  <a:pos x="T2" y="T3"/>
                </a:cxn>
                <a:cxn ang="0">
                  <a:pos x="T4" y="T5"/>
                </a:cxn>
                <a:cxn ang="0">
                  <a:pos x="T6" y="T7"/>
                </a:cxn>
              </a:cxnLst>
              <a:rect l="0" t="0" r="r" b="b"/>
              <a:pathLst>
                <a:path w="263" h="163">
                  <a:moveTo>
                    <a:pt x="0" y="62"/>
                  </a:moveTo>
                  <a:lnTo>
                    <a:pt x="163" y="163"/>
                  </a:lnTo>
                  <a:lnTo>
                    <a:pt x="263" y="0"/>
                  </a:lnTo>
                  <a:lnTo>
                    <a:pt x="0" y="62"/>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6" name="Freeform 51"/>
            <p:cNvSpPr>
              <a:spLocks/>
            </p:cNvSpPr>
            <p:nvPr/>
          </p:nvSpPr>
          <p:spPr bwMode="auto">
            <a:xfrm>
              <a:off x="1539353" y="3667609"/>
              <a:ext cx="1109637" cy="955564"/>
            </a:xfrm>
            <a:custGeom>
              <a:avLst/>
              <a:gdLst>
                <a:gd name="T0" fmla="*/ 535 w 568"/>
                <a:gd name="T1" fmla="*/ 33 h 489"/>
                <a:gd name="T2" fmla="*/ 371 w 568"/>
                <a:gd name="T3" fmla="*/ 0 h 489"/>
                <a:gd name="T4" fmla="*/ 299 w 568"/>
                <a:gd name="T5" fmla="*/ 59 h 489"/>
                <a:gd name="T6" fmla="*/ 332 w 568"/>
                <a:gd name="T7" fmla="*/ 128 h 489"/>
                <a:gd name="T8" fmla="*/ 266 w 568"/>
                <a:gd name="T9" fmla="*/ 210 h 489"/>
                <a:gd name="T10" fmla="*/ 286 w 568"/>
                <a:gd name="T11" fmla="*/ 287 h 489"/>
                <a:gd name="T12" fmla="*/ 226 w 568"/>
                <a:gd name="T13" fmla="*/ 199 h 489"/>
                <a:gd name="T14" fmla="*/ 266 w 568"/>
                <a:gd name="T15" fmla="*/ 131 h 489"/>
                <a:gd name="T16" fmla="*/ 203 w 568"/>
                <a:gd name="T17" fmla="*/ 75 h 489"/>
                <a:gd name="T18" fmla="*/ 247 w 568"/>
                <a:gd name="T19" fmla="*/ 0 h 489"/>
                <a:gd name="T20" fmla="*/ 34 w 568"/>
                <a:gd name="T21" fmla="*/ 33 h 489"/>
                <a:gd name="T22" fmla="*/ 0 w 568"/>
                <a:gd name="T23" fmla="*/ 66 h 489"/>
                <a:gd name="T24" fmla="*/ 0 w 568"/>
                <a:gd name="T25" fmla="*/ 456 h 489"/>
                <a:gd name="T26" fmla="*/ 34 w 568"/>
                <a:gd name="T27" fmla="*/ 489 h 489"/>
                <a:gd name="T28" fmla="*/ 535 w 568"/>
                <a:gd name="T29" fmla="*/ 489 h 489"/>
                <a:gd name="T30" fmla="*/ 568 w 568"/>
                <a:gd name="T31" fmla="*/ 456 h 489"/>
                <a:gd name="T32" fmla="*/ 568 w 568"/>
                <a:gd name="T33" fmla="*/ 67 h 489"/>
                <a:gd name="T34" fmla="*/ 535 w 568"/>
                <a:gd name="T35" fmla="*/ 3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89">
                  <a:moveTo>
                    <a:pt x="535" y="33"/>
                  </a:moveTo>
                  <a:cubicBezTo>
                    <a:pt x="371" y="0"/>
                    <a:pt x="371" y="0"/>
                    <a:pt x="371" y="0"/>
                  </a:cubicBezTo>
                  <a:cubicBezTo>
                    <a:pt x="299" y="59"/>
                    <a:pt x="299" y="59"/>
                    <a:pt x="299" y="59"/>
                  </a:cubicBezTo>
                  <a:cubicBezTo>
                    <a:pt x="332" y="128"/>
                    <a:pt x="332" y="128"/>
                    <a:pt x="332" y="128"/>
                  </a:cubicBezTo>
                  <a:cubicBezTo>
                    <a:pt x="266" y="210"/>
                    <a:pt x="266" y="210"/>
                    <a:pt x="266" y="210"/>
                  </a:cubicBezTo>
                  <a:cubicBezTo>
                    <a:pt x="286" y="287"/>
                    <a:pt x="286" y="287"/>
                    <a:pt x="286" y="287"/>
                  </a:cubicBezTo>
                  <a:cubicBezTo>
                    <a:pt x="226" y="199"/>
                    <a:pt x="226" y="199"/>
                    <a:pt x="226" y="199"/>
                  </a:cubicBezTo>
                  <a:cubicBezTo>
                    <a:pt x="266" y="131"/>
                    <a:pt x="266" y="131"/>
                    <a:pt x="266" y="131"/>
                  </a:cubicBezTo>
                  <a:cubicBezTo>
                    <a:pt x="203" y="75"/>
                    <a:pt x="203" y="75"/>
                    <a:pt x="203" y="75"/>
                  </a:cubicBezTo>
                  <a:cubicBezTo>
                    <a:pt x="247" y="0"/>
                    <a:pt x="247" y="0"/>
                    <a:pt x="247" y="0"/>
                  </a:cubicBezTo>
                  <a:cubicBezTo>
                    <a:pt x="34" y="33"/>
                    <a:pt x="34" y="33"/>
                    <a:pt x="34" y="33"/>
                  </a:cubicBezTo>
                  <a:cubicBezTo>
                    <a:pt x="15" y="33"/>
                    <a:pt x="0" y="48"/>
                    <a:pt x="0" y="66"/>
                  </a:cubicBezTo>
                  <a:cubicBezTo>
                    <a:pt x="0" y="456"/>
                    <a:pt x="0" y="456"/>
                    <a:pt x="0" y="456"/>
                  </a:cubicBezTo>
                  <a:cubicBezTo>
                    <a:pt x="0" y="474"/>
                    <a:pt x="15" y="489"/>
                    <a:pt x="34" y="489"/>
                  </a:cubicBezTo>
                  <a:cubicBezTo>
                    <a:pt x="535" y="489"/>
                    <a:pt x="535" y="489"/>
                    <a:pt x="535" y="489"/>
                  </a:cubicBezTo>
                  <a:cubicBezTo>
                    <a:pt x="553" y="489"/>
                    <a:pt x="568" y="474"/>
                    <a:pt x="568" y="456"/>
                  </a:cubicBezTo>
                  <a:cubicBezTo>
                    <a:pt x="568" y="67"/>
                    <a:pt x="568" y="67"/>
                    <a:pt x="568" y="67"/>
                  </a:cubicBezTo>
                  <a:cubicBezTo>
                    <a:pt x="568" y="48"/>
                    <a:pt x="553" y="33"/>
                    <a:pt x="535" y="33"/>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7" name="Freeform 52"/>
            <p:cNvSpPr>
              <a:spLocks/>
            </p:cNvSpPr>
            <p:nvPr/>
          </p:nvSpPr>
          <p:spPr bwMode="auto">
            <a:xfrm>
              <a:off x="1539354" y="3667609"/>
              <a:ext cx="482451" cy="222550"/>
            </a:xfrm>
            <a:custGeom>
              <a:avLst/>
              <a:gdLst>
                <a:gd name="T0" fmla="*/ 203 w 247"/>
                <a:gd name="T1" fmla="*/ 75 h 114"/>
                <a:gd name="T2" fmla="*/ 247 w 247"/>
                <a:gd name="T3" fmla="*/ 0 h 114"/>
                <a:gd name="T4" fmla="*/ 34 w 247"/>
                <a:gd name="T5" fmla="*/ 0 h 114"/>
                <a:gd name="T6" fmla="*/ 0 w 247"/>
                <a:gd name="T7" fmla="*/ 34 h 114"/>
                <a:gd name="T8" fmla="*/ 0 w 247"/>
                <a:gd name="T9" fmla="*/ 114 h 114"/>
                <a:gd name="T10" fmla="*/ 246 w 247"/>
                <a:gd name="T11" fmla="*/ 114 h 114"/>
                <a:gd name="T12" fmla="*/ 203 w 247"/>
                <a:gd name="T13" fmla="*/ 75 h 114"/>
              </a:gdLst>
              <a:ahLst/>
              <a:cxnLst>
                <a:cxn ang="0">
                  <a:pos x="T0" y="T1"/>
                </a:cxn>
                <a:cxn ang="0">
                  <a:pos x="T2" y="T3"/>
                </a:cxn>
                <a:cxn ang="0">
                  <a:pos x="T4" y="T5"/>
                </a:cxn>
                <a:cxn ang="0">
                  <a:pos x="T6" y="T7"/>
                </a:cxn>
                <a:cxn ang="0">
                  <a:pos x="T8" y="T9"/>
                </a:cxn>
                <a:cxn ang="0">
                  <a:pos x="T10" y="T11"/>
                </a:cxn>
                <a:cxn ang="0">
                  <a:pos x="T12" y="T13"/>
                </a:cxn>
              </a:cxnLst>
              <a:rect l="0" t="0" r="r" b="b"/>
              <a:pathLst>
                <a:path w="247" h="114">
                  <a:moveTo>
                    <a:pt x="203" y="75"/>
                  </a:moveTo>
                  <a:cubicBezTo>
                    <a:pt x="247" y="0"/>
                    <a:pt x="247" y="0"/>
                    <a:pt x="247" y="0"/>
                  </a:cubicBezTo>
                  <a:cubicBezTo>
                    <a:pt x="34" y="0"/>
                    <a:pt x="34" y="0"/>
                    <a:pt x="34" y="0"/>
                  </a:cubicBezTo>
                  <a:cubicBezTo>
                    <a:pt x="15" y="0"/>
                    <a:pt x="0" y="15"/>
                    <a:pt x="0" y="34"/>
                  </a:cubicBezTo>
                  <a:cubicBezTo>
                    <a:pt x="0" y="114"/>
                    <a:pt x="0" y="114"/>
                    <a:pt x="0" y="114"/>
                  </a:cubicBezTo>
                  <a:cubicBezTo>
                    <a:pt x="246" y="114"/>
                    <a:pt x="246" y="114"/>
                    <a:pt x="246" y="114"/>
                  </a:cubicBezTo>
                  <a:cubicBezTo>
                    <a:pt x="203" y="75"/>
                    <a:pt x="203" y="75"/>
                    <a:pt x="203" y="7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8" name="Freeform 53"/>
            <p:cNvSpPr>
              <a:spLocks/>
            </p:cNvSpPr>
            <p:nvPr/>
          </p:nvSpPr>
          <p:spPr bwMode="auto">
            <a:xfrm>
              <a:off x="2122964" y="3667609"/>
              <a:ext cx="526027" cy="222550"/>
            </a:xfrm>
            <a:custGeom>
              <a:avLst/>
              <a:gdLst>
                <a:gd name="T0" fmla="*/ 236 w 269"/>
                <a:gd name="T1" fmla="*/ 0 h 114"/>
                <a:gd name="T2" fmla="*/ 72 w 269"/>
                <a:gd name="T3" fmla="*/ 0 h 114"/>
                <a:gd name="T4" fmla="*/ 0 w 269"/>
                <a:gd name="T5" fmla="*/ 59 h 114"/>
                <a:gd name="T6" fmla="*/ 27 w 269"/>
                <a:gd name="T7" fmla="*/ 114 h 114"/>
                <a:gd name="T8" fmla="*/ 269 w 269"/>
                <a:gd name="T9" fmla="*/ 114 h 114"/>
                <a:gd name="T10" fmla="*/ 269 w 269"/>
                <a:gd name="T11" fmla="*/ 34 h 114"/>
                <a:gd name="T12" fmla="*/ 236 w 26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9" h="114">
                  <a:moveTo>
                    <a:pt x="236" y="0"/>
                  </a:moveTo>
                  <a:cubicBezTo>
                    <a:pt x="72" y="0"/>
                    <a:pt x="72" y="0"/>
                    <a:pt x="72" y="0"/>
                  </a:cubicBezTo>
                  <a:cubicBezTo>
                    <a:pt x="0" y="59"/>
                    <a:pt x="0" y="59"/>
                    <a:pt x="0" y="59"/>
                  </a:cubicBezTo>
                  <a:cubicBezTo>
                    <a:pt x="27" y="114"/>
                    <a:pt x="27" y="114"/>
                    <a:pt x="27" y="114"/>
                  </a:cubicBezTo>
                  <a:cubicBezTo>
                    <a:pt x="269" y="114"/>
                    <a:pt x="269" y="114"/>
                    <a:pt x="269" y="114"/>
                  </a:cubicBezTo>
                  <a:cubicBezTo>
                    <a:pt x="269" y="34"/>
                    <a:pt x="269" y="34"/>
                    <a:pt x="269" y="34"/>
                  </a:cubicBezTo>
                  <a:cubicBezTo>
                    <a:pt x="269" y="15"/>
                    <a:pt x="254" y="0"/>
                    <a:pt x="236" y="0"/>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59" name="Freeform 54"/>
            <p:cNvSpPr>
              <a:spLocks/>
            </p:cNvSpPr>
            <p:nvPr/>
          </p:nvSpPr>
          <p:spPr bwMode="auto">
            <a:xfrm>
              <a:off x="2614753" y="3857476"/>
              <a:ext cx="34238" cy="32683"/>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0" name="Freeform 55"/>
            <p:cNvSpPr>
              <a:spLocks/>
            </p:cNvSpPr>
            <p:nvPr/>
          </p:nvSpPr>
          <p:spPr bwMode="auto">
            <a:xfrm>
              <a:off x="2614753" y="3857476"/>
              <a:ext cx="34238" cy="32683"/>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1" name="Freeform 56"/>
            <p:cNvSpPr>
              <a:spLocks/>
            </p:cNvSpPr>
            <p:nvPr/>
          </p:nvSpPr>
          <p:spPr bwMode="auto">
            <a:xfrm>
              <a:off x="2583626" y="46231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8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2" name="Freeform 57"/>
            <p:cNvSpPr>
              <a:spLocks noEditPoints="1"/>
            </p:cNvSpPr>
            <p:nvPr/>
          </p:nvSpPr>
          <p:spPr bwMode="auto">
            <a:xfrm>
              <a:off x="1858394" y="3958636"/>
              <a:ext cx="790597" cy="664538"/>
            </a:xfrm>
            <a:custGeom>
              <a:avLst/>
              <a:gdLst>
                <a:gd name="T0" fmla="*/ 369 w 405"/>
                <a:gd name="T1" fmla="*/ 299 h 340"/>
                <a:gd name="T2" fmla="*/ 216 w 405"/>
                <a:gd name="T3" fmla="*/ 299 h 340"/>
                <a:gd name="T4" fmla="*/ 216 w 405"/>
                <a:gd name="T5" fmla="*/ 175 h 340"/>
                <a:gd name="T6" fmla="*/ 369 w 405"/>
                <a:gd name="T7" fmla="*/ 175 h 340"/>
                <a:gd name="T8" fmla="*/ 369 w 405"/>
                <a:gd name="T9" fmla="*/ 299 h 340"/>
                <a:gd name="T10" fmla="*/ 352 w 405"/>
                <a:gd name="T11" fmla="*/ 0 h 340"/>
                <a:gd name="T12" fmla="*/ 314 w 405"/>
                <a:gd name="T13" fmla="*/ 36 h 340"/>
                <a:gd name="T14" fmla="*/ 369 w 405"/>
                <a:gd name="T15" fmla="*/ 36 h 340"/>
                <a:gd name="T16" fmla="*/ 369 w 405"/>
                <a:gd name="T17" fmla="*/ 161 h 340"/>
                <a:gd name="T18" fmla="*/ 186 w 405"/>
                <a:gd name="T19" fmla="*/ 161 h 340"/>
                <a:gd name="T20" fmla="*/ 171 w 405"/>
                <a:gd name="T21" fmla="*/ 175 h 340"/>
                <a:gd name="T22" fmla="*/ 200 w 405"/>
                <a:gd name="T23" fmla="*/ 175 h 340"/>
                <a:gd name="T24" fmla="*/ 200 w 405"/>
                <a:gd name="T25" fmla="*/ 299 h 340"/>
                <a:gd name="T26" fmla="*/ 46 w 405"/>
                <a:gd name="T27" fmla="*/ 299 h 340"/>
                <a:gd name="T28" fmla="*/ 46 w 405"/>
                <a:gd name="T29" fmla="*/ 296 h 340"/>
                <a:gd name="T30" fmla="*/ 0 w 405"/>
                <a:gd name="T31" fmla="*/ 340 h 340"/>
                <a:gd name="T32" fmla="*/ 372 w 405"/>
                <a:gd name="T33" fmla="*/ 340 h 340"/>
                <a:gd name="T34" fmla="*/ 372 w 405"/>
                <a:gd name="T35" fmla="*/ 340 h 340"/>
                <a:gd name="T36" fmla="*/ 405 w 405"/>
                <a:gd name="T37" fmla="*/ 307 h 340"/>
                <a:gd name="T38" fmla="*/ 405 w 405"/>
                <a:gd name="T39" fmla="*/ 0 h 340"/>
                <a:gd name="T40" fmla="*/ 352 w 405"/>
                <a:gd name="T4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5" h="340">
                  <a:moveTo>
                    <a:pt x="369" y="299"/>
                  </a:moveTo>
                  <a:cubicBezTo>
                    <a:pt x="216" y="299"/>
                    <a:pt x="216" y="299"/>
                    <a:pt x="216" y="299"/>
                  </a:cubicBezTo>
                  <a:cubicBezTo>
                    <a:pt x="216" y="175"/>
                    <a:pt x="216" y="175"/>
                    <a:pt x="216" y="175"/>
                  </a:cubicBezTo>
                  <a:cubicBezTo>
                    <a:pt x="369" y="175"/>
                    <a:pt x="369" y="175"/>
                    <a:pt x="369" y="175"/>
                  </a:cubicBezTo>
                  <a:cubicBezTo>
                    <a:pt x="369" y="299"/>
                    <a:pt x="369" y="299"/>
                    <a:pt x="369" y="299"/>
                  </a:cubicBezTo>
                  <a:moveTo>
                    <a:pt x="352" y="0"/>
                  </a:moveTo>
                  <a:cubicBezTo>
                    <a:pt x="314" y="36"/>
                    <a:pt x="314" y="36"/>
                    <a:pt x="314" y="36"/>
                  </a:cubicBezTo>
                  <a:cubicBezTo>
                    <a:pt x="369" y="36"/>
                    <a:pt x="369" y="36"/>
                    <a:pt x="369" y="36"/>
                  </a:cubicBezTo>
                  <a:cubicBezTo>
                    <a:pt x="369" y="161"/>
                    <a:pt x="369" y="161"/>
                    <a:pt x="369" y="161"/>
                  </a:cubicBezTo>
                  <a:cubicBezTo>
                    <a:pt x="186" y="161"/>
                    <a:pt x="186" y="161"/>
                    <a:pt x="186" y="161"/>
                  </a:cubicBezTo>
                  <a:cubicBezTo>
                    <a:pt x="171" y="175"/>
                    <a:pt x="171" y="175"/>
                    <a:pt x="171" y="175"/>
                  </a:cubicBezTo>
                  <a:cubicBezTo>
                    <a:pt x="200" y="175"/>
                    <a:pt x="200" y="175"/>
                    <a:pt x="200" y="175"/>
                  </a:cubicBezTo>
                  <a:cubicBezTo>
                    <a:pt x="200" y="299"/>
                    <a:pt x="200" y="299"/>
                    <a:pt x="200" y="299"/>
                  </a:cubicBezTo>
                  <a:cubicBezTo>
                    <a:pt x="46" y="299"/>
                    <a:pt x="46" y="299"/>
                    <a:pt x="46" y="299"/>
                  </a:cubicBezTo>
                  <a:cubicBezTo>
                    <a:pt x="46" y="296"/>
                    <a:pt x="46" y="296"/>
                    <a:pt x="46" y="296"/>
                  </a:cubicBezTo>
                  <a:cubicBezTo>
                    <a:pt x="0" y="340"/>
                    <a:pt x="0" y="340"/>
                    <a:pt x="0" y="340"/>
                  </a:cubicBezTo>
                  <a:cubicBezTo>
                    <a:pt x="372" y="340"/>
                    <a:pt x="372" y="340"/>
                    <a:pt x="372" y="340"/>
                  </a:cubicBezTo>
                  <a:cubicBezTo>
                    <a:pt x="372" y="340"/>
                    <a:pt x="372" y="340"/>
                    <a:pt x="372" y="340"/>
                  </a:cubicBezTo>
                  <a:cubicBezTo>
                    <a:pt x="390" y="340"/>
                    <a:pt x="405" y="325"/>
                    <a:pt x="405" y="307"/>
                  </a:cubicBezTo>
                  <a:cubicBezTo>
                    <a:pt x="405" y="0"/>
                    <a:pt x="405" y="0"/>
                    <a:pt x="405" y="0"/>
                  </a:cubicBezTo>
                  <a:cubicBezTo>
                    <a:pt x="352" y="0"/>
                    <a:pt x="352" y="0"/>
                    <a:pt x="352"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3" name="Freeform 58"/>
            <p:cNvSpPr>
              <a:spLocks/>
            </p:cNvSpPr>
            <p:nvPr/>
          </p:nvSpPr>
          <p:spPr bwMode="auto">
            <a:xfrm>
              <a:off x="1981341" y="4028668"/>
              <a:ext cx="116722" cy="199206"/>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4" name="Freeform 59"/>
            <p:cNvSpPr>
              <a:spLocks/>
            </p:cNvSpPr>
            <p:nvPr/>
          </p:nvSpPr>
          <p:spPr bwMode="auto">
            <a:xfrm>
              <a:off x="1981341" y="4028668"/>
              <a:ext cx="116722" cy="199206"/>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5" name="Freeform 60"/>
            <p:cNvSpPr>
              <a:spLocks/>
            </p:cNvSpPr>
            <p:nvPr/>
          </p:nvSpPr>
          <p:spPr bwMode="auto">
            <a:xfrm>
              <a:off x="1947102" y="4028668"/>
              <a:ext cx="524471" cy="24433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6" name="Freeform 61"/>
            <p:cNvSpPr>
              <a:spLocks/>
            </p:cNvSpPr>
            <p:nvPr/>
          </p:nvSpPr>
          <p:spPr bwMode="auto">
            <a:xfrm>
              <a:off x="1947102" y="4028668"/>
              <a:ext cx="524471" cy="24433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7" name="Freeform 62"/>
            <p:cNvSpPr>
              <a:spLocks/>
            </p:cNvSpPr>
            <p:nvPr/>
          </p:nvSpPr>
          <p:spPr bwMode="auto">
            <a:xfrm>
              <a:off x="2221010" y="4028668"/>
              <a:ext cx="357947" cy="24433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8" name="Freeform 63"/>
            <p:cNvSpPr>
              <a:spLocks/>
            </p:cNvSpPr>
            <p:nvPr/>
          </p:nvSpPr>
          <p:spPr bwMode="auto">
            <a:xfrm>
              <a:off x="2221010" y="4028668"/>
              <a:ext cx="357947" cy="24433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9" name="Rectangle 64"/>
            <p:cNvSpPr>
              <a:spLocks noChangeArrowheads="1"/>
            </p:cNvSpPr>
            <p:nvPr/>
          </p:nvSpPr>
          <p:spPr bwMode="auto">
            <a:xfrm>
              <a:off x="2280149" y="4301020"/>
              <a:ext cx="298808" cy="242782"/>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0" name="Rectangle 65"/>
            <p:cNvSpPr>
              <a:spLocks noChangeArrowheads="1"/>
            </p:cNvSpPr>
            <p:nvPr/>
          </p:nvSpPr>
          <p:spPr bwMode="auto">
            <a:xfrm>
              <a:off x="2280149" y="4301020"/>
              <a:ext cx="298808" cy="24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1" name="Freeform 66"/>
            <p:cNvSpPr>
              <a:spLocks/>
            </p:cNvSpPr>
            <p:nvPr/>
          </p:nvSpPr>
          <p:spPr bwMode="auto">
            <a:xfrm>
              <a:off x="1947102" y="4301020"/>
              <a:ext cx="244339" cy="236557"/>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2" name="Freeform 67"/>
            <p:cNvSpPr>
              <a:spLocks/>
            </p:cNvSpPr>
            <p:nvPr/>
          </p:nvSpPr>
          <p:spPr bwMode="auto">
            <a:xfrm>
              <a:off x="1947102" y="4301020"/>
              <a:ext cx="244339" cy="236557"/>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3" name="Freeform 68"/>
            <p:cNvSpPr>
              <a:spLocks/>
            </p:cNvSpPr>
            <p:nvPr/>
          </p:nvSpPr>
          <p:spPr bwMode="auto">
            <a:xfrm>
              <a:off x="1947102" y="4301020"/>
              <a:ext cx="300365" cy="242782"/>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4" name="Freeform 69"/>
            <p:cNvSpPr>
              <a:spLocks/>
            </p:cNvSpPr>
            <p:nvPr/>
          </p:nvSpPr>
          <p:spPr bwMode="auto">
            <a:xfrm>
              <a:off x="1947102" y="4301020"/>
              <a:ext cx="300365" cy="242782"/>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5" name="Freeform 70"/>
            <p:cNvSpPr>
              <a:spLocks/>
            </p:cNvSpPr>
            <p:nvPr/>
          </p:nvSpPr>
          <p:spPr bwMode="auto">
            <a:xfrm>
              <a:off x="1615612" y="4028669"/>
              <a:ext cx="300365" cy="515134"/>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6" name="Freeform 71"/>
            <p:cNvSpPr>
              <a:spLocks/>
            </p:cNvSpPr>
            <p:nvPr/>
          </p:nvSpPr>
          <p:spPr bwMode="auto">
            <a:xfrm>
              <a:off x="1615612" y="4028669"/>
              <a:ext cx="300365" cy="515134"/>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8" name="Oval 72"/>
            <p:cNvSpPr>
              <a:spLocks noChangeArrowheads="1"/>
            </p:cNvSpPr>
            <p:nvPr/>
          </p:nvSpPr>
          <p:spPr bwMode="auto">
            <a:xfrm>
              <a:off x="2515149" y="3751648"/>
              <a:ext cx="63809" cy="62252"/>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9" name="Oval 73"/>
            <p:cNvSpPr>
              <a:spLocks noChangeArrowheads="1"/>
            </p:cNvSpPr>
            <p:nvPr/>
          </p:nvSpPr>
          <p:spPr bwMode="auto">
            <a:xfrm>
              <a:off x="2429553" y="3751648"/>
              <a:ext cx="62252" cy="62252"/>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0" name="Oval 74"/>
            <p:cNvSpPr>
              <a:spLocks noChangeArrowheads="1"/>
            </p:cNvSpPr>
            <p:nvPr/>
          </p:nvSpPr>
          <p:spPr bwMode="auto">
            <a:xfrm>
              <a:off x="2342400" y="3751648"/>
              <a:ext cx="62252" cy="62252"/>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1" name="Freeform 75"/>
            <p:cNvSpPr>
              <a:spLocks/>
            </p:cNvSpPr>
            <p:nvPr/>
          </p:nvSpPr>
          <p:spPr bwMode="auto">
            <a:xfrm>
              <a:off x="2154089" y="3890159"/>
              <a:ext cx="460663" cy="68477"/>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2" name="Freeform 76"/>
            <p:cNvSpPr>
              <a:spLocks/>
            </p:cNvSpPr>
            <p:nvPr/>
          </p:nvSpPr>
          <p:spPr bwMode="auto">
            <a:xfrm>
              <a:off x="2154089" y="3890159"/>
              <a:ext cx="460663" cy="68477"/>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3" name="Freeform 77"/>
            <p:cNvSpPr>
              <a:spLocks/>
            </p:cNvSpPr>
            <p:nvPr/>
          </p:nvSpPr>
          <p:spPr bwMode="auto">
            <a:xfrm>
              <a:off x="2648991" y="3890159"/>
              <a:ext cx="0" cy="68477"/>
            </a:xfrm>
            <a:custGeom>
              <a:avLst/>
              <a:gdLst>
                <a:gd name="T0" fmla="*/ 0 h 44"/>
                <a:gd name="T1" fmla="*/ 44 h 44"/>
                <a:gd name="T2" fmla="*/ 0 h 44"/>
              </a:gdLst>
              <a:ahLst/>
              <a:cxnLst>
                <a:cxn ang="0">
                  <a:pos x="0" y="T0"/>
                </a:cxn>
                <a:cxn ang="0">
                  <a:pos x="0" y="T1"/>
                </a:cxn>
                <a:cxn ang="0">
                  <a:pos x="0" y="T2"/>
                </a:cxn>
              </a:cxnLst>
              <a:rect l="0" t="0" r="r" b="b"/>
              <a:pathLst>
                <a:path h="44">
                  <a:moveTo>
                    <a:pt x="0" y="0"/>
                  </a:moveTo>
                  <a:lnTo>
                    <a:pt x="0" y="44"/>
                  </a:lnTo>
                  <a:lnTo>
                    <a:pt x="0"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4" name="Freeform 78"/>
            <p:cNvSpPr>
              <a:spLocks/>
            </p:cNvSpPr>
            <p:nvPr/>
          </p:nvSpPr>
          <p:spPr bwMode="auto">
            <a:xfrm>
              <a:off x="2648991" y="3890159"/>
              <a:ext cx="0" cy="68477"/>
            </a:xfrm>
            <a:custGeom>
              <a:avLst/>
              <a:gdLst>
                <a:gd name="T0" fmla="*/ 0 h 44"/>
                <a:gd name="T1" fmla="*/ 44 h 44"/>
                <a:gd name="T2" fmla="*/ 0 h 44"/>
              </a:gdLst>
              <a:ahLst/>
              <a:cxnLst>
                <a:cxn ang="0">
                  <a:pos x="0" y="T0"/>
                </a:cxn>
                <a:cxn ang="0">
                  <a:pos x="0" y="T1"/>
                </a:cxn>
                <a:cxn ang="0">
                  <a:pos x="0" y="T2"/>
                </a:cxn>
              </a:cxnLst>
              <a:rect l="0" t="0" r="r" b="b"/>
              <a:pathLst>
                <a:path h="44">
                  <a:moveTo>
                    <a:pt x="0" y="0"/>
                  </a:moveTo>
                  <a:lnTo>
                    <a:pt x="0"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5" name="Freeform 79"/>
            <p:cNvSpPr>
              <a:spLocks/>
            </p:cNvSpPr>
            <p:nvPr/>
          </p:nvSpPr>
          <p:spPr bwMode="auto">
            <a:xfrm>
              <a:off x="2544719" y="3890159"/>
              <a:ext cx="104272" cy="68477"/>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close/>
                </a:path>
              </a:pathLst>
            </a:custGeom>
            <a:solidFill>
              <a:srgbClr val="CCA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6" name="Freeform 80"/>
            <p:cNvSpPr>
              <a:spLocks/>
            </p:cNvSpPr>
            <p:nvPr/>
          </p:nvSpPr>
          <p:spPr bwMode="auto">
            <a:xfrm>
              <a:off x="2544719" y="3890159"/>
              <a:ext cx="104272" cy="68477"/>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7" name="Rectangle 81"/>
            <p:cNvSpPr>
              <a:spLocks noChangeArrowheads="1"/>
            </p:cNvSpPr>
            <p:nvPr/>
          </p:nvSpPr>
          <p:spPr bwMode="auto">
            <a:xfrm>
              <a:off x="2614753" y="3890159"/>
              <a:ext cx="34238" cy="1557"/>
            </a:xfrm>
            <a:prstGeom prst="rect">
              <a:avLst/>
            </a:prstGeom>
            <a:solidFill>
              <a:srgbClr val="ACAB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8" name="Rectangle 82"/>
            <p:cNvSpPr>
              <a:spLocks noChangeArrowheads="1"/>
            </p:cNvSpPr>
            <p:nvPr/>
          </p:nvSpPr>
          <p:spPr bwMode="auto">
            <a:xfrm>
              <a:off x="2614753" y="3890159"/>
              <a:ext cx="34238" cy="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9" name="Freeform 83"/>
            <p:cNvSpPr>
              <a:spLocks/>
            </p:cNvSpPr>
            <p:nvPr/>
          </p:nvSpPr>
          <p:spPr bwMode="auto">
            <a:xfrm>
              <a:off x="1539353" y="3890159"/>
              <a:ext cx="0" cy="68477"/>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close/>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0" name="Freeform 84"/>
            <p:cNvSpPr>
              <a:spLocks/>
            </p:cNvSpPr>
            <p:nvPr/>
          </p:nvSpPr>
          <p:spPr bwMode="auto">
            <a:xfrm>
              <a:off x="1539353" y="3890159"/>
              <a:ext cx="0" cy="68477"/>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1" name="Freeform 85"/>
            <p:cNvSpPr>
              <a:spLocks/>
            </p:cNvSpPr>
            <p:nvPr/>
          </p:nvSpPr>
          <p:spPr bwMode="auto">
            <a:xfrm>
              <a:off x="1539354" y="3890159"/>
              <a:ext cx="519802" cy="68477"/>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2" name="Freeform 86"/>
            <p:cNvSpPr>
              <a:spLocks/>
            </p:cNvSpPr>
            <p:nvPr/>
          </p:nvSpPr>
          <p:spPr bwMode="auto">
            <a:xfrm>
              <a:off x="1539354" y="3890159"/>
              <a:ext cx="519802" cy="68477"/>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3" name="Freeform 87"/>
            <p:cNvSpPr>
              <a:spLocks/>
            </p:cNvSpPr>
            <p:nvPr/>
          </p:nvSpPr>
          <p:spPr bwMode="auto">
            <a:xfrm>
              <a:off x="1539353" y="3890159"/>
              <a:ext cx="480895"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4" name="Freeform 88"/>
            <p:cNvSpPr>
              <a:spLocks/>
            </p:cNvSpPr>
            <p:nvPr/>
          </p:nvSpPr>
          <p:spPr bwMode="auto">
            <a:xfrm>
              <a:off x="1539353" y="3890159"/>
              <a:ext cx="480895"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0" name="Freeform 94"/>
            <p:cNvSpPr>
              <a:spLocks/>
            </p:cNvSpPr>
            <p:nvPr/>
          </p:nvSpPr>
          <p:spPr bwMode="auto">
            <a:xfrm>
              <a:off x="1148725" y="3673834"/>
              <a:ext cx="384405" cy="582054"/>
            </a:xfrm>
            <a:custGeom>
              <a:avLst/>
              <a:gdLst>
                <a:gd name="T0" fmla="*/ 197 w 197"/>
                <a:gd name="T1" fmla="*/ 237 h 298"/>
                <a:gd name="T2" fmla="*/ 90 w 197"/>
                <a:gd name="T3" fmla="*/ 108 h 298"/>
                <a:gd name="T4" fmla="*/ 47 w 197"/>
                <a:gd name="T5" fmla="*/ 0 h 298"/>
                <a:gd name="T6" fmla="*/ 0 w 197"/>
                <a:gd name="T7" fmla="*/ 11 h 298"/>
                <a:gd name="T8" fmla="*/ 48 w 197"/>
                <a:gd name="T9" fmla="*/ 131 h 298"/>
                <a:gd name="T10" fmla="*/ 197 w 197"/>
                <a:gd name="T11" fmla="*/ 298 h 298"/>
                <a:gd name="T12" fmla="*/ 197 w 197"/>
                <a:gd name="T13" fmla="*/ 237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237"/>
                  </a:moveTo>
                  <a:cubicBezTo>
                    <a:pt x="154" y="202"/>
                    <a:pt x="117" y="158"/>
                    <a:pt x="90" y="108"/>
                  </a:cubicBezTo>
                  <a:cubicBezTo>
                    <a:pt x="71" y="74"/>
                    <a:pt x="56" y="37"/>
                    <a:pt x="47" y="0"/>
                  </a:cubicBezTo>
                  <a:cubicBezTo>
                    <a:pt x="0" y="11"/>
                    <a:pt x="0" y="11"/>
                    <a:pt x="0" y="11"/>
                  </a:cubicBezTo>
                  <a:cubicBezTo>
                    <a:pt x="11" y="53"/>
                    <a:pt x="27" y="93"/>
                    <a:pt x="48" y="131"/>
                  </a:cubicBezTo>
                  <a:cubicBezTo>
                    <a:pt x="85" y="198"/>
                    <a:pt x="136" y="255"/>
                    <a:pt x="197" y="298"/>
                  </a:cubicBezTo>
                  <a:lnTo>
                    <a:pt x="197" y="237"/>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Freeform 95"/>
            <p:cNvSpPr>
              <a:spLocks/>
            </p:cNvSpPr>
            <p:nvPr/>
          </p:nvSpPr>
          <p:spPr bwMode="auto">
            <a:xfrm>
              <a:off x="2648991" y="3550887"/>
              <a:ext cx="406193" cy="701889"/>
            </a:xfrm>
            <a:custGeom>
              <a:avLst/>
              <a:gdLst>
                <a:gd name="T0" fmla="*/ 160 w 208"/>
                <a:gd name="T1" fmla="*/ 0 h 359"/>
                <a:gd name="T2" fmla="*/ 0 w 208"/>
                <a:gd name="T3" fmla="*/ 299 h 359"/>
                <a:gd name="T4" fmla="*/ 0 w 208"/>
                <a:gd name="T5" fmla="*/ 359 h 359"/>
                <a:gd name="T6" fmla="*/ 208 w 208"/>
                <a:gd name="T7" fmla="*/ 4 h 359"/>
                <a:gd name="T8" fmla="*/ 160 w 208"/>
                <a:gd name="T9" fmla="*/ 0 h 359"/>
              </a:gdLst>
              <a:ahLst/>
              <a:cxnLst>
                <a:cxn ang="0">
                  <a:pos x="T0" y="T1"/>
                </a:cxn>
                <a:cxn ang="0">
                  <a:pos x="T2" y="T3"/>
                </a:cxn>
                <a:cxn ang="0">
                  <a:pos x="T4" y="T5"/>
                </a:cxn>
                <a:cxn ang="0">
                  <a:pos x="T6" y="T7"/>
                </a:cxn>
                <a:cxn ang="0">
                  <a:pos x="T8" y="T9"/>
                </a:cxn>
              </a:cxnLst>
              <a:rect l="0" t="0" r="r" b="b"/>
              <a:pathLst>
                <a:path w="208" h="359">
                  <a:moveTo>
                    <a:pt x="160" y="0"/>
                  </a:moveTo>
                  <a:cubicBezTo>
                    <a:pt x="148" y="117"/>
                    <a:pt x="90" y="225"/>
                    <a:pt x="0" y="299"/>
                  </a:cubicBezTo>
                  <a:cubicBezTo>
                    <a:pt x="0" y="359"/>
                    <a:pt x="0" y="359"/>
                    <a:pt x="0" y="359"/>
                  </a:cubicBezTo>
                  <a:cubicBezTo>
                    <a:pt x="117" y="277"/>
                    <a:pt x="193" y="148"/>
                    <a:pt x="208" y="4"/>
                  </a:cubicBezTo>
                  <a:lnTo>
                    <a:pt x="160"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2" name="Freeform 96"/>
            <p:cNvSpPr>
              <a:spLocks/>
            </p:cNvSpPr>
            <p:nvPr/>
          </p:nvSpPr>
          <p:spPr bwMode="auto">
            <a:xfrm>
              <a:off x="2648991" y="2670025"/>
              <a:ext cx="384405" cy="592948"/>
            </a:xfrm>
            <a:custGeom>
              <a:avLst/>
              <a:gdLst>
                <a:gd name="T0" fmla="*/ 148 w 197"/>
                <a:gd name="T1" fmla="*/ 165 h 304"/>
                <a:gd name="T2" fmla="*/ 0 w 197"/>
                <a:gd name="T3" fmla="*/ 0 h 304"/>
                <a:gd name="T4" fmla="*/ 0 w 197"/>
                <a:gd name="T5" fmla="*/ 61 h 304"/>
                <a:gd name="T6" fmla="*/ 106 w 197"/>
                <a:gd name="T7" fmla="*/ 189 h 304"/>
                <a:gd name="T8" fmla="*/ 151 w 197"/>
                <a:gd name="T9" fmla="*/ 304 h 304"/>
                <a:gd name="T10" fmla="*/ 197 w 197"/>
                <a:gd name="T11" fmla="*/ 293 h 304"/>
                <a:gd name="T12" fmla="*/ 148 w 197"/>
                <a:gd name="T13" fmla="*/ 165 h 304"/>
              </a:gdLst>
              <a:ahLst/>
              <a:cxnLst>
                <a:cxn ang="0">
                  <a:pos x="T0" y="T1"/>
                </a:cxn>
                <a:cxn ang="0">
                  <a:pos x="T2" y="T3"/>
                </a:cxn>
                <a:cxn ang="0">
                  <a:pos x="T4" y="T5"/>
                </a:cxn>
                <a:cxn ang="0">
                  <a:pos x="T6" y="T7"/>
                </a:cxn>
                <a:cxn ang="0">
                  <a:pos x="T8" y="T9"/>
                </a:cxn>
                <a:cxn ang="0">
                  <a:pos x="T10" y="T11"/>
                </a:cxn>
                <a:cxn ang="0">
                  <a:pos x="T12" y="T13"/>
                </a:cxn>
              </a:cxnLst>
              <a:rect l="0" t="0" r="r" b="b"/>
              <a:pathLst>
                <a:path w="197" h="304">
                  <a:moveTo>
                    <a:pt x="148" y="165"/>
                  </a:moveTo>
                  <a:cubicBezTo>
                    <a:pt x="111" y="98"/>
                    <a:pt x="60" y="42"/>
                    <a:pt x="0" y="0"/>
                  </a:cubicBezTo>
                  <a:cubicBezTo>
                    <a:pt x="0" y="61"/>
                    <a:pt x="0" y="61"/>
                    <a:pt x="0" y="61"/>
                  </a:cubicBezTo>
                  <a:cubicBezTo>
                    <a:pt x="42" y="95"/>
                    <a:pt x="78" y="138"/>
                    <a:pt x="106" y="189"/>
                  </a:cubicBezTo>
                  <a:cubicBezTo>
                    <a:pt x="126" y="225"/>
                    <a:pt x="141" y="264"/>
                    <a:pt x="151" y="304"/>
                  </a:cubicBezTo>
                  <a:cubicBezTo>
                    <a:pt x="197" y="293"/>
                    <a:pt x="197" y="293"/>
                    <a:pt x="197" y="293"/>
                  </a:cubicBezTo>
                  <a:cubicBezTo>
                    <a:pt x="187" y="249"/>
                    <a:pt x="170" y="206"/>
                    <a:pt x="148" y="165"/>
                  </a:cubicBez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3" name="Freeform 97"/>
            <p:cNvSpPr>
              <a:spLocks/>
            </p:cNvSpPr>
            <p:nvPr/>
          </p:nvSpPr>
          <p:spPr bwMode="auto">
            <a:xfrm>
              <a:off x="1125380" y="2668469"/>
              <a:ext cx="407749" cy="708114"/>
            </a:xfrm>
            <a:custGeom>
              <a:avLst/>
              <a:gdLst>
                <a:gd name="T0" fmla="*/ 209 w 209"/>
                <a:gd name="T1" fmla="*/ 0 h 363"/>
                <a:gd name="T2" fmla="*/ 0 w 209"/>
                <a:gd name="T3" fmla="*/ 358 h 363"/>
                <a:gd name="T4" fmla="*/ 48 w 209"/>
                <a:gd name="T5" fmla="*/ 363 h 363"/>
                <a:gd name="T6" fmla="*/ 209 w 209"/>
                <a:gd name="T7" fmla="*/ 61 h 363"/>
                <a:gd name="T8" fmla="*/ 209 w 209"/>
                <a:gd name="T9" fmla="*/ 0 h 363"/>
              </a:gdLst>
              <a:ahLst/>
              <a:cxnLst>
                <a:cxn ang="0">
                  <a:pos x="T0" y="T1"/>
                </a:cxn>
                <a:cxn ang="0">
                  <a:pos x="T2" y="T3"/>
                </a:cxn>
                <a:cxn ang="0">
                  <a:pos x="T4" y="T5"/>
                </a:cxn>
                <a:cxn ang="0">
                  <a:pos x="T6" y="T7"/>
                </a:cxn>
                <a:cxn ang="0">
                  <a:pos x="T8" y="T9"/>
                </a:cxn>
              </a:cxnLst>
              <a:rect l="0" t="0" r="r" b="b"/>
              <a:pathLst>
                <a:path w="209" h="363">
                  <a:moveTo>
                    <a:pt x="209" y="0"/>
                  </a:moveTo>
                  <a:cubicBezTo>
                    <a:pt x="91" y="83"/>
                    <a:pt x="14" y="213"/>
                    <a:pt x="0" y="358"/>
                  </a:cubicBezTo>
                  <a:cubicBezTo>
                    <a:pt x="48" y="363"/>
                    <a:pt x="48" y="363"/>
                    <a:pt x="48" y="363"/>
                  </a:cubicBezTo>
                  <a:cubicBezTo>
                    <a:pt x="60" y="244"/>
                    <a:pt x="118" y="135"/>
                    <a:pt x="209" y="61"/>
                  </a:cubicBezTo>
                  <a:lnTo>
                    <a:pt x="209" y="0"/>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pic>
        <p:nvPicPr>
          <p:cNvPr id="3" name="Picture 2"/>
          <p:cNvPicPr>
            <a:picLocks noChangeAspect="1"/>
          </p:cNvPicPr>
          <p:nvPr/>
        </p:nvPicPr>
        <p:blipFill>
          <a:blip r:embed="rId4"/>
          <a:stretch>
            <a:fillRect/>
          </a:stretch>
        </p:blipFill>
        <p:spPr>
          <a:xfrm rot="20778740">
            <a:off x="4059330" y="5258156"/>
            <a:ext cx="486635" cy="1033033"/>
          </a:xfrm>
          <a:prstGeom prst="rect">
            <a:avLst/>
          </a:prstGeom>
        </p:spPr>
      </p:pic>
      <p:sp>
        <p:nvSpPr>
          <p:cNvPr id="104" name="Rectangle 103"/>
          <p:cNvSpPr/>
          <p:nvPr/>
        </p:nvSpPr>
        <p:spPr>
          <a:xfrm>
            <a:off x="191058" y="4981909"/>
            <a:ext cx="3219176" cy="1104365"/>
          </a:xfrm>
          <a:prstGeom prst="rect">
            <a:avLst/>
          </a:prstGeom>
        </p:spPr>
        <p:txBody>
          <a:bodyPr wrap="square" lIns="143428" tIns="89642" rIns="143428" bIns="89642">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98" normalizeH="0" baseline="0" noProof="0" dirty="0">
                <a:ln>
                  <a:noFill/>
                </a:ln>
                <a:solidFill>
                  <a:srgbClr val="FF0000"/>
                </a:solidFill>
                <a:effectLst/>
                <a:uLnTx/>
                <a:uFillTx/>
                <a:latin typeface="+mj-lt"/>
              </a:rPr>
              <a:t>You need all of them</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98" normalizeH="0" baseline="0" noProof="0" dirty="0">
                <a:ln>
                  <a:noFill/>
                </a:ln>
                <a:solidFill>
                  <a:srgbClr val="FF0000"/>
                </a:solidFill>
                <a:effectLst/>
                <a:uLnTx/>
                <a:uFillTx/>
                <a:latin typeface="+mj-lt"/>
              </a:rPr>
              <a:t>No one size fit all solutions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98" normalizeH="0" baseline="0" noProof="0" dirty="0">
                <a:ln>
                  <a:noFill/>
                </a:ln>
                <a:solidFill>
                  <a:srgbClr val="FF0000"/>
                </a:solidFill>
                <a:effectLst/>
                <a:uLnTx/>
                <a:uFillTx/>
                <a:latin typeface="+mj-lt"/>
              </a:rPr>
              <a:t>Cost is a key concern</a:t>
            </a:r>
            <a:endParaRPr kumimoji="0" lang="en-US" sz="2000" b="0" i="0" u="none" strike="noStrike" kern="0" cap="none" spc="0" normalizeH="0" baseline="0" noProof="0" dirty="0">
              <a:ln>
                <a:noFill/>
              </a:ln>
              <a:solidFill>
                <a:srgbClr val="FF0000"/>
              </a:solidFill>
              <a:effectLst/>
              <a:uLnTx/>
              <a:uFillTx/>
              <a:latin typeface="+mj-lt"/>
            </a:endParaRPr>
          </a:p>
        </p:txBody>
      </p:sp>
      <p:sp>
        <p:nvSpPr>
          <p:cNvPr id="2" name="Rectangle 1"/>
          <p:cNvSpPr/>
          <p:nvPr/>
        </p:nvSpPr>
        <p:spPr>
          <a:xfrm>
            <a:off x="5343609" y="2664373"/>
            <a:ext cx="5157869" cy="10156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98" normalizeH="0" baseline="0" noProof="0" dirty="0">
                <a:ln>
                  <a:noFill/>
                </a:ln>
                <a:gradFill>
                  <a:gsLst>
                    <a:gs pos="0">
                      <a:schemeClr val="accent1"/>
                    </a:gs>
                    <a:gs pos="48000">
                      <a:schemeClr val="accent1"/>
                    </a:gs>
                  </a:gsLst>
                  <a:lin ang="5400000" scaled="0"/>
                </a:gradFill>
                <a:effectLst/>
                <a:uLnTx/>
                <a:uFillTx/>
                <a:latin typeface="+mj-lt"/>
              </a:rPr>
              <a:t>High Availability </a:t>
            </a:r>
            <a:r>
              <a:rPr kumimoji="0" lang="en-US" sz="1800" b="0" i="0" u="none" strike="noStrike" kern="0" cap="none" spc="0" normalizeH="0" baseline="0" noProof="0" dirty="0">
                <a:ln>
                  <a:noFill/>
                </a:ln>
                <a:solidFill>
                  <a:sysClr val="windowText" lastClr="000000"/>
                </a:solidFill>
                <a:effectLst/>
                <a:uLnTx/>
                <a:uFillTx/>
                <a:latin typeface="+mj-lt"/>
              </a:rPr>
              <a:t>is a characteristic of a system, which aims to ensure an agreed level of operational performance for a higher than normal period</a:t>
            </a:r>
          </a:p>
        </p:txBody>
      </p:sp>
      <p:sp>
        <p:nvSpPr>
          <p:cNvPr id="105" name="Rectangle 104"/>
          <p:cNvSpPr/>
          <p:nvPr/>
        </p:nvSpPr>
        <p:spPr>
          <a:xfrm>
            <a:off x="4756212" y="1438610"/>
            <a:ext cx="5157869" cy="10156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98" normalizeH="0" baseline="0" noProof="0" dirty="0">
                <a:ln>
                  <a:noFill/>
                </a:ln>
                <a:gradFill>
                  <a:gsLst>
                    <a:gs pos="0">
                      <a:schemeClr val="accent1"/>
                    </a:gs>
                    <a:gs pos="48000">
                      <a:schemeClr val="accent1"/>
                    </a:gs>
                  </a:gsLst>
                  <a:lin ang="5400000" scaled="0"/>
                </a:gradFill>
                <a:effectLst/>
                <a:uLnTx/>
                <a:uFillTx/>
                <a:latin typeface="+mj-lt"/>
              </a:rPr>
              <a:t>Monitoring </a:t>
            </a:r>
            <a:r>
              <a:rPr kumimoji="0" lang="en-US" sz="1800" b="0" i="0" u="none" strike="noStrike" kern="0" cap="none" spc="0" normalizeH="0" baseline="0" noProof="0" dirty="0">
                <a:ln>
                  <a:noFill/>
                </a:ln>
                <a:solidFill>
                  <a:sysClr val="windowText" lastClr="000000"/>
                </a:solidFill>
                <a:effectLst/>
                <a:uLnTx/>
                <a:uFillTx/>
                <a:latin typeface="+mj-lt"/>
              </a:rPr>
              <a:t>generally means to be aware of the state of a system, to observe a situation for any changes which may occur over time</a:t>
            </a:r>
          </a:p>
        </p:txBody>
      </p:sp>
      <p:pic>
        <p:nvPicPr>
          <p:cNvPr id="106" name="Picture 105"/>
          <p:cNvPicPr>
            <a:picLocks noChangeAspect="1"/>
          </p:cNvPicPr>
          <p:nvPr/>
        </p:nvPicPr>
        <p:blipFill>
          <a:blip r:embed="rId5"/>
          <a:stretch>
            <a:fillRect/>
          </a:stretch>
        </p:blipFill>
        <p:spPr>
          <a:xfrm>
            <a:off x="2077870" y="1204122"/>
            <a:ext cx="2370275" cy="2161691"/>
          </a:xfrm>
          <a:prstGeom prst="rect">
            <a:avLst/>
          </a:prstGeom>
        </p:spPr>
      </p:pic>
    </p:spTree>
    <p:extLst>
      <p:ext uri="{BB962C8B-B14F-4D97-AF65-F5344CB8AC3E}">
        <p14:creationId xmlns:p14="http://schemas.microsoft.com/office/powerpoint/2010/main" val="30867172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Effect transition="in" filter="wipe(down)">
                                      <p:cBhvr>
                                        <p:cTn id="7" dur="500"/>
                                        <p:tgtEl>
                                          <p:spTgt spid="10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4">
                                            <p:txEl>
                                              <p:pRg st="1" end="1"/>
                                            </p:txEl>
                                          </p:spTgt>
                                        </p:tgtEl>
                                        <p:attrNameLst>
                                          <p:attrName>style.visibility</p:attrName>
                                        </p:attrNameLst>
                                      </p:cBhvr>
                                      <p:to>
                                        <p:strVal val="visible"/>
                                      </p:to>
                                    </p:set>
                                    <p:animEffect transition="in" filter="wipe(down)">
                                      <p:cBhvr>
                                        <p:cTn id="10" dur="500"/>
                                        <p:tgtEl>
                                          <p:spTgt spid="10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04">
                                            <p:txEl>
                                              <p:pRg st="2" end="2"/>
                                            </p:txEl>
                                          </p:spTgt>
                                        </p:tgtEl>
                                        <p:attrNameLst>
                                          <p:attrName>style.visibility</p:attrName>
                                        </p:attrNameLst>
                                      </p:cBhvr>
                                      <p:to>
                                        <p:strVal val="visible"/>
                                      </p:to>
                                    </p:set>
                                    <p:animEffect transition="in" filter="wipe(down)">
                                      <p:cBhvr>
                                        <p:cTn id="13" dur="500"/>
                                        <p:tgtEl>
                                          <p:spTgt spid="1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4108" y="579840"/>
            <a:ext cx="1616148" cy="461665"/>
          </a:xfrm>
          <a:prstGeom prst="rect">
            <a:avLst/>
          </a:prstGeom>
          <a:noFill/>
        </p:spPr>
        <p:txBody>
          <a:bodyPr wrap="none" rtlCol="0">
            <a:spAutoFit/>
          </a:bodyPr>
          <a:lstStyle/>
          <a:p>
            <a:pPr defTabSz="914225">
              <a:defRPr/>
            </a:pPr>
            <a:r>
              <a:rPr lang="en-US" sz="2400" b="1" kern="0" dirty="0">
                <a:solidFill>
                  <a:sysClr val="windowText" lastClr="000000"/>
                </a:solidFill>
              </a:rPr>
              <a:t>Resiliency</a:t>
            </a:r>
          </a:p>
        </p:txBody>
      </p:sp>
      <p:sp>
        <p:nvSpPr>
          <p:cNvPr id="5" name="TextBox 4"/>
          <p:cNvSpPr txBox="1"/>
          <p:nvPr/>
        </p:nvSpPr>
        <p:spPr>
          <a:xfrm>
            <a:off x="96367" y="2160170"/>
            <a:ext cx="1343638" cy="400110"/>
          </a:xfrm>
          <a:prstGeom prst="rect">
            <a:avLst/>
          </a:prstGeom>
          <a:noFill/>
        </p:spPr>
        <p:txBody>
          <a:bodyPr wrap="none" rtlCol="0">
            <a:spAutoFit/>
          </a:bodyPr>
          <a:lstStyle/>
          <a:p>
            <a:pPr defTabSz="914225">
              <a:defRPr/>
            </a:pPr>
            <a:r>
              <a:rPr lang="en-US" sz="2000" b="1" kern="0" dirty="0">
                <a:solidFill>
                  <a:sysClr val="windowText" lastClr="000000"/>
                </a:solidFill>
              </a:rPr>
              <a:t>Archiving</a:t>
            </a:r>
            <a:endParaRPr lang="en-US" sz="1600" b="1" kern="0" dirty="0">
              <a:solidFill>
                <a:sysClr val="windowText" lastClr="000000"/>
              </a:solidFill>
            </a:endParaRPr>
          </a:p>
        </p:txBody>
      </p:sp>
      <p:sp>
        <p:nvSpPr>
          <p:cNvPr id="6" name="TextBox 5"/>
          <p:cNvSpPr txBox="1"/>
          <p:nvPr/>
        </p:nvSpPr>
        <p:spPr>
          <a:xfrm>
            <a:off x="4653193" y="2160170"/>
            <a:ext cx="2326278" cy="400110"/>
          </a:xfrm>
          <a:prstGeom prst="rect">
            <a:avLst/>
          </a:prstGeom>
          <a:noFill/>
        </p:spPr>
        <p:txBody>
          <a:bodyPr wrap="none" rtlCol="0">
            <a:spAutoFit/>
          </a:bodyPr>
          <a:lstStyle/>
          <a:p>
            <a:pPr defTabSz="914225">
              <a:defRPr/>
            </a:pPr>
            <a:r>
              <a:rPr lang="en-US" sz="2000" b="1" kern="0" dirty="0">
                <a:solidFill>
                  <a:sysClr val="windowText" lastClr="000000"/>
                </a:solidFill>
              </a:rPr>
              <a:t>Disaster Recovery</a:t>
            </a:r>
          </a:p>
        </p:txBody>
      </p:sp>
      <p:sp>
        <p:nvSpPr>
          <p:cNvPr id="7" name="TextBox 6"/>
          <p:cNvSpPr txBox="1"/>
          <p:nvPr/>
        </p:nvSpPr>
        <p:spPr>
          <a:xfrm>
            <a:off x="9434125" y="2160169"/>
            <a:ext cx="2190023" cy="400110"/>
          </a:xfrm>
          <a:prstGeom prst="rect">
            <a:avLst/>
          </a:prstGeom>
          <a:noFill/>
        </p:spPr>
        <p:txBody>
          <a:bodyPr wrap="none" rtlCol="0">
            <a:spAutoFit/>
          </a:bodyPr>
          <a:lstStyle/>
          <a:p>
            <a:pPr defTabSz="914225">
              <a:defRPr/>
            </a:pPr>
            <a:r>
              <a:rPr lang="en-US" sz="2000" b="1" kern="0" dirty="0">
                <a:solidFill>
                  <a:sysClr val="windowText" lastClr="000000"/>
                </a:solidFill>
              </a:rPr>
              <a:t>High Availability</a:t>
            </a:r>
          </a:p>
        </p:txBody>
      </p:sp>
      <p:sp>
        <p:nvSpPr>
          <p:cNvPr id="8" name="TextBox 7"/>
          <p:cNvSpPr txBox="1"/>
          <p:nvPr/>
        </p:nvSpPr>
        <p:spPr>
          <a:xfrm>
            <a:off x="10479954" y="869183"/>
            <a:ext cx="1274708" cy="369332"/>
          </a:xfrm>
          <a:prstGeom prst="rect">
            <a:avLst/>
          </a:prstGeom>
          <a:noFill/>
        </p:spPr>
        <p:txBody>
          <a:bodyPr wrap="none" rtlCol="0">
            <a:spAutoFit/>
          </a:bodyPr>
          <a:lstStyle/>
          <a:p>
            <a:pPr defTabSz="914225">
              <a:defRPr/>
            </a:pPr>
            <a:r>
              <a:rPr lang="en-US" kern="0" dirty="0">
                <a:solidFill>
                  <a:sysClr val="windowText" lastClr="000000"/>
                </a:solidFill>
              </a:rPr>
              <a:t>RPO / RTO</a:t>
            </a:r>
            <a:endParaRPr lang="en-US" sz="1600" kern="0" dirty="0">
              <a:solidFill>
                <a:sysClr val="windowText" lastClr="000000"/>
              </a:solidFill>
            </a:endParaRPr>
          </a:p>
        </p:txBody>
      </p:sp>
      <p:cxnSp>
        <p:nvCxnSpPr>
          <p:cNvPr id="11" name="Straight Connector 10"/>
          <p:cNvCxnSpPr/>
          <p:nvPr/>
        </p:nvCxnSpPr>
        <p:spPr>
          <a:xfrm flipV="1">
            <a:off x="968701" y="1708412"/>
            <a:ext cx="10261847" cy="1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072532" y="1723390"/>
            <a:ext cx="0" cy="4798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1230548" y="1723390"/>
            <a:ext cx="0" cy="4798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0181146" y="1091504"/>
            <a:ext cx="279659" cy="17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Left Brace 26"/>
          <p:cNvSpPr/>
          <p:nvPr/>
        </p:nvSpPr>
        <p:spPr>
          <a:xfrm rot="5400000">
            <a:off x="5914415" y="-3777143"/>
            <a:ext cx="345090" cy="1028718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200" kern="0">
              <a:solidFill>
                <a:sysClr val="windowText" lastClr="000000"/>
              </a:solidFill>
            </a:endParaRPr>
          </a:p>
        </p:txBody>
      </p:sp>
      <p:sp>
        <p:nvSpPr>
          <p:cNvPr id="28" name="TextBox 27"/>
          <p:cNvSpPr txBox="1"/>
          <p:nvPr/>
        </p:nvSpPr>
        <p:spPr>
          <a:xfrm>
            <a:off x="395175" y="2665706"/>
            <a:ext cx="1075936" cy="338554"/>
          </a:xfrm>
          <a:prstGeom prst="rect">
            <a:avLst/>
          </a:prstGeom>
          <a:noFill/>
        </p:spPr>
        <p:txBody>
          <a:bodyPr wrap="none" rtlCol="0">
            <a:spAutoFit/>
          </a:bodyPr>
          <a:lstStyle/>
          <a:p>
            <a:pPr defTabSz="914225">
              <a:defRPr/>
            </a:pPr>
            <a:r>
              <a:rPr lang="en-US" sz="1600" kern="0" dirty="0">
                <a:solidFill>
                  <a:sysClr val="windowText" lastClr="000000"/>
                </a:solidFill>
              </a:rPr>
              <a:t>RTO &gt;&gt; 0</a:t>
            </a:r>
          </a:p>
        </p:txBody>
      </p:sp>
      <p:sp>
        <p:nvSpPr>
          <p:cNvPr id="29" name="TextBox 28"/>
          <p:cNvSpPr txBox="1"/>
          <p:nvPr/>
        </p:nvSpPr>
        <p:spPr>
          <a:xfrm>
            <a:off x="5539932" y="2654799"/>
            <a:ext cx="934871" cy="338554"/>
          </a:xfrm>
          <a:prstGeom prst="rect">
            <a:avLst/>
          </a:prstGeom>
          <a:noFill/>
        </p:spPr>
        <p:txBody>
          <a:bodyPr wrap="none" rtlCol="0">
            <a:spAutoFit/>
          </a:bodyPr>
          <a:lstStyle/>
          <a:p>
            <a:pPr defTabSz="914225">
              <a:defRPr/>
            </a:pPr>
            <a:r>
              <a:rPr lang="en-US" sz="1600" kern="0" dirty="0">
                <a:solidFill>
                  <a:sysClr val="windowText" lastClr="000000"/>
                </a:solidFill>
              </a:rPr>
              <a:t>RTO &gt; 0</a:t>
            </a:r>
          </a:p>
        </p:txBody>
      </p:sp>
      <p:sp>
        <p:nvSpPr>
          <p:cNvPr id="30" name="TextBox 29"/>
          <p:cNvSpPr txBox="1"/>
          <p:nvPr/>
        </p:nvSpPr>
        <p:spPr>
          <a:xfrm>
            <a:off x="10694374" y="2665706"/>
            <a:ext cx="934871" cy="338554"/>
          </a:xfrm>
          <a:prstGeom prst="rect">
            <a:avLst/>
          </a:prstGeom>
          <a:noFill/>
        </p:spPr>
        <p:txBody>
          <a:bodyPr wrap="none" rtlCol="0">
            <a:spAutoFit/>
          </a:bodyPr>
          <a:lstStyle/>
          <a:p>
            <a:pPr defTabSz="914225">
              <a:defRPr/>
            </a:pPr>
            <a:r>
              <a:rPr lang="en-US" sz="1600" kern="0" dirty="0">
                <a:solidFill>
                  <a:sysClr val="windowText" lastClr="000000"/>
                </a:solidFill>
              </a:rPr>
              <a:t>RTO = 0</a:t>
            </a:r>
          </a:p>
        </p:txBody>
      </p:sp>
      <p:sp>
        <p:nvSpPr>
          <p:cNvPr id="31" name="TextBox 30"/>
          <p:cNvSpPr txBox="1"/>
          <p:nvPr/>
        </p:nvSpPr>
        <p:spPr>
          <a:xfrm>
            <a:off x="378557" y="3908013"/>
            <a:ext cx="1664238" cy="338554"/>
          </a:xfrm>
          <a:prstGeom prst="rect">
            <a:avLst/>
          </a:prstGeom>
          <a:noFill/>
        </p:spPr>
        <p:txBody>
          <a:bodyPr wrap="none" rtlCol="0">
            <a:spAutoFit/>
          </a:bodyPr>
          <a:lstStyle/>
          <a:p>
            <a:pPr defTabSz="914225">
              <a:defRPr/>
            </a:pPr>
            <a:r>
              <a:rPr lang="en-US" sz="1600" kern="0" dirty="0">
                <a:solidFill>
                  <a:sysClr val="windowText" lastClr="000000"/>
                </a:solidFill>
              </a:rPr>
              <a:t>Application data</a:t>
            </a:r>
          </a:p>
        </p:txBody>
      </p:sp>
      <p:sp>
        <p:nvSpPr>
          <p:cNvPr id="32" name="TextBox 31"/>
          <p:cNvSpPr txBox="1"/>
          <p:nvPr/>
        </p:nvSpPr>
        <p:spPr>
          <a:xfrm>
            <a:off x="4855547" y="3905274"/>
            <a:ext cx="1936749" cy="1077218"/>
          </a:xfrm>
          <a:prstGeom prst="rect">
            <a:avLst/>
          </a:prstGeom>
          <a:noFill/>
        </p:spPr>
        <p:txBody>
          <a:bodyPr wrap="none" rtlCol="0">
            <a:spAutoFit/>
          </a:bodyPr>
          <a:lstStyle/>
          <a:p>
            <a:pPr defTabSz="914225">
              <a:defRPr/>
            </a:pPr>
            <a:r>
              <a:rPr lang="en-US" sz="1600" kern="0" dirty="0">
                <a:solidFill>
                  <a:sysClr val="windowText" lastClr="000000"/>
                </a:solidFill>
              </a:rPr>
              <a:t>Application data</a:t>
            </a:r>
          </a:p>
          <a:p>
            <a:pPr defTabSz="914225">
              <a:defRPr/>
            </a:pPr>
            <a:r>
              <a:rPr lang="en-US" sz="1600" kern="0" dirty="0">
                <a:solidFill>
                  <a:sysClr val="windowText" lastClr="000000"/>
                </a:solidFill>
              </a:rPr>
              <a:t>Configuration data </a:t>
            </a:r>
          </a:p>
          <a:p>
            <a:pPr defTabSz="914225">
              <a:defRPr/>
            </a:pPr>
            <a:r>
              <a:rPr lang="en-US" sz="1600" kern="0" dirty="0">
                <a:solidFill>
                  <a:sysClr val="windowText" lastClr="000000"/>
                </a:solidFill>
              </a:rPr>
              <a:t>Runbooks</a:t>
            </a:r>
          </a:p>
          <a:p>
            <a:pPr defTabSz="914225">
              <a:defRPr/>
            </a:pPr>
            <a:r>
              <a:rPr lang="en-US" sz="1600" kern="0" dirty="0">
                <a:solidFill>
                  <a:sysClr val="windowText" lastClr="000000"/>
                </a:solidFill>
              </a:rPr>
              <a:t>Capacity</a:t>
            </a:r>
          </a:p>
        </p:txBody>
      </p:sp>
      <p:sp>
        <p:nvSpPr>
          <p:cNvPr id="33" name="TextBox 32"/>
          <p:cNvSpPr txBox="1"/>
          <p:nvPr/>
        </p:nvSpPr>
        <p:spPr>
          <a:xfrm>
            <a:off x="9687693" y="3857266"/>
            <a:ext cx="1664238" cy="830997"/>
          </a:xfrm>
          <a:prstGeom prst="rect">
            <a:avLst/>
          </a:prstGeom>
          <a:noFill/>
        </p:spPr>
        <p:txBody>
          <a:bodyPr wrap="none" rtlCol="0">
            <a:spAutoFit/>
          </a:bodyPr>
          <a:lstStyle/>
          <a:p>
            <a:pPr defTabSz="914225">
              <a:defRPr/>
            </a:pPr>
            <a:r>
              <a:rPr lang="en-US" sz="1600" kern="0" dirty="0">
                <a:solidFill>
                  <a:sysClr val="windowText" lastClr="000000"/>
                </a:solidFill>
              </a:rPr>
              <a:t>Application data</a:t>
            </a:r>
          </a:p>
          <a:p>
            <a:pPr defTabSz="914225">
              <a:defRPr/>
            </a:pPr>
            <a:r>
              <a:rPr lang="en-US" sz="1600" kern="0" dirty="0">
                <a:solidFill>
                  <a:sysClr val="windowText" lastClr="000000"/>
                </a:solidFill>
              </a:rPr>
              <a:t>Capacity</a:t>
            </a:r>
          </a:p>
          <a:p>
            <a:pPr defTabSz="914225">
              <a:defRPr/>
            </a:pPr>
            <a:r>
              <a:rPr lang="en-US" sz="1600" kern="0" dirty="0">
                <a:solidFill>
                  <a:sysClr val="windowText" lastClr="000000"/>
                </a:solidFill>
              </a:rPr>
              <a:t>Design work</a:t>
            </a:r>
          </a:p>
        </p:txBody>
      </p:sp>
      <p:sp>
        <p:nvSpPr>
          <p:cNvPr id="34" name="TextBox 33"/>
          <p:cNvSpPr txBox="1"/>
          <p:nvPr/>
        </p:nvSpPr>
        <p:spPr>
          <a:xfrm>
            <a:off x="504515" y="869183"/>
            <a:ext cx="1994457" cy="369332"/>
          </a:xfrm>
          <a:prstGeom prst="rect">
            <a:avLst/>
          </a:prstGeom>
          <a:noFill/>
        </p:spPr>
        <p:txBody>
          <a:bodyPr wrap="none" rtlCol="0">
            <a:spAutoFit/>
          </a:bodyPr>
          <a:lstStyle/>
          <a:p>
            <a:pPr defTabSz="914225">
              <a:defRPr/>
            </a:pPr>
            <a:r>
              <a:rPr lang="en-US" kern="0" dirty="0">
                <a:solidFill>
                  <a:sysClr val="windowText" lastClr="000000"/>
                </a:solidFill>
              </a:rPr>
              <a:t>Cost / Complexity</a:t>
            </a:r>
          </a:p>
        </p:txBody>
      </p:sp>
      <p:cxnSp>
        <p:nvCxnSpPr>
          <p:cNvPr id="35" name="Straight Arrow Connector 34"/>
          <p:cNvCxnSpPr/>
          <p:nvPr/>
        </p:nvCxnSpPr>
        <p:spPr>
          <a:xfrm flipV="1">
            <a:off x="3308555" y="1093289"/>
            <a:ext cx="277596" cy="48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26802" y="3493735"/>
            <a:ext cx="1858201" cy="369332"/>
          </a:xfrm>
          <a:prstGeom prst="rect">
            <a:avLst/>
          </a:prstGeom>
          <a:noFill/>
        </p:spPr>
        <p:txBody>
          <a:bodyPr wrap="none" rtlCol="0">
            <a:spAutoFit/>
          </a:bodyPr>
          <a:lstStyle/>
          <a:p>
            <a:pPr defTabSz="914225">
              <a:defRPr/>
            </a:pPr>
            <a:r>
              <a:rPr lang="en-US" b="1" kern="0" dirty="0">
                <a:solidFill>
                  <a:sysClr val="windowText" lastClr="000000"/>
                </a:solidFill>
              </a:rPr>
              <a:t>Considerations:</a:t>
            </a:r>
          </a:p>
        </p:txBody>
      </p:sp>
      <p:sp>
        <p:nvSpPr>
          <p:cNvPr id="38" name="TextBox 37"/>
          <p:cNvSpPr txBox="1"/>
          <p:nvPr/>
        </p:nvSpPr>
        <p:spPr>
          <a:xfrm>
            <a:off x="166838" y="5062478"/>
            <a:ext cx="1127232" cy="369332"/>
          </a:xfrm>
          <a:prstGeom prst="rect">
            <a:avLst/>
          </a:prstGeom>
          <a:noFill/>
        </p:spPr>
        <p:txBody>
          <a:bodyPr wrap="none" rtlCol="0">
            <a:spAutoFit/>
          </a:bodyPr>
          <a:lstStyle/>
          <a:p>
            <a:pPr defTabSz="914225">
              <a:defRPr/>
            </a:pPr>
            <a:r>
              <a:rPr lang="en-US" b="1" kern="0" dirty="0">
                <a:solidFill>
                  <a:sysClr val="windowText" lastClr="000000"/>
                </a:solidFill>
              </a:rPr>
              <a:t>Best For:</a:t>
            </a:r>
          </a:p>
        </p:txBody>
      </p:sp>
      <p:sp>
        <p:nvSpPr>
          <p:cNvPr id="39" name="TextBox 38"/>
          <p:cNvSpPr txBox="1"/>
          <p:nvPr/>
        </p:nvSpPr>
        <p:spPr>
          <a:xfrm>
            <a:off x="320473" y="5426009"/>
            <a:ext cx="3179075" cy="830997"/>
          </a:xfrm>
          <a:prstGeom prst="rect">
            <a:avLst/>
          </a:prstGeom>
          <a:noFill/>
        </p:spPr>
        <p:txBody>
          <a:bodyPr wrap="none" rtlCol="0">
            <a:spAutoFit/>
          </a:bodyPr>
          <a:lstStyle/>
          <a:p>
            <a:pPr defTabSz="914225">
              <a:defRPr/>
            </a:pPr>
            <a:r>
              <a:rPr lang="en-US" sz="1600" kern="0" dirty="0">
                <a:solidFill>
                  <a:sysClr val="windowText" lastClr="000000"/>
                </a:solidFill>
              </a:rPr>
              <a:t>Data deletion</a:t>
            </a:r>
          </a:p>
          <a:p>
            <a:pPr defTabSz="914225">
              <a:defRPr/>
            </a:pPr>
            <a:r>
              <a:rPr lang="en-US" sz="1600" kern="0" dirty="0">
                <a:solidFill>
                  <a:sysClr val="windowText" lastClr="000000"/>
                </a:solidFill>
              </a:rPr>
              <a:t>Data corruption</a:t>
            </a:r>
          </a:p>
          <a:p>
            <a:pPr defTabSz="914225">
              <a:defRPr/>
            </a:pPr>
            <a:r>
              <a:rPr lang="en-US" sz="1600" kern="0" dirty="0">
                <a:solidFill>
                  <a:sysClr val="windowText" lastClr="000000"/>
                </a:solidFill>
              </a:rPr>
              <a:t>Legal, Governance &amp; Compliance</a:t>
            </a:r>
          </a:p>
        </p:txBody>
      </p:sp>
      <p:sp>
        <p:nvSpPr>
          <p:cNvPr id="40" name="TextBox 39"/>
          <p:cNvSpPr txBox="1"/>
          <p:nvPr/>
        </p:nvSpPr>
        <p:spPr>
          <a:xfrm>
            <a:off x="4855547" y="5426009"/>
            <a:ext cx="3159839" cy="1077218"/>
          </a:xfrm>
          <a:prstGeom prst="rect">
            <a:avLst/>
          </a:prstGeom>
          <a:noFill/>
        </p:spPr>
        <p:txBody>
          <a:bodyPr wrap="none" rtlCol="0">
            <a:spAutoFit/>
          </a:bodyPr>
          <a:lstStyle/>
          <a:p>
            <a:pPr defTabSz="914225">
              <a:defRPr/>
            </a:pPr>
            <a:r>
              <a:rPr lang="en-US" sz="1600" kern="0" dirty="0">
                <a:solidFill>
                  <a:sysClr val="windowText" lastClr="000000"/>
                </a:solidFill>
              </a:rPr>
              <a:t>Protection for unplanned failures</a:t>
            </a:r>
          </a:p>
          <a:p>
            <a:pPr defTabSz="914225">
              <a:defRPr/>
            </a:pPr>
            <a:r>
              <a:rPr lang="en-US" sz="1600" kern="0" dirty="0">
                <a:solidFill>
                  <a:sysClr val="windowText" lastClr="000000"/>
                </a:solidFill>
              </a:rPr>
              <a:t>Don’t want to re-architect for HA</a:t>
            </a:r>
          </a:p>
          <a:p>
            <a:pPr defTabSz="914225">
              <a:defRPr/>
            </a:pPr>
            <a:r>
              <a:rPr lang="en-US" sz="1600" kern="0" dirty="0">
                <a:solidFill>
                  <a:sysClr val="windowText" lastClr="000000"/>
                </a:solidFill>
              </a:rPr>
              <a:t>Don’t want the cost of HA</a:t>
            </a:r>
          </a:p>
          <a:p>
            <a:pPr defTabSz="914225">
              <a:defRPr/>
            </a:pPr>
            <a:r>
              <a:rPr lang="en-US" sz="1600" kern="0" dirty="0">
                <a:solidFill>
                  <a:sysClr val="windowText" lastClr="000000"/>
                </a:solidFill>
              </a:rPr>
              <a:t>Large scale failures</a:t>
            </a:r>
          </a:p>
        </p:txBody>
      </p:sp>
      <p:sp>
        <p:nvSpPr>
          <p:cNvPr id="41" name="TextBox 40"/>
          <p:cNvSpPr txBox="1"/>
          <p:nvPr/>
        </p:nvSpPr>
        <p:spPr>
          <a:xfrm>
            <a:off x="9555915" y="5426009"/>
            <a:ext cx="2004075" cy="1107996"/>
          </a:xfrm>
          <a:prstGeom prst="rect">
            <a:avLst/>
          </a:prstGeom>
          <a:noFill/>
        </p:spPr>
        <p:txBody>
          <a:bodyPr wrap="none" rtlCol="0">
            <a:spAutoFit/>
          </a:bodyPr>
          <a:lstStyle/>
          <a:p>
            <a:pPr defTabSz="914225">
              <a:defRPr/>
            </a:pPr>
            <a:r>
              <a:rPr lang="en-US" sz="1600" kern="0" dirty="0">
                <a:solidFill>
                  <a:sysClr val="windowText" lastClr="000000"/>
                </a:solidFill>
              </a:rPr>
              <a:t>Mission critical apps</a:t>
            </a:r>
          </a:p>
          <a:p>
            <a:pPr defTabSz="914225">
              <a:defRPr/>
            </a:pPr>
            <a:r>
              <a:rPr lang="en-US" sz="1600" kern="0" dirty="0">
                <a:solidFill>
                  <a:sysClr val="windowText" lastClr="000000"/>
                </a:solidFill>
              </a:rPr>
              <a:t>New apps</a:t>
            </a:r>
          </a:p>
          <a:p>
            <a:pPr defTabSz="914225">
              <a:defRPr/>
            </a:pPr>
            <a:r>
              <a:rPr lang="en-US" sz="1600" kern="0" dirty="0">
                <a:solidFill>
                  <a:sysClr val="windowText" lastClr="000000"/>
                </a:solidFill>
              </a:rPr>
              <a:t>Localized failures</a:t>
            </a:r>
          </a:p>
          <a:p>
            <a:pPr defTabSz="914225">
              <a:defRPr/>
            </a:pPr>
            <a:endParaRPr lang="en-US" sz="1600" kern="0" dirty="0">
              <a:solidFill>
                <a:sysClr val="windowText" lastClr="000000"/>
              </a:solidFill>
            </a:endParaRPr>
          </a:p>
        </p:txBody>
      </p:sp>
      <p:cxnSp>
        <p:nvCxnSpPr>
          <p:cNvPr id="55" name="Straight Connector 54"/>
          <p:cNvCxnSpPr/>
          <p:nvPr/>
        </p:nvCxnSpPr>
        <p:spPr>
          <a:xfrm>
            <a:off x="255396" y="5500711"/>
            <a:ext cx="117602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31336" y="3905276"/>
            <a:ext cx="117602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968701" y="1715902"/>
            <a:ext cx="0" cy="47980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769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4004342" y="2308469"/>
            <a:ext cx="4183316" cy="4220667"/>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sz="3600" dirty="0"/>
              <a:t>High availability and disaster recovery</a:t>
            </a:r>
          </a:p>
        </p:txBody>
      </p:sp>
      <p:sp>
        <p:nvSpPr>
          <p:cNvPr id="3" name="Text Placeholder 2"/>
          <p:cNvSpPr>
            <a:spLocks noGrp="1"/>
          </p:cNvSpPr>
          <p:nvPr>
            <p:ph type="body" sz="quarter" idx="10"/>
          </p:nvPr>
        </p:nvSpPr>
        <p:spPr>
          <a:xfrm>
            <a:off x="269239" y="1189495"/>
            <a:ext cx="11653523" cy="724143"/>
          </a:xfrm>
        </p:spPr>
        <p:txBody>
          <a:bodyPr/>
          <a:lstStyle/>
          <a:p>
            <a:pPr algn="ctr"/>
            <a:r>
              <a:rPr lang="en-US" sz="2800" dirty="0"/>
              <a:t>Disaster recovery begins where high availability ends</a:t>
            </a:r>
          </a:p>
        </p:txBody>
      </p:sp>
      <p:sp>
        <p:nvSpPr>
          <p:cNvPr id="5" name="Oval 4"/>
          <p:cNvSpPr/>
          <p:nvPr/>
        </p:nvSpPr>
        <p:spPr bwMode="auto">
          <a:xfrm>
            <a:off x="4676661" y="2999463"/>
            <a:ext cx="2838679" cy="2838679"/>
          </a:xfrm>
          <a:prstGeom prst="ellipse">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Oval 3"/>
          <p:cNvSpPr/>
          <p:nvPr/>
        </p:nvSpPr>
        <p:spPr bwMode="auto">
          <a:xfrm>
            <a:off x="5405006" y="3711224"/>
            <a:ext cx="1381988" cy="1419339"/>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 name="TextBox 6"/>
          <p:cNvSpPr txBox="1"/>
          <p:nvPr/>
        </p:nvSpPr>
        <p:spPr>
          <a:xfrm>
            <a:off x="498929" y="2650659"/>
            <a:ext cx="322300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Virtual machine (app)</a:t>
            </a:r>
          </a:p>
        </p:txBody>
      </p:sp>
      <p:sp>
        <p:nvSpPr>
          <p:cNvPr id="8" name="TextBox 7"/>
          <p:cNvSpPr txBox="1"/>
          <p:nvPr/>
        </p:nvSpPr>
        <p:spPr>
          <a:xfrm>
            <a:off x="496138" y="4082643"/>
            <a:ext cx="293692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Availability set (HA)</a:t>
            </a:r>
          </a:p>
        </p:txBody>
      </p:sp>
      <p:sp>
        <p:nvSpPr>
          <p:cNvPr id="9" name="TextBox 8"/>
          <p:cNvSpPr txBox="1"/>
          <p:nvPr/>
        </p:nvSpPr>
        <p:spPr>
          <a:xfrm>
            <a:off x="498929" y="5258727"/>
            <a:ext cx="278650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Paired region (DR)</a:t>
            </a:r>
          </a:p>
        </p:txBody>
      </p:sp>
      <p:cxnSp>
        <p:nvCxnSpPr>
          <p:cNvPr id="12" name="Straight Connector 11"/>
          <p:cNvCxnSpPr>
            <a:endCxn id="7" idx="3"/>
          </p:cNvCxnSpPr>
          <p:nvPr/>
        </p:nvCxnSpPr>
        <p:spPr>
          <a:xfrm flipH="1" flipV="1">
            <a:off x="3721932" y="2958420"/>
            <a:ext cx="2374069" cy="139749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 idx="3"/>
          </p:cNvCxnSpPr>
          <p:nvPr/>
        </p:nvCxnSpPr>
        <p:spPr>
          <a:xfrm flipH="1" flipV="1">
            <a:off x="3433067" y="4390404"/>
            <a:ext cx="1617107" cy="5594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9" idx="3"/>
          </p:cNvCxnSpPr>
          <p:nvPr/>
        </p:nvCxnSpPr>
        <p:spPr>
          <a:xfrm flipH="1">
            <a:off x="3285435" y="5258727"/>
            <a:ext cx="1241824" cy="30776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8660" y="2663304"/>
            <a:ext cx="1976874"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Server (app)</a:t>
            </a:r>
          </a:p>
        </p:txBody>
      </p:sp>
      <p:sp>
        <p:nvSpPr>
          <p:cNvPr id="26" name="TextBox 25"/>
          <p:cNvSpPr txBox="1"/>
          <p:nvPr/>
        </p:nvSpPr>
        <p:spPr>
          <a:xfrm>
            <a:off x="1464472" y="4082643"/>
            <a:ext cx="195789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Cluster (HA)</a:t>
            </a:r>
          </a:p>
        </p:txBody>
      </p:sp>
      <p:sp>
        <p:nvSpPr>
          <p:cNvPr id="28" name="TextBox 27"/>
          <p:cNvSpPr txBox="1"/>
          <p:nvPr/>
        </p:nvSpPr>
        <p:spPr>
          <a:xfrm>
            <a:off x="1315068" y="5277876"/>
            <a:ext cx="195631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2</a:t>
            </a:r>
            <a:r>
              <a:rPr lang="en-US" sz="2353" baseline="30000" dirty="0">
                <a:gradFill>
                  <a:gsLst>
                    <a:gs pos="2917">
                      <a:schemeClr val="tx1"/>
                    </a:gs>
                    <a:gs pos="30000">
                      <a:schemeClr val="tx1"/>
                    </a:gs>
                  </a:gsLst>
                  <a:lin ang="5400000" scaled="0"/>
                </a:gradFill>
              </a:rPr>
              <a:t>nd</a:t>
            </a:r>
            <a:r>
              <a:rPr lang="en-US" sz="2353" dirty="0">
                <a:gradFill>
                  <a:gsLst>
                    <a:gs pos="2917">
                      <a:schemeClr val="tx1"/>
                    </a:gs>
                    <a:gs pos="30000">
                      <a:schemeClr val="tx1"/>
                    </a:gs>
                  </a:gsLst>
                  <a:lin ang="5400000" scaled="0"/>
                </a:gradFill>
              </a:rPr>
              <a:t> site (DR)</a:t>
            </a:r>
          </a:p>
        </p:txBody>
      </p:sp>
    </p:spTree>
    <p:extLst>
      <p:ext uri="{BB962C8B-B14F-4D97-AF65-F5344CB8AC3E}">
        <p14:creationId xmlns:p14="http://schemas.microsoft.com/office/powerpoint/2010/main" val="4070643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par>
                          <p:cTn id="60" fill="hold">
                            <p:stCondLst>
                              <p:cond delay="500"/>
                            </p:stCondLst>
                            <p:childTnLst>
                              <p:par>
                                <p:cTn id="61" presetID="22" presetClass="entr" presetSubtype="2"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1"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4" grpId="0" animBg="1"/>
      <p:bldP spid="4" grpId="1" animBg="1"/>
      <p:bldP spid="7" grpId="0"/>
      <p:bldP spid="7" grpId="1"/>
      <p:bldP spid="8" grpId="0"/>
      <p:bldP spid="8" grpId="1"/>
      <p:bldP spid="9" grpId="0"/>
      <p:bldP spid="9" grpId="1"/>
      <p:bldP spid="25" grpId="0"/>
      <p:bldP spid="25" grpId="1"/>
      <p:bldP spid="25" grpId="2"/>
      <p:bldP spid="26" grpId="0"/>
      <p:bldP spid="26" grpId="1"/>
      <p:bldP spid="26" grpId="2"/>
      <p:bldP spid="28" grpId="0"/>
      <p:bldP spid="28" grpId="1"/>
      <p:bldP spid="28"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 and RPO</a:t>
            </a:r>
          </a:p>
        </p:txBody>
      </p:sp>
      <p:sp>
        <p:nvSpPr>
          <p:cNvPr id="3" name="Text Placeholder 2"/>
          <p:cNvSpPr>
            <a:spLocks noGrp="1"/>
          </p:cNvSpPr>
          <p:nvPr>
            <p:ph type="body" sz="quarter" idx="10"/>
          </p:nvPr>
        </p:nvSpPr>
        <p:spPr>
          <a:xfrm>
            <a:off x="269239" y="1189495"/>
            <a:ext cx="11653523" cy="3050453"/>
          </a:xfrm>
        </p:spPr>
        <p:txBody>
          <a:bodyPr/>
          <a:lstStyle/>
          <a:p>
            <a:r>
              <a:rPr lang="en-US" dirty="0"/>
              <a:t>Recovery Time Objective (RTO)</a:t>
            </a:r>
          </a:p>
          <a:p>
            <a:pPr lvl="1"/>
            <a:r>
              <a:rPr lang="en-US" sz="1765" dirty="0"/>
              <a:t>“The recovery time objective (RTO) is the targeted duration of time and a service level within which a business process must be restored after a disaster (or disruption) in order to avoid unacceptable consequences associated with a break in business continuity.”, </a:t>
            </a:r>
            <a:r>
              <a:rPr lang="en-US" sz="1765" dirty="0">
                <a:hlinkClick r:id="rId2"/>
              </a:rPr>
              <a:t>https://en.wikipedia.org/wiki/Recovery_time_objective</a:t>
            </a:r>
            <a:r>
              <a:rPr lang="en-US" sz="1765" dirty="0"/>
              <a:t> </a:t>
            </a:r>
          </a:p>
          <a:p>
            <a:r>
              <a:rPr lang="en-US" dirty="0"/>
              <a:t>Recovery Point Objective (RPO)</a:t>
            </a:r>
          </a:p>
          <a:p>
            <a:pPr lvl="1"/>
            <a:r>
              <a:rPr lang="en-US" sz="1765" dirty="0"/>
              <a:t>“A recovery point objective, or “RPO”, is defined by business continuity planning. It is the maximum targeted period in which data might be lost from an IT service due to a major incident. The RPO gives systems designers a limit to work to.”, </a:t>
            </a:r>
            <a:r>
              <a:rPr lang="en-US" sz="1765" dirty="0">
                <a:hlinkClick r:id="rId3"/>
              </a:rPr>
              <a:t>https://en.wikipedia.org/wiki/Recovery_point_objective</a:t>
            </a:r>
            <a:r>
              <a:rPr lang="en-US" sz="1765" dirty="0"/>
              <a:t> </a:t>
            </a:r>
          </a:p>
        </p:txBody>
      </p:sp>
      <p:cxnSp>
        <p:nvCxnSpPr>
          <p:cNvPr id="5" name="Straight Arrow Connector 4"/>
          <p:cNvCxnSpPr/>
          <p:nvPr/>
        </p:nvCxnSpPr>
        <p:spPr>
          <a:xfrm>
            <a:off x="642749" y="4896064"/>
            <a:ext cx="10757098" cy="0"/>
          </a:xfrm>
          <a:prstGeom prst="straightConnector1">
            <a:avLst/>
          </a:prstGeom>
          <a:ln w="136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Explosion: 8 Points 5"/>
          <p:cNvSpPr/>
          <p:nvPr/>
        </p:nvSpPr>
        <p:spPr bwMode="auto">
          <a:xfrm>
            <a:off x="5162224" y="4447852"/>
            <a:ext cx="1718148" cy="896425"/>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Disaster </a:t>
            </a:r>
          </a:p>
        </p:txBody>
      </p:sp>
      <p:sp>
        <p:nvSpPr>
          <p:cNvPr id="7" name="TextBox 6"/>
          <p:cNvSpPr txBox="1"/>
          <p:nvPr/>
        </p:nvSpPr>
        <p:spPr>
          <a:xfrm>
            <a:off x="3033213" y="5194941"/>
            <a:ext cx="2988082" cy="56121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kern="0" dirty="0">
                <a:gradFill>
                  <a:gsLst>
                    <a:gs pos="2917">
                      <a:schemeClr val="tx1"/>
                    </a:gs>
                    <a:gs pos="30000">
                      <a:schemeClr val="tx1"/>
                    </a:gs>
                  </a:gsLst>
                  <a:lin ang="5400000" scaled="0"/>
                </a:gradFill>
              </a:rPr>
              <a:t>Lost Data</a:t>
            </a:r>
          </a:p>
        </p:txBody>
      </p:sp>
      <p:sp>
        <p:nvSpPr>
          <p:cNvPr id="8" name="TextBox 7"/>
          <p:cNvSpPr txBox="1"/>
          <p:nvPr/>
        </p:nvSpPr>
        <p:spPr>
          <a:xfrm>
            <a:off x="6133348" y="5197459"/>
            <a:ext cx="3735104" cy="56121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961" kern="0" dirty="0">
                <a:gradFill>
                  <a:gsLst>
                    <a:gs pos="2917">
                      <a:schemeClr val="tx1"/>
                    </a:gs>
                    <a:gs pos="30000">
                      <a:schemeClr val="tx1"/>
                    </a:gs>
                  </a:gsLst>
                  <a:lin ang="5400000" scaled="0"/>
                </a:gradFill>
              </a:rPr>
              <a:t>Down Time</a:t>
            </a:r>
          </a:p>
        </p:txBody>
      </p:sp>
      <p:grpSp>
        <p:nvGrpSpPr>
          <p:cNvPr id="9" name="Group 8"/>
          <p:cNvGrpSpPr/>
          <p:nvPr/>
        </p:nvGrpSpPr>
        <p:grpSpPr>
          <a:xfrm>
            <a:off x="3033214" y="5382710"/>
            <a:ext cx="2988082" cy="448212"/>
            <a:chOff x="1646237" y="5326062"/>
            <a:chExt cx="1752600" cy="457200"/>
          </a:xfrm>
        </p:grpSpPr>
        <p:cxnSp>
          <p:nvCxnSpPr>
            <p:cNvPr id="10" name="Straight Connector 9"/>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021295" y="5382710"/>
            <a:ext cx="3884510" cy="448212"/>
            <a:chOff x="1646237" y="5326062"/>
            <a:chExt cx="1752600" cy="457200"/>
          </a:xfrm>
        </p:grpSpPr>
        <p:cxnSp>
          <p:nvCxnSpPr>
            <p:cNvPr id="14" name="Straight Connector 13"/>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Speech Bubble: Rectangle with Corners Rounded 16"/>
          <p:cNvSpPr/>
          <p:nvPr/>
        </p:nvSpPr>
        <p:spPr bwMode="auto">
          <a:xfrm>
            <a:off x="2734407" y="4257986"/>
            <a:ext cx="971127" cy="349186"/>
          </a:xfrm>
          <a:prstGeom prst="wedgeRoundRectCallout">
            <a:avLst>
              <a:gd name="adj1" fmla="val -20903"/>
              <a:gd name="adj2" fmla="val 10849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rPr>
              <a:t>RPO</a:t>
            </a:r>
          </a:p>
        </p:txBody>
      </p:sp>
      <p:sp>
        <p:nvSpPr>
          <p:cNvPr id="18" name="Speech Bubble: Rectangle with Corners Rounded 17"/>
          <p:cNvSpPr/>
          <p:nvPr/>
        </p:nvSpPr>
        <p:spPr bwMode="auto">
          <a:xfrm>
            <a:off x="9270838" y="4245484"/>
            <a:ext cx="971127" cy="349186"/>
          </a:xfrm>
          <a:prstGeom prst="wedgeRoundRectCallout">
            <a:avLst>
              <a:gd name="adj1" fmla="val 9866"/>
              <a:gd name="adj2" fmla="val 11953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rPr>
              <a:t>RTO</a:t>
            </a:r>
          </a:p>
        </p:txBody>
      </p:sp>
    </p:spTree>
    <p:extLst>
      <p:ext uri="{BB962C8B-B14F-4D97-AF65-F5344CB8AC3E}">
        <p14:creationId xmlns:p14="http://schemas.microsoft.com/office/powerpoint/2010/main" val="2242665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Disaster factors</a:t>
            </a:r>
          </a:p>
        </p:txBody>
      </p:sp>
      <p:grpSp>
        <p:nvGrpSpPr>
          <p:cNvPr id="94" name="Group 93"/>
          <p:cNvGrpSpPr/>
          <p:nvPr/>
        </p:nvGrpSpPr>
        <p:grpSpPr>
          <a:xfrm>
            <a:off x="415607" y="1029655"/>
            <a:ext cx="11482000" cy="5687979"/>
            <a:chOff x="415607" y="1029655"/>
            <a:chExt cx="11482000" cy="5687979"/>
          </a:xfrm>
        </p:grpSpPr>
        <p:sp>
          <p:nvSpPr>
            <p:cNvPr id="3" name="Rectangle 2"/>
            <p:cNvSpPr/>
            <p:nvPr/>
          </p:nvSpPr>
          <p:spPr>
            <a:xfrm>
              <a:off x="415607" y="1029655"/>
              <a:ext cx="7192033" cy="4544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98" normalizeH="0" baseline="0" noProof="0" dirty="0">
                  <a:ln w="3175">
                    <a:noFill/>
                  </a:ln>
                  <a:gradFill>
                    <a:gsLst>
                      <a:gs pos="0">
                        <a:schemeClr val="accent1"/>
                      </a:gs>
                      <a:gs pos="48000">
                        <a:schemeClr val="accent1"/>
                      </a:gs>
                    </a:gsLst>
                    <a:lin ang="5400000" scaled="0"/>
                  </a:gradFill>
                  <a:effectLst/>
                  <a:uLnTx/>
                  <a:uFillTx/>
                  <a:latin typeface="+mj-lt"/>
                  <a:cs typeface="Segoe UI" pitchFamily="34" charset="0"/>
                </a:rPr>
                <a:t>Most are caused by operational failures – not natural disasters</a:t>
              </a:r>
            </a:p>
          </p:txBody>
        </p:sp>
        <p:grpSp>
          <p:nvGrpSpPr>
            <p:cNvPr id="4" name="Group 3"/>
            <p:cNvGrpSpPr/>
            <p:nvPr/>
          </p:nvGrpSpPr>
          <p:grpSpPr>
            <a:xfrm>
              <a:off x="1761472" y="2036361"/>
              <a:ext cx="9290761" cy="3106423"/>
              <a:chOff x="1889145" y="2082909"/>
              <a:chExt cx="9477060" cy="3168713"/>
            </a:xfrm>
          </p:grpSpPr>
          <p:sp>
            <p:nvSpPr>
              <p:cNvPr id="5" name="Rectangle 4"/>
              <p:cNvSpPr/>
              <p:nvPr/>
            </p:nvSpPr>
            <p:spPr bwMode="auto">
              <a:xfrm>
                <a:off x="2044555" y="2137144"/>
                <a:ext cx="2286279" cy="2626242"/>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Rectangle 5"/>
              <p:cNvSpPr/>
              <p:nvPr/>
            </p:nvSpPr>
            <p:spPr bwMode="auto">
              <a:xfrm>
                <a:off x="4572370" y="2137144"/>
                <a:ext cx="2918232" cy="2626242"/>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ectangle 6"/>
              <p:cNvSpPr/>
              <p:nvPr/>
            </p:nvSpPr>
            <p:spPr bwMode="auto">
              <a:xfrm>
                <a:off x="7732137" y="2137144"/>
                <a:ext cx="2918232" cy="2626242"/>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25"/>
              <p:cNvSpPr/>
              <p:nvPr/>
            </p:nvSpPr>
            <p:spPr bwMode="auto">
              <a:xfrm>
                <a:off x="7644809" y="3913489"/>
                <a:ext cx="3160972" cy="1338133"/>
              </a:xfrm>
              <a:custGeom>
                <a:avLst/>
                <a:gdLst>
                  <a:gd name="connsiteX0" fmla="*/ 0 w 3160972"/>
                  <a:gd name="connsiteY0" fmla="*/ 0 h 1031359"/>
                  <a:gd name="connsiteX1" fmla="*/ 3160972 w 3160972"/>
                  <a:gd name="connsiteY1" fmla="*/ 0 h 1031359"/>
                  <a:gd name="connsiteX2" fmla="*/ 3160972 w 3160972"/>
                  <a:gd name="connsiteY2" fmla="*/ 1031359 h 1031359"/>
                  <a:gd name="connsiteX3" fmla="*/ 0 w 3160972"/>
                  <a:gd name="connsiteY3" fmla="*/ 1031359 h 1031359"/>
                  <a:gd name="connsiteX4" fmla="*/ 0 w 3160972"/>
                  <a:gd name="connsiteY4" fmla="*/ 0 h 1031359"/>
                  <a:gd name="connsiteX0" fmla="*/ 0 w 3160972"/>
                  <a:gd name="connsiteY0" fmla="*/ 0 h 1031359"/>
                  <a:gd name="connsiteX1" fmla="*/ 3160972 w 3160972"/>
                  <a:gd name="connsiteY1" fmla="*/ 606056 h 1031359"/>
                  <a:gd name="connsiteX2" fmla="*/ 3160972 w 3160972"/>
                  <a:gd name="connsiteY2" fmla="*/ 1031359 h 1031359"/>
                  <a:gd name="connsiteX3" fmla="*/ 0 w 3160972"/>
                  <a:gd name="connsiteY3" fmla="*/ 1031359 h 1031359"/>
                  <a:gd name="connsiteX4" fmla="*/ 0 w 3160972"/>
                  <a:gd name="connsiteY4" fmla="*/ 0 h 10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972" h="1031359">
                    <a:moveTo>
                      <a:pt x="0" y="0"/>
                    </a:moveTo>
                    <a:lnTo>
                      <a:pt x="3160972" y="606056"/>
                    </a:lnTo>
                    <a:lnTo>
                      <a:pt x="3160972" y="1031359"/>
                    </a:lnTo>
                    <a:lnTo>
                      <a:pt x="0" y="103135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25"/>
              <p:cNvSpPr/>
              <p:nvPr/>
            </p:nvSpPr>
            <p:spPr bwMode="auto">
              <a:xfrm>
                <a:off x="4494664" y="3913489"/>
                <a:ext cx="3160972" cy="1338133"/>
              </a:xfrm>
              <a:custGeom>
                <a:avLst/>
                <a:gdLst>
                  <a:gd name="connsiteX0" fmla="*/ 0 w 3160972"/>
                  <a:gd name="connsiteY0" fmla="*/ 0 h 1031359"/>
                  <a:gd name="connsiteX1" fmla="*/ 3160972 w 3160972"/>
                  <a:gd name="connsiteY1" fmla="*/ 0 h 1031359"/>
                  <a:gd name="connsiteX2" fmla="*/ 3160972 w 3160972"/>
                  <a:gd name="connsiteY2" fmla="*/ 1031359 h 1031359"/>
                  <a:gd name="connsiteX3" fmla="*/ 0 w 3160972"/>
                  <a:gd name="connsiteY3" fmla="*/ 1031359 h 1031359"/>
                  <a:gd name="connsiteX4" fmla="*/ 0 w 3160972"/>
                  <a:gd name="connsiteY4" fmla="*/ 0 h 1031359"/>
                  <a:gd name="connsiteX0" fmla="*/ 0 w 3160972"/>
                  <a:gd name="connsiteY0" fmla="*/ 0 h 1031359"/>
                  <a:gd name="connsiteX1" fmla="*/ 3160972 w 3160972"/>
                  <a:gd name="connsiteY1" fmla="*/ 606056 h 1031359"/>
                  <a:gd name="connsiteX2" fmla="*/ 3160972 w 3160972"/>
                  <a:gd name="connsiteY2" fmla="*/ 1031359 h 1031359"/>
                  <a:gd name="connsiteX3" fmla="*/ 0 w 3160972"/>
                  <a:gd name="connsiteY3" fmla="*/ 1031359 h 1031359"/>
                  <a:gd name="connsiteX4" fmla="*/ 0 w 3160972"/>
                  <a:gd name="connsiteY4" fmla="*/ 0 h 10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972" h="1031359">
                    <a:moveTo>
                      <a:pt x="0" y="0"/>
                    </a:moveTo>
                    <a:lnTo>
                      <a:pt x="3160972" y="606056"/>
                    </a:lnTo>
                    <a:lnTo>
                      <a:pt x="3160972" y="1031359"/>
                    </a:lnTo>
                    <a:lnTo>
                      <a:pt x="0" y="103135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25"/>
              <p:cNvSpPr/>
              <p:nvPr/>
            </p:nvSpPr>
            <p:spPr bwMode="auto">
              <a:xfrm>
                <a:off x="1889145" y="2082909"/>
                <a:ext cx="2488016" cy="3168713"/>
              </a:xfrm>
              <a:custGeom>
                <a:avLst/>
                <a:gdLst>
                  <a:gd name="connsiteX0" fmla="*/ 0 w 3160972"/>
                  <a:gd name="connsiteY0" fmla="*/ 0 h 1031359"/>
                  <a:gd name="connsiteX1" fmla="*/ 3160972 w 3160972"/>
                  <a:gd name="connsiteY1" fmla="*/ 0 h 1031359"/>
                  <a:gd name="connsiteX2" fmla="*/ 3160972 w 3160972"/>
                  <a:gd name="connsiteY2" fmla="*/ 1031359 h 1031359"/>
                  <a:gd name="connsiteX3" fmla="*/ 0 w 3160972"/>
                  <a:gd name="connsiteY3" fmla="*/ 1031359 h 1031359"/>
                  <a:gd name="connsiteX4" fmla="*/ 0 w 3160972"/>
                  <a:gd name="connsiteY4" fmla="*/ 0 h 1031359"/>
                  <a:gd name="connsiteX0" fmla="*/ 0 w 3160972"/>
                  <a:gd name="connsiteY0" fmla="*/ 0 h 1031359"/>
                  <a:gd name="connsiteX1" fmla="*/ 3160972 w 3160972"/>
                  <a:gd name="connsiteY1" fmla="*/ 606056 h 1031359"/>
                  <a:gd name="connsiteX2" fmla="*/ 3160972 w 3160972"/>
                  <a:gd name="connsiteY2" fmla="*/ 1031359 h 1031359"/>
                  <a:gd name="connsiteX3" fmla="*/ 0 w 3160972"/>
                  <a:gd name="connsiteY3" fmla="*/ 1031359 h 1031359"/>
                  <a:gd name="connsiteX4" fmla="*/ 0 w 3160972"/>
                  <a:gd name="connsiteY4" fmla="*/ 0 h 1031359"/>
                  <a:gd name="connsiteX0" fmla="*/ 0 w 3160972"/>
                  <a:gd name="connsiteY0" fmla="*/ 0 h 1031359"/>
                  <a:gd name="connsiteX1" fmla="*/ 3160972 w 3160972"/>
                  <a:gd name="connsiteY1" fmla="*/ 886373 h 1031359"/>
                  <a:gd name="connsiteX2" fmla="*/ 3160972 w 3160972"/>
                  <a:gd name="connsiteY2" fmla="*/ 1031359 h 1031359"/>
                  <a:gd name="connsiteX3" fmla="*/ 0 w 3160972"/>
                  <a:gd name="connsiteY3" fmla="*/ 1031359 h 1031359"/>
                  <a:gd name="connsiteX4" fmla="*/ 0 w 3160972"/>
                  <a:gd name="connsiteY4" fmla="*/ 0 h 1031359"/>
                  <a:gd name="connsiteX0" fmla="*/ 0 w 3160972"/>
                  <a:gd name="connsiteY0" fmla="*/ 0 h 1031359"/>
                  <a:gd name="connsiteX1" fmla="*/ 3133954 w 3160972"/>
                  <a:gd name="connsiteY1" fmla="*/ 609516 h 1031359"/>
                  <a:gd name="connsiteX2" fmla="*/ 3160972 w 3160972"/>
                  <a:gd name="connsiteY2" fmla="*/ 1031359 h 1031359"/>
                  <a:gd name="connsiteX3" fmla="*/ 0 w 3160972"/>
                  <a:gd name="connsiteY3" fmla="*/ 1031359 h 1031359"/>
                  <a:gd name="connsiteX4" fmla="*/ 0 w 3160972"/>
                  <a:gd name="connsiteY4" fmla="*/ 0 h 10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0972" h="1031359">
                    <a:moveTo>
                      <a:pt x="0" y="0"/>
                    </a:moveTo>
                    <a:lnTo>
                      <a:pt x="3133954" y="609516"/>
                    </a:lnTo>
                    <a:lnTo>
                      <a:pt x="3160972" y="1031359"/>
                    </a:lnTo>
                    <a:lnTo>
                      <a:pt x="0" y="103135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10891906" y="2137144"/>
                <a:ext cx="390418" cy="2626242"/>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25"/>
              <p:cNvSpPr/>
              <p:nvPr/>
            </p:nvSpPr>
            <p:spPr bwMode="auto">
              <a:xfrm>
                <a:off x="10804578" y="4613455"/>
                <a:ext cx="561627" cy="638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 name="Rectangle 12"/>
            <p:cNvSpPr/>
            <p:nvPr/>
          </p:nvSpPr>
          <p:spPr bwMode="auto">
            <a:xfrm>
              <a:off x="1913829" y="2512796"/>
              <a:ext cx="382743" cy="25986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p:cNvSpPr/>
            <p:nvPr/>
          </p:nvSpPr>
          <p:spPr bwMode="auto">
            <a:xfrm>
              <a:off x="2533359" y="3248067"/>
              <a:ext cx="382743" cy="186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p:cNvSpPr/>
            <p:nvPr/>
          </p:nvSpPr>
          <p:spPr bwMode="auto">
            <a:xfrm>
              <a:off x="3152890" y="4144491"/>
              <a:ext cx="382743" cy="96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3772421" y="4214996"/>
              <a:ext cx="382743"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391951" y="4396295"/>
              <a:ext cx="382743" cy="7151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p:cNvSpPr/>
            <p:nvPr/>
          </p:nvSpPr>
          <p:spPr bwMode="auto">
            <a:xfrm>
              <a:off x="5011482" y="4517162"/>
              <a:ext cx="382743" cy="5942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bwMode="auto">
            <a:xfrm>
              <a:off x="5631012" y="4577594"/>
              <a:ext cx="382743" cy="5288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6250543" y="4869689"/>
              <a:ext cx="382743" cy="2417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6870074" y="5021778"/>
              <a:ext cx="382743" cy="896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7489604" y="4339772"/>
              <a:ext cx="382743" cy="7716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8109136" y="4935158"/>
              <a:ext cx="382743" cy="1762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8728667" y="5021777"/>
              <a:ext cx="382743" cy="896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Rectangle 24"/>
            <p:cNvSpPr/>
            <p:nvPr/>
          </p:nvSpPr>
          <p:spPr bwMode="auto">
            <a:xfrm>
              <a:off x="9348197" y="5021777"/>
              <a:ext cx="382743" cy="896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p:cNvSpPr/>
            <p:nvPr/>
          </p:nvSpPr>
          <p:spPr bwMode="auto">
            <a:xfrm>
              <a:off x="9967728" y="5021777"/>
              <a:ext cx="382743" cy="896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p:cNvSpPr/>
            <p:nvPr/>
          </p:nvSpPr>
          <p:spPr bwMode="auto">
            <a:xfrm>
              <a:off x="10587258" y="4814742"/>
              <a:ext cx="382743" cy="29667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TextBox 27"/>
            <p:cNvSpPr txBox="1"/>
            <p:nvPr/>
          </p:nvSpPr>
          <p:spPr>
            <a:xfrm>
              <a:off x="1913828" y="1642253"/>
              <a:ext cx="2241336" cy="50690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Operational failures</a:t>
              </a:r>
            </a:p>
          </p:txBody>
        </p:sp>
        <p:sp>
          <p:nvSpPr>
            <p:cNvPr id="29" name="TextBox 28"/>
            <p:cNvSpPr txBox="1"/>
            <p:nvPr/>
          </p:nvSpPr>
          <p:spPr>
            <a:xfrm>
              <a:off x="4701716" y="1642253"/>
              <a:ext cx="2241336" cy="50690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Natural disasters</a:t>
              </a:r>
            </a:p>
          </p:txBody>
        </p:sp>
        <p:sp>
          <p:nvSpPr>
            <p:cNvPr id="30" name="TextBox 29"/>
            <p:cNvSpPr txBox="1"/>
            <p:nvPr/>
          </p:nvSpPr>
          <p:spPr>
            <a:xfrm>
              <a:off x="7621724" y="1642253"/>
              <a:ext cx="2596626" cy="50690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Human-caused events</a:t>
              </a:r>
            </a:p>
          </p:txBody>
        </p:sp>
        <p:sp>
          <p:nvSpPr>
            <p:cNvPr id="31" name="TextBox 30"/>
            <p:cNvSpPr txBox="1"/>
            <p:nvPr/>
          </p:nvSpPr>
          <p:spPr>
            <a:xfrm>
              <a:off x="9656271" y="1642253"/>
              <a:ext cx="2241336" cy="50690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Other</a:t>
              </a:r>
            </a:p>
          </p:txBody>
        </p:sp>
        <p:sp>
          <p:nvSpPr>
            <p:cNvPr id="32" name="TextBox 31"/>
            <p:cNvSpPr txBox="1"/>
            <p:nvPr/>
          </p:nvSpPr>
          <p:spPr>
            <a:xfrm>
              <a:off x="1826577" y="2241987"/>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43%</a:t>
              </a:r>
            </a:p>
          </p:txBody>
        </p:sp>
        <p:sp>
          <p:nvSpPr>
            <p:cNvPr id="33" name="TextBox 32"/>
            <p:cNvSpPr txBox="1"/>
            <p:nvPr/>
          </p:nvSpPr>
          <p:spPr>
            <a:xfrm>
              <a:off x="2439074" y="2999462"/>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31%</a:t>
              </a:r>
            </a:p>
          </p:txBody>
        </p:sp>
        <p:sp>
          <p:nvSpPr>
            <p:cNvPr id="34" name="TextBox 33"/>
            <p:cNvSpPr txBox="1"/>
            <p:nvPr/>
          </p:nvSpPr>
          <p:spPr>
            <a:xfrm>
              <a:off x="3063097" y="3895886"/>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16%</a:t>
              </a:r>
            </a:p>
          </p:txBody>
        </p:sp>
        <p:sp>
          <p:nvSpPr>
            <p:cNvPr id="35" name="TextBox 34"/>
            <p:cNvSpPr txBox="1"/>
            <p:nvPr/>
          </p:nvSpPr>
          <p:spPr>
            <a:xfrm>
              <a:off x="3686807" y="3962501"/>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15%</a:t>
              </a:r>
            </a:p>
          </p:txBody>
        </p:sp>
        <p:sp>
          <p:nvSpPr>
            <p:cNvPr id="36" name="TextBox 35"/>
            <p:cNvSpPr txBox="1"/>
            <p:nvPr/>
          </p:nvSpPr>
          <p:spPr>
            <a:xfrm>
              <a:off x="4300361" y="4147254"/>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12%</a:t>
              </a:r>
            </a:p>
          </p:txBody>
        </p:sp>
        <p:sp>
          <p:nvSpPr>
            <p:cNvPr id="37" name="TextBox 36"/>
            <p:cNvSpPr txBox="1"/>
            <p:nvPr/>
          </p:nvSpPr>
          <p:spPr>
            <a:xfrm>
              <a:off x="4913915" y="4264397"/>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10%</a:t>
              </a:r>
            </a:p>
          </p:txBody>
        </p:sp>
        <p:sp>
          <p:nvSpPr>
            <p:cNvPr id="38" name="TextBox 37"/>
            <p:cNvSpPr txBox="1"/>
            <p:nvPr/>
          </p:nvSpPr>
          <p:spPr>
            <a:xfrm>
              <a:off x="5525879" y="4326613"/>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9%</a:t>
              </a:r>
            </a:p>
          </p:txBody>
        </p:sp>
        <p:sp>
          <p:nvSpPr>
            <p:cNvPr id="39" name="TextBox 38"/>
            <p:cNvSpPr txBox="1"/>
            <p:nvPr/>
          </p:nvSpPr>
          <p:spPr>
            <a:xfrm>
              <a:off x="6163291" y="4617592"/>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4%</a:t>
              </a:r>
            </a:p>
          </p:txBody>
        </p:sp>
        <p:sp>
          <p:nvSpPr>
            <p:cNvPr id="40" name="TextBox 39"/>
            <p:cNvSpPr txBox="1"/>
            <p:nvPr/>
          </p:nvSpPr>
          <p:spPr>
            <a:xfrm>
              <a:off x="6787594" y="4779624"/>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a:t>
              </a:r>
            </a:p>
          </p:txBody>
        </p:sp>
        <p:sp>
          <p:nvSpPr>
            <p:cNvPr id="41" name="TextBox 40"/>
            <p:cNvSpPr txBox="1"/>
            <p:nvPr/>
          </p:nvSpPr>
          <p:spPr>
            <a:xfrm>
              <a:off x="7404863" y="4094720"/>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13%</a:t>
              </a:r>
            </a:p>
          </p:txBody>
        </p:sp>
        <p:sp>
          <p:nvSpPr>
            <p:cNvPr id="42" name="TextBox 41"/>
            <p:cNvSpPr txBox="1"/>
            <p:nvPr/>
          </p:nvSpPr>
          <p:spPr>
            <a:xfrm>
              <a:off x="8021039" y="4688848"/>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3%</a:t>
              </a:r>
            </a:p>
          </p:txBody>
        </p:sp>
        <p:sp>
          <p:nvSpPr>
            <p:cNvPr id="43" name="TextBox 42"/>
            <p:cNvSpPr txBox="1"/>
            <p:nvPr/>
          </p:nvSpPr>
          <p:spPr>
            <a:xfrm>
              <a:off x="8637437" y="4779162"/>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a:t>
              </a:r>
            </a:p>
          </p:txBody>
        </p:sp>
        <p:sp>
          <p:nvSpPr>
            <p:cNvPr id="44" name="TextBox 43"/>
            <p:cNvSpPr txBox="1"/>
            <p:nvPr/>
          </p:nvSpPr>
          <p:spPr>
            <a:xfrm>
              <a:off x="9260944" y="4779162"/>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a:t>
              </a:r>
            </a:p>
          </p:txBody>
        </p:sp>
        <p:sp>
          <p:nvSpPr>
            <p:cNvPr id="45" name="TextBox 44"/>
            <p:cNvSpPr txBox="1"/>
            <p:nvPr/>
          </p:nvSpPr>
          <p:spPr>
            <a:xfrm>
              <a:off x="9884452" y="4779162"/>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1%</a:t>
              </a:r>
            </a:p>
          </p:txBody>
        </p:sp>
        <p:sp>
          <p:nvSpPr>
            <p:cNvPr id="46" name="TextBox 45"/>
            <p:cNvSpPr txBox="1"/>
            <p:nvPr/>
          </p:nvSpPr>
          <p:spPr>
            <a:xfrm>
              <a:off x="10498314" y="4572247"/>
              <a:ext cx="557248" cy="2172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5%</a:t>
              </a:r>
            </a:p>
          </p:txBody>
        </p:sp>
        <p:grpSp>
          <p:nvGrpSpPr>
            <p:cNvPr id="47" name="Group 46"/>
            <p:cNvGrpSpPr/>
            <p:nvPr/>
          </p:nvGrpSpPr>
          <p:grpSpPr>
            <a:xfrm>
              <a:off x="853445" y="5122494"/>
              <a:ext cx="1433384" cy="1100933"/>
              <a:chOff x="535527" y="5330317"/>
              <a:chExt cx="1462126" cy="1123009"/>
            </a:xfrm>
          </p:grpSpPr>
          <p:sp>
            <p:nvSpPr>
              <p:cNvPr id="48" name="TextBox 47"/>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Power failure</a:t>
                </a:r>
              </a:p>
            </p:txBody>
          </p:sp>
          <p:cxnSp>
            <p:nvCxnSpPr>
              <p:cNvPr id="49" name="Straight Connector 48"/>
              <p:cNvCxnSpPr/>
              <p:nvPr/>
            </p:nvCxnSpPr>
            <p:spPr>
              <a:xfrm flipH="1">
                <a:off x="874644" y="5330317"/>
                <a:ext cx="1123009" cy="1123009"/>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100987" y="5103007"/>
              <a:ext cx="1801508" cy="1100933"/>
              <a:chOff x="150496" y="5330317"/>
              <a:chExt cx="1837632" cy="1123009"/>
            </a:xfrm>
          </p:grpSpPr>
          <p:sp>
            <p:nvSpPr>
              <p:cNvPr id="51" name="TextBox 50"/>
              <p:cNvSpPr txBox="1"/>
              <p:nvPr/>
            </p:nvSpPr>
            <p:spPr>
              <a:xfrm rot="18900000">
                <a:off x="150496" y="5991263"/>
                <a:ext cx="1714851"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IT hardware failure</a:t>
                </a:r>
              </a:p>
            </p:txBody>
          </p:sp>
          <p:cxnSp>
            <p:nvCxnSpPr>
              <p:cNvPr id="52" name="Straight Connector 51"/>
              <p:cNvCxnSpPr/>
              <p:nvPr/>
            </p:nvCxnSpPr>
            <p:spPr>
              <a:xfrm flipH="1">
                <a:off x="865119" y="5330317"/>
                <a:ext cx="1123009" cy="1123009"/>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859465" y="5103007"/>
              <a:ext cx="1657086" cy="1100933"/>
              <a:chOff x="297814" y="5330317"/>
              <a:chExt cx="1690314" cy="1123009"/>
            </a:xfrm>
          </p:grpSpPr>
          <p:sp>
            <p:nvSpPr>
              <p:cNvPr id="54" name="TextBox 53"/>
              <p:cNvSpPr txBox="1"/>
              <p:nvPr/>
            </p:nvSpPr>
            <p:spPr>
              <a:xfrm rot="18900000">
                <a:off x="297814" y="5930241"/>
                <a:ext cx="1542258"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Network failure</a:t>
                </a:r>
              </a:p>
            </p:txBody>
          </p:sp>
          <p:cxnSp>
            <p:nvCxnSpPr>
              <p:cNvPr id="55" name="Straight Connector 54"/>
              <p:cNvCxnSpPr/>
              <p:nvPr/>
            </p:nvCxnSpPr>
            <p:spPr>
              <a:xfrm flipH="1">
                <a:off x="865119" y="5330317"/>
                <a:ext cx="1123009" cy="1123009"/>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2330200" y="5103007"/>
              <a:ext cx="1818923" cy="1100933"/>
              <a:chOff x="142257" y="5330317"/>
              <a:chExt cx="1855396" cy="1123009"/>
            </a:xfrm>
          </p:grpSpPr>
          <p:sp>
            <p:nvSpPr>
              <p:cNvPr id="57" name="TextBox 56"/>
              <p:cNvSpPr txBox="1"/>
              <p:nvPr/>
            </p:nvSpPr>
            <p:spPr>
              <a:xfrm rot="18900000">
                <a:off x="142257" y="5994675"/>
                <a:ext cx="1724504"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IT software failure</a:t>
                </a:r>
              </a:p>
            </p:txBody>
          </p:sp>
          <p:cxnSp>
            <p:nvCxnSpPr>
              <p:cNvPr id="58" name="Straight Connector 57"/>
              <p:cNvCxnSpPr/>
              <p:nvPr/>
            </p:nvCxnSpPr>
            <p:spPr>
              <a:xfrm flipH="1">
                <a:off x="874644" y="5330317"/>
                <a:ext cx="1123009" cy="1123009"/>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331566" y="5103007"/>
              <a:ext cx="1433384" cy="1100933"/>
              <a:chOff x="535527" y="5330317"/>
              <a:chExt cx="1462126" cy="1123009"/>
            </a:xfrm>
          </p:grpSpPr>
          <p:sp>
            <p:nvSpPr>
              <p:cNvPr id="60" name="TextBox 59"/>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Hurricane</a:t>
                </a:r>
              </a:p>
            </p:txBody>
          </p:sp>
          <p:cxnSp>
            <p:nvCxnSpPr>
              <p:cNvPr id="61" name="Straight Connector 60"/>
              <p:cNvCxnSpPr/>
              <p:nvPr/>
            </p:nvCxnSpPr>
            <p:spPr>
              <a:xfrm flipH="1">
                <a:off x="874644" y="5330317"/>
                <a:ext cx="1123009" cy="112300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954799" y="5103007"/>
              <a:ext cx="1433384" cy="1100933"/>
              <a:chOff x="535527" y="5330317"/>
              <a:chExt cx="1462126" cy="1123009"/>
            </a:xfrm>
          </p:grpSpPr>
          <p:sp>
            <p:nvSpPr>
              <p:cNvPr id="63" name="TextBox 62"/>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Flood</a:t>
                </a:r>
              </a:p>
            </p:txBody>
          </p:sp>
          <p:cxnSp>
            <p:nvCxnSpPr>
              <p:cNvPr id="64" name="Straight Connector 63"/>
              <p:cNvCxnSpPr/>
              <p:nvPr/>
            </p:nvCxnSpPr>
            <p:spPr>
              <a:xfrm flipH="1">
                <a:off x="874644" y="5330317"/>
                <a:ext cx="1123009" cy="112300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567656" y="5093669"/>
              <a:ext cx="1433384" cy="1100933"/>
              <a:chOff x="535527" y="5320792"/>
              <a:chExt cx="1462126" cy="1123009"/>
            </a:xfrm>
          </p:grpSpPr>
          <p:sp>
            <p:nvSpPr>
              <p:cNvPr id="66" name="TextBox 65"/>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Winter storm</a:t>
                </a:r>
              </a:p>
            </p:txBody>
          </p:sp>
          <p:cxnSp>
            <p:nvCxnSpPr>
              <p:cNvPr id="67" name="Straight Connector 66"/>
              <p:cNvCxnSpPr/>
              <p:nvPr/>
            </p:nvCxnSpPr>
            <p:spPr>
              <a:xfrm flipH="1">
                <a:off x="874644" y="5320792"/>
                <a:ext cx="1123009" cy="112300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191042" y="5103007"/>
              <a:ext cx="1433384" cy="1100933"/>
              <a:chOff x="535527" y="5330317"/>
              <a:chExt cx="1462126" cy="1123009"/>
            </a:xfrm>
          </p:grpSpPr>
          <p:sp>
            <p:nvSpPr>
              <p:cNvPr id="69" name="TextBox 68"/>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Fire</a:t>
                </a:r>
              </a:p>
            </p:txBody>
          </p:sp>
          <p:cxnSp>
            <p:nvCxnSpPr>
              <p:cNvPr id="70" name="Straight Connector 69"/>
              <p:cNvCxnSpPr/>
              <p:nvPr/>
            </p:nvCxnSpPr>
            <p:spPr>
              <a:xfrm flipH="1">
                <a:off x="874644" y="5330317"/>
                <a:ext cx="1123009" cy="112300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5813513" y="5103007"/>
              <a:ext cx="1433384" cy="1100933"/>
              <a:chOff x="535527" y="5330317"/>
              <a:chExt cx="1462126" cy="1123009"/>
            </a:xfrm>
          </p:grpSpPr>
          <p:sp>
            <p:nvSpPr>
              <p:cNvPr id="72" name="TextBox 71"/>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Earthquake</a:t>
                </a:r>
              </a:p>
            </p:txBody>
          </p:sp>
          <p:cxnSp>
            <p:nvCxnSpPr>
              <p:cNvPr id="73" name="Straight Connector 72"/>
              <p:cNvCxnSpPr/>
              <p:nvPr/>
            </p:nvCxnSpPr>
            <p:spPr>
              <a:xfrm flipH="1">
                <a:off x="874644" y="5330317"/>
                <a:ext cx="1123009" cy="112300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6428140" y="5102601"/>
              <a:ext cx="1433384" cy="1100933"/>
              <a:chOff x="535527" y="5329903"/>
              <a:chExt cx="1462126" cy="1123009"/>
            </a:xfrm>
          </p:grpSpPr>
          <p:sp>
            <p:nvSpPr>
              <p:cNvPr id="75" name="TextBox 74"/>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Human error</a:t>
                </a:r>
              </a:p>
            </p:txBody>
          </p:sp>
          <p:cxnSp>
            <p:nvCxnSpPr>
              <p:cNvPr id="76" name="Straight Connector 75"/>
              <p:cNvCxnSpPr/>
              <p:nvPr/>
            </p:nvCxnSpPr>
            <p:spPr>
              <a:xfrm flipH="1">
                <a:off x="874644" y="5329903"/>
                <a:ext cx="1123009" cy="112300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678134" y="5102195"/>
              <a:ext cx="1797615" cy="1100933"/>
              <a:chOff x="144528" y="5329489"/>
              <a:chExt cx="1833661" cy="1123009"/>
            </a:xfrm>
          </p:grpSpPr>
          <p:sp>
            <p:nvSpPr>
              <p:cNvPr id="78" name="TextBox 77"/>
              <p:cNvSpPr txBox="1"/>
              <p:nvPr/>
            </p:nvSpPr>
            <p:spPr>
              <a:xfrm rot="18900000">
                <a:off x="144528" y="5993734"/>
                <a:ext cx="1721844"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Malicious outsider</a:t>
                </a:r>
              </a:p>
            </p:txBody>
          </p:sp>
          <p:cxnSp>
            <p:nvCxnSpPr>
              <p:cNvPr id="79" name="Straight Connector 78"/>
              <p:cNvCxnSpPr/>
              <p:nvPr/>
            </p:nvCxnSpPr>
            <p:spPr>
              <a:xfrm flipH="1">
                <a:off x="855180" y="5329489"/>
                <a:ext cx="1123009" cy="112300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387866" y="5092858"/>
              <a:ext cx="1721260" cy="1100933"/>
              <a:chOff x="251817" y="5319964"/>
              <a:chExt cx="1755775" cy="1123009"/>
            </a:xfrm>
          </p:grpSpPr>
          <p:sp>
            <p:nvSpPr>
              <p:cNvPr id="81" name="TextBox 80"/>
              <p:cNvSpPr txBox="1"/>
              <p:nvPr/>
            </p:nvSpPr>
            <p:spPr>
              <a:xfrm rot="18900000">
                <a:off x="251817" y="5949294"/>
                <a:ext cx="1596147"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Malicious insider</a:t>
                </a:r>
              </a:p>
            </p:txBody>
          </p:sp>
          <p:cxnSp>
            <p:nvCxnSpPr>
              <p:cNvPr id="82" name="Straight Connector 81"/>
              <p:cNvCxnSpPr/>
              <p:nvPr/>
            </p:nvCxnSpPr>
            <p:spPr>
              <a:xfrm flipH="1">
                <a:off x="884583" y="5319964"/>
                <a:ext cx="1123009" cy="112300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8289470" y="5092858"/>
              <a:ext cx="1433384" cy="1100933"/>
              <a:chOff x="535527" y="5319964"/>
              <a:chExt cx="1462126" cy="1123009"/>
            </a:xfrm>
          </p:grpSpPr>
          <p:sp>
            <p:nvSpPr>
              <p:cNvPr id="84" name="TextBox 83"/>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Chemical spill</a:t>
                </a:r>
              </a:p>
            </p:txBody>
          </p:sp>
          <p:cxnSp>
            <p:nvCxnSpPr>
              <p:cNvPr id="85" name="Straight Connector 84"/>
              <p:cNvCxnSpPr/>
              <p:nvPr/>
            </p:nvCxnSpPr>
            <p:spPr>
              <a:xfrm flipH="1">
                <a:off x="874644" y="5319964"/>
                <a:ext cx="1123009" cy="112300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912133" y="5092858"/>
              <a:ext cx="1433384" cy="1100933"/>
              <a:chOff x="535527" y="5319964"/>
              <a:chExt cx="1462126" cy="1123009"/>
            </a:xfrm>
          </p:grpSpPr>
          <p:sp>
            <p:nvSpPr>
              <p:cNvPr id="87" name="TextBox 86"/>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Terrorism</a:t>
                </a:r>
              </a:p>
            </p:txBody>
          </p:sp>
          <p:cxnSp>
            <p:nvCxnSpPr>
              <p:cNvPr id="88" name="Straight Connector 87"/>
              <p:cNvCxnSpPr/>
              <p:nvPr/>
            </p:nvCxnSpPr>
            <p:spPr>
              <a:xfrm flipH="1">
                <a:off x="874644" y="5319964"/>
                <a:ext cx="1123009" cy="112300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9536617" y="5112345"/>
              <a:ext cx="1433384" cy="1100933"/>
              <a:chOff x="535527" y="5339842"/>
              <a:chExt cx="1462126" cy="1123009"/>
            </a:xfrm>
          </p:grpSpPr>
          <p:sp>
            <p:nvSpPr>
              <p:cNvPr id="90" name="TextBox 89"/>
              <p:cNvSpPr txBox="1"/>
              <p:nvPr/>
            </p:nvSpPr>
            <p:spPr>
              <a:xfrm rot="18900000">
                <a:off x="535527" y="5831777"/>
                <a:ext cx="1263759" cy="166199"/>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2">
                        <a:lumMod val="50000"/>
                      </a:schemeClr>
                    </a:solidFill>
                    <a:effectLst/>
                    <a:uLnTx/>
                    <a:uFillTx/>
                  </a:rPr>
                  <a:t>Other</a:t>
                </a:r>
              </a:p>
            </p:txBody>
          </p:sp>
          <p:cxnSp>
            <p:nvCxnSpPr>
              <p:cNvPr id="91" name="Straight Connector 90"/>
              <p:cNvCxnSpPr/>
              <p:nvPr/>
            </p:nvCxnSpPr>
            <p:spPr>
              <a:xfrm flipH="1">
                <a:off x="874644" y="5339842"/>
                <a:ext cx="1123009" cy="112300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1260599" y="6285452"/>
              <a:ext cx="7010909" cy="432182"/>
            </a:xfrm>
            <a:prstGeom prst="rect">
              <a:avLst/>
            </a:prstGeom>
            <a:noFill/>
          </p:spPr>
          <p:txBody>
            <a:bodyPr wrap="square" lIns="179259" tIns="143407" rIns="179259" bIns="143407"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2">
                      <a:lumMod val="75000"/>
                    </a:schemeClr>
                  </a:solidFill>
                  <a:effectLst/>
                  <a:uLnTx/>
                  <a:uFillTx/>
                </a:rPr>
                <a:t>Source: Forrester “The State of Business Technology Resiliency Q2 2014”, May 12, 2014</a:t>
              </a:r>
            </a:p>
          </p:txBody>
        </p:sp>
      </p:grpSp>
      <mc:AlternateContent xmlns:mc="http://schemas.openxmlformats.org/markup-compatibility/2006" xmlns:p14="http://schemas.microsoft.com/office/powerpoint/2010/main">
        <mc:Choice Requires="p14">
          <p:contentPart p14:bwMode="auto" r:id="rId2">
            <p14:nvContentPartPr>
              <p14:cNvPr id="93" name="Ink 92"/>
              <p14:cNvContentPartPr/>
              <p14:nvPr/>
            </p14:nvContentPartPr>
            <p14:xfrm>
              <a:off x="11950793" y="6005488"/>
              <a:ext cx="0" cy="1440"/>
            </p14:xfrm>
          </p:contentPart>
        </mc:Choice>
        <mc:Fallback xmlns="">
          <p:pic>
            <p:nvPicPr>
              <p:cNvPr id="93" name="Ink 92"/>
              <p:cNvPicPr/>
              <p:nvPr/>
            </p:nvPicPr>
            <p:blipFill/>
            <p:spPr/>
          </p:pic>
        </mc:Fallback>
      </mc:AlternateContent>
    </p:spTree>
    <p:extLst>
      <p:ext uri="{BB962C8B-B14F-4D97-AF65-F5344CB8AC3E}">
        <p14:creationId xmlns:p14="http://schemas.microsoft.com/office/powerpoint/2010/main" val="8619916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RTO and RPO</a:t>
            </a:r>
          </a:p>
        </p:txBody>
      </p:sp>
      <p:sp>
        <p:nvSpPr>
          <p:cNvPr id="29" name="Isosceles Triangle 28"/>
          <p:cNvSpPr/>
          <p:nvPr/>
        </p:nvSpPr>
        <p:spPr bwMode="auto">
          <a:xfrm>
            <a:off x="2585003" y="4325425"/>
            <a:ext cx="1195233" cy="74702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cxnSp>
        <p:nvCxnSpPr>
          <p:cNvPr id="4" name="Straight Connector 3"/>
          <p:cNvCxnSpPr/>
          <p:nvPr/>
        </p:nvCxnSpPr>
        <p:spPr>
          <a:xfrm flipH="1">
            <a:off x="1016259" y="3615755"/>
            <a:ext cx="4332720" cy="141933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32871" y="4078838"/>
            <a:ext cx="1195233"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RTO/RPO</a:t>
            </a:r>
          </a:p>
        </p:txBody>
      </p:sp>
      <p:sp>
        <p:nvSpPr>
          <p:cNvPr id="16" name="TextBox 15"/>
          <p:cNvSpPr txBox="1"/>
          <p:nvPr/>
        </p:nvSpPr>
        <p:spPr>
          <a:xfrm>
            <a:off x="4004342" y="2756682"/>
            <a:ext cx="1957674"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Cost &amp; Complexity</a:t>
            </a:r>
          </a:p>
        </p:txBody>
      </p:sp>
      <p:sp>
        <p:nvSpPr>
          <p:cNvPr id="8" name="TextBox 7"/>
          <p:cNvSpPr txBox="1"/>
          <p:nvPr/>
        </p:nvSpPr>
        <p:spPr>
          <a:xfrm>
            <a:off x="5962016" y="1484794"/>
            <a:ext cx="6975845" cy="262200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b="1" kern="0" dirty="0">
                <a:gradFill>
                  <a:gsLst>
                    <a:gs pos="2917">
                      <a:schemeClr val="tx1"/>
                    </a:gs>
                    <a:gs pos="30000">
                      <a:schemeClr val="tx1"/>
                    </a:gs>
                  </a:gsLst>
                  <a:lin ang="5400000" scaled="0"/>
                </a:gradFill>
              </a:rPr>
              <a:t>Tier 1 / High Business Impact</a:t>
            </a:r>
          </a:p>
          <a:p>
            <a:pPr marL="336145" indent="-336145" defTabSz="896386">
              <a:lnSpc>
                <a:spcPct val="90000"/>
              </a:lnSpc>
              <a:spcAft>
                <a:spcPts val="588"/>
              </a:spcAft>
              <a:buFont typeface="Arial" panose="020B0604020202020204" pitchFamily="34" charset="0"/>
              <a:buChar char="•"/>
              <a:defRPr/>
            </a:pPr>
            <a:r>
              <a:rPr lang="en-US" sz="2353" kern="0" dirty="0">
                <a:gradFill>
                  <a:gsLst>
                    <a:gs pos="2917">
                      <a:schemeClr val="tx1"/>
                    </a:gs>
                    <a:gs pos="30000">
                      <a:schemeClr val="tx1"/>
                    </a:gs>
                  </a:gsLst>
                  <a:lin ang="5400000" scaled="0"/>
                </a:gradFill>
              </a:rPr>
              <a:t>Mission critical – can’t do business without</a:t>
            </a:r>
          </a:p>
          <a:p>
            <a:pPr defTabSz="896386">
              <a:lnSpc>
                <a:spcPct val="90000"/>
              </a:lnSpc>
              <a:spcAft>
                <a:spcPts val="588"/>
              </a:spcAft>
              <a:defRPr/>
            </a:pPr>
            <a:r>
              <a:rPr lang="en-US" sz="2353" b="1" kern="0" dirty="0">
                <a:gradFill>
                  <a:gsLst>
                    <a:gs pos="2917">
                      <a:schemeClr val="tx1"/>
                    </a:gs>
                    <a:gs pos="30000">
                      <a:schemeClr val="tx1"/>
                    </a:gs>
                  </a:gsLst>
                  <a:lin ang="5400000" scaled="0"/>
                </a:gradFill>
              </a:rPr>
              <a:t>Tier 2 / Medium Business Impact</a:t>
            </a:r>
          </a:p>
          <a:p>
            <a:pPr marL="336145" indent="-336145" defTabSz="896386">
              <a:lnSpc>
                <a:spcPct val="90000"/>
              </a:lnSpc>
              <a:spcAft>
                <a:spcPts val="588"/>
              </a:spcAft>
              <a:buFont typeface="Arial" panose="020B0604020202020204" pitchFamily="34" charset="0"/>
              <a:buChar char="•"/>
              <a:defRPr/>
            </a:pPr>
            <a:r>
              <a:rPr lang="en-US" sz="2353" kern="0" dirty="0">
                <a:gradFill>
                  <a:gsLst>
                    <a:gs pos="2917">
                      <a:schemeClr val="tx1"/>
                    </a:gs>
                    <a:gs pos="30000">
                      <a:schemeClr val="tx1"/>
                    </a:gs>
                  </a:gsLst>
                  <a:lin ang="5400000" scaled="0"/>
                </a:gradFill>
              </a:rPr>
              <a:t>Essential apps</a:t>
            </a:r>
          </a:p>
          <a:p>
            <a:pPr defTabSz="896386">
              <a:lnSpc>
                <a:spcPct val="90000"/>
              </a:lnSpc>
              <a:spcAft>
                <a:spcPts val="588"/>
              </a:spcAft>
              <a:defRPr/>
            </a:pPr>
            <a:r>
              <a:rPr lang="en-US" sz="2353" b="1" kern="0" dirty="0">
                <a:gradFill>
                  <a:gsLst>
                    <a:gs pos="2917">
                      <a:schemeClr val="tx1"/>
                    </a:gs>
                    <a:gs pos="30000">
                      <a:schemeClr val="tx1"/>
                    </a:gs>
                  </a:gsLst>
                  <a:lin ang="5400000" scaled="0"/>
                </a:gradFill>
              </a:rPr>
              <a:t>Tier 3 / Low Business Impact</a:t>
            </a:r>
          </a:p>
          <a:p>
            <a:pPr marL="336145" indent="-336145" defTabSz="896386">
              <a:lnSpc>
                <a:spcPct val="90000"/>
              </a:lnSpc>
              <a:spcAft>
                <a:spcPts val="588"/>
              </a:spcAft>
              <a:buFont typeface="Arial" panose="020B0604020202020204" pitchFamily="34" charset="0"/>
              <a:buChar char="•"/>
              <a:defRPr/>
            </a:pPr>
            <a:r>
              <a:rPr lang="en-US" sz="2353" kern="0" dirty="0">
                <a:gradFill>
                  <a:gsLst>
                    <a:gs pos="2917">
                      <a:schemeClr val="tx1"/>
                    </a:gs>
                    <a:gs pos="30000">
                      <a:schemeClr val="tx1"/>
                    </a:gs>
                  </a:gsLst>
                  <a:lin ang="5400000" scaled="0"/>
                </a:gradFill>
              </a:rPr>
              <a:t>Nice to have</a:t>
            </a:r>
          </a:p>
        </p:txBody>
      </p:sp>
    </p:spTree>
    <p:extLst>
      <p:ext uri="{BB962C8B-B14F-4D97-AF65-F5344CB8AC3E}">
        <p14:creationId xmlns:p14="http://schemas.microsoft.com/office/powerpoint/2010/main" val="20925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Picking RPO and RTO</a:t>
            </a:r>
          </a:p>
        </p:txBody>
      </p:sp>
      <p:sp>
        <p:nvSpPr>
          <p:cNvPr id="3" name="Text Placeholder 2"/>
          <p:cNvSpPr txBox="1">
            <a:spLocks/>
          </p:cNvSpPr>
          <p:nvPr/>
        </p:nvSpPr>
        <p:spPr>
          <a:xfrm>
            <a:off x="329468" y="1679667"/>
            <a:ext cx="11653523" cy="305045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indent="-504217" defTabSz="914367">
              <a:buFont typeface="+mj-lt"/>
              <a:buAutoNum type="arabicPeriod"/>
              <a:defRPr/>
            </a:pPr>
            <a:r>
              <a:rPr lang="en-US" sz="3137" dirty="0">
                <a:solidFill>
                  <a:srgbClr val="0078D7"/>
                </a:solidFill>
              </a:rPr>
              <a:t>RPO and RTO are a business decision</a:t>
            </a:r>
          </a:p>
          <a:p>
            <a:pPr marL="504217" indent="-504217" defTabSz="914367">
              <a:buFont typeface="+mj-lt"/>
              <a:buAutoNum type="arabicPeriod"/>
              <a:defRPr/>
            </a:pPr>
            <a:r>
              <a:rPr lang="en-US" sz="3137" dirty="0">
                <a:solidFill>
                  <a:srgbClr val="0078D7"/>
                </a:solidFill>
              </a:rPr>
              <a:t>Get your current RPO and RTO</a:t>
            </a:r>
          </a:p>
          <a:p>
            <a:pPr marL="504217" indent="-504217" defTabSz="914367">
              <a:buFont typeface="+mj-lt"/>
              <a:buAutoNum type="arabicPeriod"/>
              <a:defRPr/>
            </a:pPr>
            <a:r>
              <a:rPr lang="en-US" sz="3137" dirty="0">
                <a:solidFill>
                  <a:srgbClr val="0078D7"/>
                </a:solidFill>
              </a:rPr>
              <a:t>Test options and estimate costs</a:t>
            </a:r>
          </a:p>
          <a:p>
            <a:pPr marL="504217" indent="-504217" defTabSz="914367">
              <a:buFont typeface="+mj-lt"/>
              <a:buAutoNum type="arabicPeriod"/>
              <a:defRPr/>
            </a:pPr>
            <a:r>
              <a:rPr lang="en-US" sz="3137" dirty="0">
                <a:solidFill>
                  <a:srgbClr val="0078D7"/>
                </a:solidFill>
              </a:rPr>
              <a:t>Get business owner agreement on RPO and RTO</a:t>
            </a:r>
          </a:p>
          <a:p>
            <a:pPr marL="504217" indent="-504217" defTabSz="914367">
              <a:buFont typeface="+mj-lt"/>
              <a:buAutoNum type="arabicPeriod"/>
              <a:defRPr/>
            </a:pPr>
            <a:r>
              <a:rPr lang="en-US" sz="3137" dirty="0">
                <a:solidFill>
                  <a:srgbClr val="0078D7"/>
                </a:solidFill>
              </a:rPr>
              <a:t>Implement &amp; measure</a:t>
            </a:r>
          </a:p>
          <a:p>
            <a:pPr marL="0" indent="0" defTabSz="914367">
              <a:buNone/>
              <a:defRPr/>
            </a:pPr>
            <a:endParaRPr lang="en-US" sz="3137" dirty="0"/>
          </a:p>
          <a:p>
            <a:pPr marL="0" indent="0" defTabSz="914367">
              <a:buNone/>
              <a:defRPr/>
            </a:pPr>
            <a:endParaRPr lang="en-US" sz="1765" dirty="0"/>
          </a:p>
        </p:txBody>
      </p:sp>
      <p:pic>
        <p:nvPicPr>
          <p:cNvPr id="6" name="Picture 5"/>
          <p:cNvPicPr>
            <a:picLocks noChangeAspect="1"/>
          </p:cNvPicPr>
          <p:nvPr/>
        </p:nvPicPr>
        <p:blipFill>
          <a:blip r:embed="rId2"/>
          <a:stretch>
            <a:fillRect/>
          </a:stretch>
        </p:blipFill>
        <p:spPr>
          <a:xfrm>
            <a:off x="9905806" y="3204894"/>
            <a:ext cx="1901535" cy="3315065"/>
          </a:xfrm>
          <a:prstGeom prst="rect">
            <a:avLst/>
          </a:prstGeom>
        </p:spPr>
      </p:pic>
    </p:spTree>
    <p:extLst>
      <p:ext uri="{BB962C8B-B14F-4D97-AF65-F5344CB8AC3E}">
        <p14:creationId xmlns:p14="http://schemas.microsoft.com/office/powerpoint/2010/main" val="423826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Key Blocker to have BCDR in-place</a:t>
            </a:r>
          </a:p>
        </p:txBody>
      </p:sp>
      <p:sp>
        <p:nvSpPr>
          <p:cNvPr id="3" name="TextBox 2"/>
          <p:cNvSpPr txBox="1"/>
          <p:nvPr/>
        </p:nvSpPr>
        <p:spPr>
          <a:xfrm>
            <a:off x="466163" y="1556386"/>
            <a:ext cx="3216988" cy="914400"/>
          </a:xfrm>
          <a:prstGeom prst="rect">
            <a:avLst/>
          </a:prstGeom>
          <a:noFill/>
        </p:spPr>
        <p:txBody>
          <a:bodyPr wrap="none" lIns="182880" tIns="146304" rIns="182880" bIns="146304" rtlCol="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0C0"/>
                </a:solidFill>
                <a:effectLst/>
                <a:uLnTx/>
                <a:uFillTx/>
              </a:rPr>
              <a:t>Investment Cost</a:t>
            </a: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163" y="2200656"/>
            <a:ext cx="3216989" cy="180955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4671" t="5733" r="-549" b="1"/>
          <a:stretch/>
        </p:blipFill>
        <p:spPr>
          <a:xfrm rot="16200000" flipV="1">
            <a:off x="986338" y="3631095"/>
            <a:ext cx="2176639" cy="3216987"/>
          </a:xfrm>
          <a:prstGeom prst="rect">
            <a:avLst/>
          </a:prstGeom>
        </p:spPr>
      </p:pic>
      <p:pic>
        <p:nvPicPr>
          <p:cNvPr id="6" name="Picture 5"/>
          <p:cNvPicPr>
            <a:picLocks noChangeAspect="1"/>
          </p:cNvPicPr>
          <p:nvPr/>
        </p:nvPicPr>
        <p:blipFill rotWithShape="1">
          <a:blip r:embed="rId4"/>
          <a:srcRect l="49617" t="1" b="-1331"/>
          <a:stretch/>
        </p:blipFill>
        <p:spPr>
          <a:xfrm>
            <a:off x="4010212" y="2200656"/>
            <a:ext cx="3928612" cy="2681100"/>
          </a:xfrm>
          <a:prstGeom prst="rect">
            <a:avLst/>
          </a:prstGeom>
        </p:spPr>
      </p:pic>
      <p:sp>
        <p:nvSpPr>
          <p:cNvPr id="7" name="TextBox 6"/>
          <p:cNvSpPr txBox="1"/>
          <p:nvPr/>
        </p:nvSpPr>
        <p:spPr>
          <a:xfrm>
            <a:off x="4366024" y="1556386"/>
            <a:ext cx="3216988" cy="914400"/>
          </a:xfrm>
          <a:prstGeom prst="rect">
            <a:avLst/>
          </a:prstGeom>
          <a:noFill/>
        </p:spPr>
        <p:txBody>
          <a:bodyPr wrap="none" lIns="182880" tIns="146304" rIns="182880" bIns="146304" rtlCol="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0C0"/>
                </a:solidFill>
                <a:effectLst/>
                <a:uLnTx/>
                <a:uFillTx/>
              </a:rPr>
              <a:t>Operations Cost</a:t>
            </a: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8" name="Picture 7"/>
          <p:cNvPicPr>
            <a:picLocks noChangeAspect="1"/>
          </p:cNvPicPr>
          <p:nvPr/>
        </p:nvPicPr>
        <p:blipFill>
          <a:blip r:embed="rId5"/>
          <a:stretch>
            <a:fillRect/>
          </a:stretch>
        </p:blipFill>
        <p:spPr>
          <a:xfrm>
            <a:off x="8294636" y="2200656"/>
            <a:ext cx="3621338" cy="2475191"/>
          </a:xfrm>
          <a:prstGeom prst="rect">
            <a:avLst/>
          </a:prstGeom>
        </p:spPr>
      </p:pic>
      <p:sp>
        <p:nvSpPr>
          <p:cNvPr id="9" name="Rectangle 8"/>
          <p:cNvSpPr/>
          <p:nvPr/>
        </p:nvSpPr>
        <p:spPr>
          <a:xfrm>
            <a:off x="9032872" y="1556386"/>
            <a:ext cx="195149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rPr>
              <a:t>Technologies</a:t>
            </a:r>
          </a:p>
        </p:txBody>
      </p:sp>
    </p:spTree>
    <p:extLst>
      <p:ext uri="{BB962C8B-B14F-4D97-AF65-F5344CB8AC3E}">
        <p14:creationId xmlns:p14="http://schemas.microsoft.com/office/powerpoint/2010/main" val="137498100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a:t>
            </a:r>
          </a:p>
        </p:txBody>
      </p:sp>
      <p:sp>
        <p:nvSpPr>
          <p:cNvPr id="3" name="Text Placeholder 2"/>
          <p:cNvSpPr>
            <a:spLocks noGrp="1"/>
          </p:cNvSpPr>
          <p:nvPr>
            <p:ph type="body" sz="quarter" idx="10"/>
          </p:nvPr>
        </p:nvSpPr>
        <p:spPr>
          <a:xfrm>
            <a:off x="791923" y="1408195"/>
            <a:ext cx="10610476" cy="3139321"/>
          </a:xfrm>
        </p:spPr>
        <p:txBody>
          <a:bodyPr/>
          <a:lstStyle/>
          <a:p>
            <a:r>
              <a:rPr lang="en-US" dirty="0"/>
              <a:t>Understanding Microsoft Azure Business Continuity / Disaster Recovery Components</a:t>
            </a:r>
          </a:p>
          <a:p>
            <a:r>
              <a:rPr lang="en-US" dirty="0"/>
              <a:t>Ability to provides customer consultant on basic components to develop</a:t>
            </a:r>
          </a:p>
          <a:p>
            <a:r>
              <a:rPr lang="en-US" dirty="0"/>
              <a:t>Ability to conduct simple version of Azure BCDR POC</a:t>
            </a:r>
          </a:p>
          <a:p>
            <a:r>
              <a:rPr lang="en-US" dirty="0"/>
              <a:t>Pass Requirements Check-Point / Examination</a:t>
            </a:r>
          </a:p>
        </p:txBody>
      </p:sp>
    </p:spTree>
    <p:extLst>
      <p:ext uri="{BB962C8B-B14F-4D97-AF65-F5344CB8AC3E}">
        <p14:creationId xmlns:p14="http://schemas.microsoft.com/office/powerpoint/2010/main" val="1834624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The Journey of Business Continuity and Disaster Recovery</a:t>
            </a:r>
          </a:p>
        </p:txBody>
      </p:sp>
      <p:sp>
        <p:nvSpPr>
          <p:cNvPr id="3" name="Rectangle 2"/>
          <p:cNvSpPr/>
          <p:nvPr/>
        </p:nvSpPr>
        <p:spPr bwMode="auto">
          <a:xfrm>
            <a:off x="986792" y="1429770"/>
            <a:ext cx="169225" cy="5059330"/>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endParaRPr>
          </a:p>
        </p:txBody>
      </p:sp>
      <p:sp>
        <p:nvSpPr>
          <p:cNvPr id="4" name="Rectangle 3"/>
          <p:cNvSpPr/>
          <p:nvPr/>
        </p:nvSpPr>
        <p:spPr>
          <a:xfrm rot="16200000">
            <a:off x="-625648" y="3660294"/>
            <a:ext cx="2504798" cy="24424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Kozuka Gothic Pro R" pitchFamily="34" charset="-128"/>
                <a:cs typeface="+mn-cs"/>
              </a:rPr>
              <a:t>Business Impact</a:t>
            </a:r>
          </a:p>
        </p:txBody>
      </p:sp>
      <p:sp>
        <p:nvSpPr>
          <p:cNvPr id="5" name="Rectangle 4"/>
          <p:cNvSpPr/>
          <p:nvPr/>
        </p:nvSpPr>
        <p:spPr>
          <a:xfrm>
            <a:off x="97484" y="1526729"/>
            <a:ext cx="1058533" cy="63998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Kozuka Gothic Pro R" pitchFamily="34" charset="-128"/>
                <a:cs typeface="+mn-cs"/>
              </a:rPr>
              <a:t>High</a:t>
            </a:r>
          </a:p>
        </p:txBody>
      </p:sp>
      <p:sp>
        <p:nvSpPr>
          <p:cNvPr id="6" name="Rectangle 5"/>
          <p:cNvSpPr/>
          <p:nvPr/>
        </p:nvSpPr>
        <p:spPr>
          <a:xfrm>
            <a:off x="306328" y="6202525"/>
            <a:ext cx="640844" cy="36353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Kozuka Gothic Pro R" pitchFamily="34" charset="-128"/>
                <a:cs typeface="+mn-cs"/>
              </a:rPr>
              <a:t>Low</a:t>
            </a:r>
          </a:p>
        </p:txBody>
      </p:sp>
      <p:sp>
        <p:nvSpPr>
          <p:cNvPr id="7" name="Rectangle 6"/>
          <p:cNvSpPr/>
          <p:nvPr/>
        </p:nvSpPr>
        <p:spPr bwMode="auto">
          <a:xfrm rot="5400000">
            <a:off x="6104442" y="1217524"/>
            <a:ext cx="153926" cy="1038922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endParaRPr>
          </a:p>
        </p:txBody>
      </p:sp>
      <p:sp>
        <p:nvSpPr>
          <p:cNvPr id="8" name="Rectangle 7"/>
          <p:cNvSpPr/>
          <p:nvPr/>
        </p:nvSpPr>
        <p:spPr>
          <a:xfrm>
            <a:off x="1071404" y="6566062"/>
            <a:ext cx="640844" cy="36353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Kozuka Gothic Pro R" pitchFamily="34" charset="-128"/>
                <a:cs typeface="+mn-cs"/>
              </a:rPr>
              <a:t>Low</a:t>
            </a:r>
          </a:p>
        </p:txBody>
      </p:sp>
      <p:sp>
        <p:nvSpPr>
          <p:cNvPr id="9" name="Rectangle 8"/>
          <p:cNvSpPr/>
          <p:nvPr/>
        </p:nvSpPr>
        <p:spPr>
          <a:xfrm>
            <a:off x="10846751" y="6566062"/>
            <a:ext cx="1058533" cy="23251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Kozuka Gothic Pro R" pitchFamily="34" charset="-128"/>
                <a:cs typeface="+mn-cs"/>
              </a:rPr>
              <a:t>High</a:t>
            </a:r>
          </a:p>
        </p:txBody>
      </p:sp>
      <p:sp>
        <p:nvSpPr>
          <p:cNvPr id="10" name="Rectangle 9"/>
          <p:cNvSpPr/>
          <p:nvPr/>
        </p:nvSpPr>
        <p:spPr>
          <a:xfrm>
            <a:off x="4567989" y="6527145"/>
            <a:ext cx="2866789" cy="31034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Kozuka Gothic Pro R" pitchFamily="34" charset="-128"/>
                <a:cs typeface="+mn-cs"/>
              </a:rPr>
              <a:t>Level of Protection</a:t>
            </a:r>
          </a:p>
        </p:txBody>
      </p:sp>
      <p:sp>
        <p:nvSpPr>
          <p:cNvPr id="11" name="Rectangle 10"/>
          <p:cNvSpPr/>
          <p:nvPr/>
        </p:nvSpPr>
        <p:spPr bwMode="auto">
          <a:xfrm>
            <a:off x="1156016" y="1429769"/>
            <a:ext cx="10220001" cy="490540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2" name="Rectangle 11"/>
          <p:cNvSpPr/>
          <p:nvPr/>
        </p:nvSpPr>
        <p:spPr bwMode="auto">
          <a:xfrm>
            <a:off x="1156014" y="2065867"/>
            <a:ext cx="7877304" cy="4260465"/>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3" name="Rectangle 12"/>
          <p:cNvSpPr/>
          <p:nvPr/>
        </p:nvSpPr>
        <p:spPr bwMode="auto">
          <a:xfrm>
            <a:off x="1156013" y="2635877"/>
            <a:ext cx="5741498" cy="3703715"/>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4" name="Rectangle 13"/>
          <p:cNvSpPr/>
          <p:nvPr/>
        </p:nvSpPr>
        <p:spPr bwMode="auto">
          <a:xfrm>
            <a:off x="1156014" y="3474466"/>
            <a:ext cx="2902342" cy="2860708"/>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15" name="Rectangle 14"/>
          <p:cNvSpPr/>
          <p:nvPr/>
        </p:nvSpPr>
        <p:spPr>
          <a:xfrm>
            <a:off x="1948801" y="3548558"/>
            <a:ext cx="132581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ea typeface="Segoe UI" panose="020B0502040204020203" pitchFamily="34" charset="0"/>
                <a:cs typeface="Segoe UI" panose="020B0502040204020203" pitchFamily="34" charset="0"/>
              </a:rPr>
              <a:t>Monitoring</a:t>
            </a:r>
            <a:endParaRPr kumimoji="0" lang="en-US" sz="1800" b="0" i="0" u="none" strike="noStrike" kern="0" cap="none" spc="0" normalizeH="0" baseline="0" noProof="0" dirty="0">
              <a:ln>
                <a:noFill/>
              </a:ln>
              <a:effectLst/>
              <a:uLnTx/>
              <a:uFillTx/>
            </a:endParaRPr>
          </a:p>
        </p:txBody>
      </p:sp>
      <p:sp>
        <p:nvSpPr>
          <p:cNvPr id="16" name="Rectangle 15"/>
          <p:cNvSpPr/>
          <p:nvPr/>
        </p:nvSpPr>
        <p:spPr>
          <a:xfrm>
            <a:off x="3007365" y="2751173"/>
            <a:ext cx="1391535"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ea typeface="Segoe UI" panose="020B0502040204020203" pitchFamily="34" charset="0"/>
                <a:cs typeface="Segoe UI" panose="020B0502040204020203" pitchFamily="34" charset="0"/>
              </a:rPr>
              <a:t>Data Center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ea typeface="Segoe UI" panose="020B0502040204020203" pitchFamily="34" charset="0"/>
                <a:cs typeface="Segoe UI" panose="020B0502040204020203" pitchFamily="34" charset="0"/>
              </a:rPr>
              <a:t>Expansion</a:t>
            </a:r>
            <a:endParaRPr kumimoji="0" lang="en-US" sz="1800" b="0" i="0" u="none" strike="noStrike" kern="0" cap="none" spc="0" normalizeH="0" baseline="0" noProof="0" dirty="0">
              <a:ln>
                <a:noFill/>
              </a:ln>
              <a:effectLst/>
              <a:uLnTx/>
              <a:uFillTx/>
            </a:endParaRPr>
          </a:p>
        </p:txBody>
      </p:sp>
      <p:sp>
        <p:nvSpPr>
          <p:cNvPr id="21" name="Rectangle 20"/>
          <p:cNvSpPr/>
          <p:nvPr/>
        </p:nvSpPr>
        <p:spPr>
          <a:xfrm>
            <a:off x="4091084" y="2189584"/>
            <a:ext cx="1585690"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ea typeface="Segoe UI" panose="020B0502040204020203" pitchFamily="34" charset="0"/>
                <a:cs typeface="Segoe UI" panose="020B0502040204020203" pitchFamily="34" charset="0"/>
              </a:rPr>
              <a:t>Cloud Backup</a:t>
            </a:r>
          </a:p>
        </p:txBody>
      </p:sp>
      <p:sp>
        <p:nvSpPr>
          <p:cNvPr id="22" name="Rectangle 21"/>
          <p:cNvSpPr/>
          <p:nvPr/>
        </p:nvSpPr>
        <p:spPr>
          <a:xfrm>
            <a:off x="5191550" y="1526729"/>
            <a:ext cx="1979709"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ea typeface="Segoe UI" panose="020B0502040204020203" pitchFamily="34" charset="0"/>
                <a:cs typeface="Segoe UI" panose="020B0502040204020203" pitchFamily="34" charset="0"/>
              </a:rPr>
              <a:t>Disaster Recovery</a:t>
            </a:r>
          </a:p>
        </p:txBody>
      </p:sp>
      <p:sp>
        <p:nvSpPr>
          <p:cNvPr id="23" name="Rectangle 22"/>
          <p:cNvSpPr/>
          <p:nvPr/>
        </p:nvSpPr>
        <p:spPr>
          <a:xfrm>
            <a:off x="1231397" y="3988806"/>
            <a:ext cx="3215716"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Deep visibility into your datacenter</a:t>
            </a:r>
            <a:br>
              <a:rPr kumimoji="0" lang="en-US" sz="1600" b="0" i="0" u="none" strike="noStrike" kern="0" cap="none" spc="0" normalizeH="0" baseline="0" noProof="0" dirty="0">
                <a:ln>
                  <a:noFill/>
                </a:ln>
                <a:effectLst/>
                <a:uLnTx/>
                <a:uFillTx/>
              </a:rPr>
            </a:br>
            <a:endParaRPr kumimoji="0" lang="en-US" sz="16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Capacity shortages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Tracking changes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Security Risk</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Avoid problems associated with configuration issues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Etc.</a:t>
            </a:r>
          </a:p>
        </p:txBody>
      </p:sp>
      <p:sp>
        <p:nvSpPr>
          <p:cNvPr id="24" name="Rectangle 23"/>
          <p:cNvSpPr/>
          <p:nvPr/>
        </p:nvSpPr>
        <p:spPr>
          <a:xfrm>
            <a:off x="4115501" y="3567310"/>
            <a:ext cx="3093348" cy="280076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Balancing data center operations between: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Business demands vs. Cost</a:t>
            </a:r>
            <a:br>
              <a:rPr kumimoji="0" lang="en-US" sz="1600" b="0" i="0" u="none" strike="noStrike" kern="0" cap="none" spc="0" normalizeH="0" baseline="0" noProof="0" dirty="0">
                <a:ln>
                  <a:noFill/>
                </a:ln>
                <a:effectLst/>
                <a:uLnTx/>
                <a:uFillTx/>
              </a:rPr>
            </a:br>
            <a:endParaRPr kumimoji="0" lang="en-US" sz="16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Computing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Storage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Security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Applications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Transaction Database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Tiering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effectLst/>
              <a:uLnTx/>
              <a:uFillTx/>
            </a:endParaRPr>
          </a:p>
        </p:txBody>
      </p:sp>
      <p:sp>
        <p:nvSpPr>
          <p:cNvPr id="25" name="Rectangle 24"/>
          <p:cNvSpPr/>
          <p:nvPr/>
        </p:nvSpPr>
        <p:spPr>
          <a:xfrm>
            <a:off x="6984623" y="2751173"/>
            <a:ext cx="2077268" cy="30469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Protect critical applications data from lost:</a:t>
            </a:r>
            <a:br>
              <a:rPr kumimoji="0" lang="en-US" sz="1600" b="0" i="0" u="none" strike="noStrike" kern="0" cap="none" spc="0" normalizeH="0" baseline="0" noProof="0" dirty="0">
                <a:ln>
                  <a:noFill/>
                </a:ln>
                <a:effectLst/>
                <a:uLnTx/>
                <a:uFillTx/>
              </a:rPr>
            </a:br>
            <a:endParaRPr kumimoji="0" lang="en-US" sz="16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Data growth handling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Meet regulatory long term retention (LTR) demands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Eliminate operations cost</a:t>
            </a:r>
          </a:p>
        </p:txBody>
      </p:sp>
      <p:sp>
        <p:nvSpPr>
          <p:cNvPr id="26" name="Rectangle 25"/>
          <p:cNvSpPr/>
          <p:nvPr/>
        </p:nvSpPr>
        <p:spPr>
          <a:xfrm>
            <a:off x="9090463" y="2065867"/>
            <a:ext cx="2303075" cy="30469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Prevent Business Disruption:</a:t>
            </a:r>
            <a:br>
              <a:rPr kumimoji="0" lang="en-US" sz="1600" b="0" i="0" u="none" strike="noStrike" kern="0" cap="none" spc="0" normalizeH="0" baseline="0" noProof="0" dirty="0">
                <a:ln>
                  <a:noFill/>
                </a:ln>
                <a:effectLst/>
                <a:uLnTx/>
                <a:uFillTx/>
              </a:rPr>
            </a:br>
            <a:endParaRPr kumimoji="0" lang="en-US" sz="16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Reduce operating expenses of maintaining a secondary datacenter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Integrated all technologies to make it work together</a:t>
            </a:r>
          </a:p>
        </p:txBody>
      </p:sp>
      <p:sp>
        <p:nvSpPr>
          <p:cNvPr id="27" name="Title 1"/>
          <p:cNvSpPr txBox="1">
            <a:spLocks/>
          </p:cNvSpPr>
          <p:nvPr/>
        </p:nvSpPr>
        <p:spPr>
          <a:xfrm>
            <a:off x="626750" y="847987"/>
            <a:ext cx="10749267" cy="5253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chemeClr val="tx1"/>
                </a:solidFill>
                <a:effectLst/>
                <a:uLnTx/>
                <a:uFillTx/>
                <a:latin typeface="+mj-lt"/>
                <a:ea typeface="+mn-ea"/>
                <a:cs typeface="Segoe UI" pitchFamily="34" charset="0"/>
              </a:rPr>
              <a:t>Business Impact and Level of Protection</a:t>
            </a:r>
          </a:p>
        </p:txBody>
      </p:sp>
      <p:sp>
        <p:nvSpPr>
          <p:cNvPr id="17" name="Isosceles Triangle 16"/>
          <p:cNvSpPr/>
          <p:nvPr/>
        </p:nvSpPr>
        <p:spPr bwMode="auto">
          <a:xfrm>
            <a:off x="907603" y="1290009"/>
            <a:ext cx="320422" cy="293511"/>
          </a:xfrm>
          <a:prstGeom prst="triangle">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endParaRPr>
          </a:p>
        </p:txBody>
      </p:sp>
      <p:sp>
        <p:nvSpPr>
          <p:cNvPr id="28" name="Isosceles Triangle 27"/>
          <p:cNvSpPr/>
          <p:nvPr/>
        </p:nvSpPr>
        <p:spPr bwMode="auto">
          <a:xfrm rot="5198584">
            <a:off x="11291186" y="6250777"/>
            <a:ext cx="320422" cy="293511"/>
          </a:xfrm>
          <a:prstGeom prst="triangle">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36372339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The Journey of Business Continuity and Disaster Recovery</a:t>
            </a:r>
          </a:p>
        </p:txBody>
      </p:sp>
      <p:sp>
        <p:nvSpPr>
          <p:cNvPr id="3" name="Rectangle 2"/>
          <p:cNvSpPr/>
          <p:nvPr/>
        </p:nvSpPr>
        <p:spPr bwMode="auto">
          <a:xfrm>
            <a:off x="986792" y="1429770"/>
            <a:ext cx="169225" cy="5059330"/>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Rectangle 3"/>
          <p:cNvSpPr/>
          <p:nvPr/>
        </p:nvSpPr>
        <p:spPr>
          <a:xfrm rot="16200000">
            <a:off x="-625648" y="3660294"/>
            <a:ext cx="2504798" cy="24424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b="1"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Business Impact</a:t>
            </a:r>
          </a:p>
        </p:txBody>
      </p:sp>
      <p:sp>
        <p:nvSpPr>
          <p:cNvPr id="5" name="Rectangle 4"/>
          <p:cNvSpPr/>
          <p:nvPr/>
        </p:nvSpPr>
        <p:spPr>
          <a:xfrm>
            <a:off x="97484" y="1526729"/>
            <a:ext cx="1058533" cy="63998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High</a:t>
            </a:r>
          </a:p>
        </p:txBody>
      </p:sp>
      <p:sp>
        <p:nvSpPr>
          <p:cNvPr id="6" name="Rectangle 5"/>
          <p:cNvSpPr/>
          <p:nvPr/>
        </p:nvSpPr>
        <p:spPr>
          <a:xfrm>
            <a:off x="306328" y="6202525"/>
            <a:ext cx="640844" cy="36353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Low</a:t>
            </a:r>
          </a:p>
        </p:txBody>
      </p:sp>
      <p:sp>
        <p:nvSpPr>
          <p:cNvPr id="7" name="Rectangle 6"/>
          <p:cNvSpPr/>
          <p:nvPr/>
        </p:nvSpPr>
        <p:spPr bwMode="auto">
          <a:xfrm rot="5400000">
            <a:off x="6104442" y="1217524"/>
            <a:ext cx="153926" cy="1038922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ectangle 7"/>
          <p:cNvSpPr/>
          <p:nvPr/>
        </p:nvSpPr>
        <p:spPr>
          <a:xfrm>
            <a:off x="1071404" y="6566062"/>
            <a:ext cx="640844" cy="36353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Low</a:t>
            </a:r>
          </a:p>
        </p:txBody>
      </p:sp>
      <p:sp>
        <p:nvSpPr>
          <p:cNvPr id="9" name="Rectangle 8"/>
          <p:cNvSpPr/>
          <p:nvPr/>
        </p:nvSpPr>
        <p:spPr>
          <a:xfrm>
            <a:off x="10846751" y="6566062"/>
            <a:ext cx="1058533" cy="23251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High</a:t>
            </a:r>
          </a:p>
        </p:txBody>
      </p:sp>
      <p:sp>
        <p:nvSpPr>
          <p:cNvPr id="10" name="Rectangle 9"/>
          <p:cNvSpPr/>
          <p:nvPr/>
        </p:nvSpPr>
        <p:spPr>
          <a:xfrm>
            <a:off x="4567989" y="6527145"/>
            <a:ext cx="2866789" cy="31034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b="1" i="0" u="none" strike="noStrike" kern="1200" cap="none" spc="0" normalizeH="0" baseline="0" noProof="0" dirty="0">
                <a:ln>
                  <a:noFill/>
                </a:ln>
                <a:solidFill>
                  <a:schemeClr val="tx1">
                    <a:alpha val="99000"/>
                  </a:schemeClr>
                </a:solidFill>
                <a:effectLst/>
                <a:uLnTx/>
                <a:uFillTx/>
                <a:latin typeface="+mn-lt"/>
                <a:ea typeface="Kozuka Gothic Pro R" pitchFamily="34" charset="-128"/>
                <a:cs typeface="+mn-cs"/>
              </a:rPr>
              <a:t>Level of Protection</a:t>
            </a:r>
          </a:p>
        </p:txBody>
      </p:sp>
      <p:sp>
        <p:nvSpPr>
          <p:cNvPr id="11" name="Rectangle 10"/>
          <p:cNvSpPr/>
          <p:nvPr/>
        </p:nvSpPr>
        <p:spPr bwMode="auto">
          <a:xfrm>
            <a:off x="1156016" y="1429769"/>
            <a:ext cx="10220001" cy="490540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1156014" y="2065867"/>
            <a:ext cx="7877304" cy="4260465"/>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1156013" y="2635877"/>
            <a:ext cx="5741498" cy="3703715"/>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1156014" y="3474466"/>
            <a:ext cx="2902342" cy="2860708"/>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a:xfrm>
            <a:off x="1948801" y="3548558"/>
            <a:ext cx="1325812" cy="369332"/>
          </a:xfrm>
          <a:prstGeom prst="rect">
            <a:avLst/>
          </a:prstGeom>
        </p:spPr>
        <p:txBody>
          <a:bodyPr wrap="none">
            <a:spAutoFit/>
          </a:bodyPr>
          <a:lstStyle/>
          <a:p>
            <a:r>
              <a:rPr lang="en-US" dirty="0">
                <a:ea typeface="Segoe UI" panose="020B0502040204020203" pitchFamily="34" charset="0"/>
                <a:cs typeface="Segoe UI" panose="020B0502040204020203" pitchFamily="34" charset="0"/>
              </a:rPr>
              <a:t>Monitoring</a:t>
            </a:r>
            <a:endParaRPr lang="en-US" dirty="0"/>
          </a:p>
        </p:txBody>
      </p:sp>
      <p:sp>
        <p:nvSpPr>
          <p:cNvPr id="16" name="Rectangle 15"/>
          <p:cNvSpPr/>
          <p:nvPr/>
        </p:nvSpPr>
        <p:spPr>
          <a:xfrm>
            <a:off x="3172649" y="2696899"/>
            <a:ext cx="1391535" cy="646331"/>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Data Center</a:t>
            </a:r>
          </a:p>
          <a:p>
            <a:pPr algn="ctr"/>
            <a:r>
              <a:rPr lang="en-US" dirty="0">
                <a:ea typeface="Segoe UI" panose="020B0502040204020203" pitchFamily="34" charset="0"/>
                <a:cs typeface="Segoe UI" panose="020B0502040204020203" pitchFamily="34" charset="0"/>
              </a:rPr>
              <a:t>Expansion</a:t>
            </a:r>
            <a:endParaRPr lang="en-US" dirty="0"/>
          </a:p>
        </p:txBody>
      </p:sp>
      <p:sp>
        <p:nvSpPr>
          <p:cNvPr id="21" name="Rectangle 20"/>
          <p:cNvSpPr/>
          <p:nvPr/>
        </p:nvSpPr>
        <p:spPr>
          <a:xfrm>
            <a:off x="4091084" y="2189584"/>
            <a:ext cx="1585690" cy="369332"/>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Cloud Backup</a:t>
            </a:r>
          </a:p>
        </p:txBody>
      </p:sp>
      <p:sp>
        <p:nvSpPr>
          <p:cNvPr id="22" name="Rectangle 21"/>
          <p:cNvSpPr/>
          <p:nvPr/>
        </p:nvSpPr>
        <p:spPr>
          <a:xfrm>
            <a:off x="5191550" y="1526729"/>
            <a:ext cx="1979709" cy="369332"/>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Disaster Recovery</a:t>
            </a:r>
          </a:p>
        </p:txBody>
      </p:sp>
      <p:sp>
        <p:nvSpPr>
          <p:cNvPr id="23" name="Rectangle 22"/>
          <p:cNvSpPr/>
          <p:nvPr/>
        </p:nvSpPr>
        <p:spPr>
          <a:xfrm>
            <a:off x="1231397" y="3988806"/>
            <a:ext cx="3215716" cy="830997"/>
          </a:xfrm>
          <a:prstGeom prst="rect">
            <a:avLst/>
          </a:prstGeom>
        </p:spPr>
        <p:txBody>
          <a:bodyPr wrap="square">
            <a:spAutoFit/>
          </a:bodyPr>
          <a:lstStyle/>
          <a:p>
            <a:br>
              <a:rPr lang="en-US" sz="1600" dirty="0"/>
            </a:br>
            <a:endParaRPr lang="en-US" sz="1600" dirty="0"/>
          </a:p>
          <a:p>
            <a:pPr marL="285750" indent="-285750">
              <a:buFont typeface="Arial" panose="020B0604020202020204" pitchFamily="34" charset="0"/>
              <a:buChar char="•"/>
            </a:pPr>
            <a:endParaRPr lang="en-US" sz="1600" dirty="0"/>
          </a:p>
        </p:txBody>
      </p:sp>
      <p:sp>
        <p:nvSpPr>
          <p:cNvPr id="27" name="Title 1"/>
          <p:cNvSpPr txBox="1">
            <a:spLocks/>
          </p:cNvSpPr>
          <p:nvPr/>
        </p:nvSpPr>
        <p:spPr>
          <a:xfrm>
            <a:off x="626750" y="847987"/>
            <a:ext cx="10749267" cy="5253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lang="en-US" sz="2800" dirty="0">
                <a:solidFill>
                  <a:schemeClr val="tx1"/>
                </a:solidFill>
              </a:rPr>
              <a:t>Technologies Landscape </a:t>
            </a:r>
          </a:p>
        </p:txBody>
      </p:sp>
      <p:pic>
        <p:nvPicPr>
          <p:cNvPr id="28" name="Picture 2" descr="http://www.microsoft.com/en-us/server-cloud/Images/Operations-Management-Suite/MSFT_MMSIcons_Blue_Monitor_v01.png"/>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179098" y="4487900"/>
            <a:ext cx="804232" cy="64338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525599" y="5150116"/>
            <a:ext cx="2234907" cy="369332"/>
          </a:xfrm>
          <a:prstGeom prst="rect">
            <a:avLst/>
          </a:prstGeom>
        </p:spPr>
        <p:txBody>
          <a:bodyPr wrap="none">
            <a:spAutoFit/>
          </a:bodyPr>
          <a:lstStyle/>
          <a:p>
            <a:r>
              <a:rPr lang="en-US" dirty="0">
                <a:ea typeface="Segoe UI" panose="020B0502040204020203" pitchFamily="34" charset="0"/>
                <a:cs typeface="Segoe UI" panose="020B0502040204020203" pitchFamily="34" charset="0"/>
              </a:rPr>
              <a:t>Operational Insights</a:t>
            </a:r>
          </a:p>
        </p:txBody>
      </p:sp>
      <p:sp>
        <p:nvSpPr>
          <p:cNvPr id="30" name="Rectangle 29"/>
          <p:cNvSpPr/>
          <p:nvPr/>
        </p:nvSpPr>
        <p:spPr>
          <a:xfrm>
            <a:off x="4430594" y="5403944"/>
            <a:ext cx="2184188" cy="646331"/>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Azure</a:t>
            </a:r>
          </a:p>
          <a:p>
            <a:pPr algn="ctr"/>
            <a:r>
              <a:rPr lang="en-US" dirty="0">
                <a:ea typeface="Segoe UI" panose="020B0502040204020203" pitchFamily="34" charset="0"/>
                <a:cs typeface="Segoe UI" panose="020B0502040204020203" pitchFamily="34" charset="0"/>
              </a:rPr>
              <a:t>IaaS, PaaS and SaaS</a:t>
            </a:r>
          </a:p>
        </p:txBody>
      </p:sp>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210350" y="4060967"/>
            <a:ext cx="639975" cy="639975"/>
          </a:xfrm>
          <a:prstGeom prst="rect">
            <a:avLst/>
          </a:prstGeom>
        </p:spPr>
      </p:pic>
      <p:sp>
        <p:nvSpPr>
          <p:cNvPr id="32" name="Rectangle 31"/>
          <p:cNvSpPr/>
          <p:nvPr/>
        </p:nvSpPr>
        <p:spPr>
          <a:xfrm>
            <a:off x="5300949" y="4650076"/>
            <a:ext cx="458779" cy="307777"/>
          </a:xfrm>
          <a:prstGeom prst="rect">
            <a:avLst/>
          </a:prstGeom>
        </p:spPr>
        <p:txBody>
          <a:bodyPr wrap="none">
            <a:spAutoFit/>
          </a:bodyPr>
          <a:lstStyle/>
          <a:p>
            <a:pPr algn="ctr"/>
            <a:r>
              <a:rPr lang="en-US" sz="1400" dirty="0">
                <a:cs typeface="Segoe UI" panose="020B0502040204020203" pitchFamily="34" charset="0"/>
              </a:rPr>
              <a:t>VM</a:t>
            </a:r>
          </a:p>
        </p:txBody>
      </p:sp>
      <p:pic>
        <p:nvPicPr>
          <p:cNvPr id="33" name="Picture 3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65770" y="3888759"/>
            <a:ext cx="780290" cy="780290"/>
          </a:xfrm>
          <a:prstGeom prst="rect">
            <a:avLst/>
          </a:prstGeom>
        </p:spPr>
      </p:pic>
      <p:sp>
        <p:nvSpPr>
          <p:cNvPr id="34" name="Rectangle 33"/>
          <p:cNvSpPr/>
          <p:nvPr/>
        </p:nvSpPr>
        <p:spPr>
          <a:xfrm>
            <a:off x="6234610" y="4586909"/>
            <a:ext cx="1039901" cy="307777"/>
          </a:xfrm>
          <a:prstGeom prst="rect">
            <a:avLst/>
          </a:prstGeom>
        </p:spPr>
        <p:txBody>
          <a:bodyPr wrap="none">
            <a:spAutoFit/>
          </a:bodyPr>
          <a:lstStyle/>
          <a:p>
            <a:pPr algn="ctr"/>
            <a:r>
              <a:rPr lang="en-US" sz="1400" dirty="0">
                <a:cs typeface="Segoe UI" panose="020B0502040204020203" pitchFamily="34" charset="0"/>
              </a:rPr>
              <a:t>StorSimple</a:t>
            </a:r>
            <a:endParaRPr lang="en-US" sz="1400" dirty="0"/>
          </a:p>
        </p:txBody>
      </p:sp>
      <p:pic>
        <p:nvPicPr>
          <p:cNvPr id="35" name="Picture 3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90927" y="2835820"/>
            <a:ext cx="780290" cy="780290"/>
          </a:xfrm>
          <a:prstGeom prst="rect">
            <a:avLst/>
          </a:prstGeom>
        </p:spPr>
      </p:pic>
      <p:sp>
        <p:nvSpPr>
          <p:cNvPr id="36" name="Rectangle 35"/>
          <p:cNvSpPr/>
          <p:nvPr/>
        </p:nvSpPr>
        <p:spPr>
          <a:xfrm>
            <a:off x="5992819" y="3606863"/>
            <a:ext cx="1569597" cy="307777"/>
          </a:xfrm>
          <a:prstGeom prst="rect">
            <a:avLst/>
          </a:prstGeom>
        </p:spPr>
        <p:txBody>
          <a:bodyPr wrap="none">
            <a:spAutoFit/>
          </a:bodyPr>
          <a:lstStyle/>
          <a:p>
            <a:pPr algn="ctr"/>
            <a:r>
              <a:rPr lang="en-US" sz="1400" dirty="0"/>
              <a:t>Stretch Database</a:t>
            </a:r>
          </a:p>
        </p:txBody>
      </p:sp>
      <p:sp>
        <p:nvSpPr>
          <p:cNvPr id="37" name="Rectangle 36"/>
          <p:cNvSpPr/>
          <p:nvPr/>
        </p:nvSpPr>
        <p:spPr>
          <a:xfrm>
            <a:off x="7242037" y="3359878"/>
            <a:ext cx="1566647" cy="369332"/>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Azure Backup</a:t>
            </a:r>
          </a:p>
        </p:txBody>
      </p:sp>
      <p:pic>
        <p:nvPicPr>
          <p:cNvPr id="38" name="Picture 37"/>
          <p:cNvPicPr>
            <a:picLocks noChangeAspect="1"/>
          </p:cNvPicPr>
          <p:nvPr/>
        </p:nvPicPr>
        <p:blipFill>
          <a:blip r:embed="rId6"/>
          <a:stretch>
            <a:fillRect/>
          </a:stretch>
        </p:blipFill>
        <p:spPr>
          <a:xfrm>
            <a:off x="7670514" y="2139267"/>
            <a:ext cx="709690" cy="1160765"/>
          </a:xfrm>
          <a:prstGeom prst="rect">
            <a:avLst/>
          </a:prstGeom>
        </p:spPr>
      </p:pic>
      <p:pic>
        <p:nvPicPr>
          <p:cNvPr id="39" name="Picture 38"/>
          <p:cNvPicPr>
            <a:picLocks noChangeAspect="1"/>
          </p:cNvPicPr>
          <p:nvPr/>
        </p:nvPicPr>
        <p:blipFill>
          <a:blip r:embed="rId7"/>
          <a:stretch>
            <a:fillRect/>
          </a:stretch>
        </p:blipFill>
        <p:spPr>
          <a:xfrm>
            <a:off x="9837034" y="1765451"/>
            <a:ext cx="671828" cy="1070369"/>
          </a:xfrm>
          <a:prstGeom prst="rect">
            <a:avLst/>
          </a:prstGeom>
        </p:spPr>
      </p:pic>
      <p:sp>
        <p:nvSpPr>
          <p:cNvPr id="40" name="Rectangle 39"/>
          <p:cNvSpPr/>
          <p:nvPr/>
        </p:nvSpPr>
        <p:spPr>
          <a:xfrm>
            <a:off x="9077202" y="2862231"/>
            <a:ext cx="2191497" cy="369332"/>
          </a:xfrm>
          <a:prstGeom prst="rect">
            <a:avLst/>
          </a:prstGeom>
        </p:spPr>
        <p:txBody>
          <a:bodyPr wrap="none">
            <a:spAutoFit/>
          </a:bodyPr>
          <a:lstStyle/>
          <a:p>
            <a:pPr algn="ctr"/>
            <a:r>
              <a:rPr lang="en-US" dirty="0">
                <a:ea typeface="Segoe UI" panose="020B0502040204020203" pitchFamily="34" charset="0"/>
                <a:cs typeface="Segoe UI" panose="020B0502040204020203" pitchFamily="34" charset="0"/>
              </a:rPr>
              <a:t>Azure Site Recovery</a:t>
            </a:r>
          </a:p>
        </p:txBody>
      </p:sp>
      <p:sp>
        <p:nvSpPr>
          <p:cNvPr id="41" name="Isosceles Triangle 40"/>
          <p:cNvSpPr/>
          <p:nvPr/>
        </p:nvSpPr>
        <p:spPr bwMode="auto">
          <a:xfrm>
            <a:off x="907603" y="1278720"/>
            <a:ext cx="320422" cy="293511"/>
          </a:xfrm>
          <a:prstGeom prst="triangle">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algn="ctr" defTabSz="761390"/>
            <a:endParaRPr lang="en-US" sz="1500" kern="0" dirty="0">
              <a:gradFill>
                <a:gsLst>
                  <a:gs pos="0">
                    <a:srgbClr val="FFFFFF"/>
                  </a:gs>
                  <a:gs pos="100000">
                    <a:srgbClr val="FFFFFF"/>
                  </a:gs>
                </a:gsLst>
                <a:lin ang="5400000" scaled="0"/>
              </a:gradFill>
            </a:endParaRPr>
          </a:p>
        </p:txBody>
      </p:sp>
      <p:sp>
        <p:nvSpPr>
          <p:cNvPr id="42" name="Isosceles Triangle 41"/>
          <p:cNvSpPr/>
          <p:nvPr/>
        </p:nvSpPr>
        <p:spPr bwMode="auto">
          <a:xfrm rot="5198584">
            <a:off x="11291186" y="6250777"/>
            <a:ext cx="320422" cy="293511"/>
          </a:xfrm>
          <a:prstGeom prst="triangle">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algn="ctr" defTabSz="761390"/>
            <a:endParaRPr lang="en-US" sz="1500" kern="0" dirty="0">
              <a:gradFill>
                <a:gsLst>
                  <a:gs pos="0">
                    <a:srgbClr val="FFFFFF"/>
                  </a:gs>
                  <a:gs pos="100000">
                    <a:srgbClr val="FFFFFF"/>
                  </a:gs>
                </a:gsLst>
                <a:lin ang="5400000" scaled="0"/>
              </a:gradFill>
            </a:endParaRPr>
          </a:p>
        </p:txBody>
      </p:sp>
      <p:sp>
        <p:nvSpPr>
          <p:cNvPr id="44" name="Rectangle 43"/>
          <p:cNvSpPr/>
          <p:nvPr/>
        </p:nvSpPr>
        <p:spPr>
          <a:xfrm>
            <a:off x="8238333" y="4429365"/>
            <a:ext cx="1717201" cy="523220"/>
          </a:xfrm>
          <a:prstGeom prst="rect">
            <a:avLst/>
          </a:prstGeom>
        </p:spPr>
        <p:txBody>
          <a:bodyPr wrap="none">
            <a:spAutoFit/>
          </a:bodyPr>
          <a:lstStyle/>
          <a:p>
            <a:pPr algn="ctr"/>
            <a:r>
              <a:rPr lang="en-US" sz="1400" dirty="0"/>
              <a:t>Database Mirroring</a:t>
            </a:r>
          </a:p>
          <a:p>
            <a:pPr algn="ctr"/>
            <a:r>
              <a:rPr lang="en-US" sz="1400" dirty="0"/>
              <a:t>Always-On</a:t>
            </a:r>
          </a:p>
        </p:txBody>
      </p:sp>
      <p:pic>
        <p:nvPicPr>
          <p:cNvPr id="45" name="Picture 4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45585" y="3633158"/>
            <a:ext cx="780290" cy="780290"/>
          </a:xfrm>
          <a:prstGeom prst="rect">
            <a:avLst/>
          </a:prstGeom>
        </p:spPr>
      </p:pic>
    </p:spTree>
    <p:extLst>
      <p:ext uri="{BB962C8B-B14F-4D97-AF65-F5344CB8AC3E}">
        <p14:creationId xmlns:p14="http://schemas.microsoft.com/office/powerpoint/2010/main" val="13789269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Introduction to </a:t>
            </a:r>
            <a:br>
              <a:rPr lang="en-US" sz="4400" dirty="0"/>
            </a:br>
            <a:r>
              <a:rPr lang="en-US" sz="4400" dirty="0"/>
              <a:t>Microsoft Operational Management Suite </a:t>
            </a:r>
          </a:p>
        </p:txBody>
      </p:sp>
    </p:spTree>
    <p:extLst>
      <p:ext uri="{BB962C8B-B14F-4D97-AF65-F5344CB8AC3E}">
        <p14:creationId xmlns:p14="http://schemas.microsoft.com/office/powerpoint/2010/main" val="554865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520041"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3673">
              <a:spcBef>
                <a:spcPts val="2000"/>
              </a:spcBef>
              <a:defRPr/>
            </a:pPr>
            <a:r>
              <a:rPr lang="en-US" sz="1961" b="1" dirty="0">
                <a:solidFill>
                  <a:schemeClr val="tx1"/>
                </a:solidFill>
                <a:latin typeface="Segoe UI Light"/>
              </a:rPr>
              <a:t>Log analytics</a:t>
            </a:r>
          </a:p>
        </p:txBody>
      </p:sp>
      <p:sp>
        <p:nvSpPr>
          <p:cNvPr id="31" name="Rectangle 30"/>
          <p:cNvSpPr/>
          <p:nvPr/>
        </p:nvSpPr>
        <p:spPr bwMode="auto">
          <a:xfrm>
            <a:off x="6196464" y="2122486"/>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chemeClr val="tx1"/>
                </a:solidFill>
                <a:latin typeface="Segoe UI Light"/>
              </a:rPr>
              <a:t>IT Automation</a:t>
            </a:r>
          </a:p>
        </p:txBody>
      </p:sp>
      <p:sp>
        <p:nvSpPr>
          <p:cNvPr id="32" name="Rectangle 31"/>
          <p:cNvSpPr/>
          <p:nvPr/>
        </p:nvSpPr>
        <p:spPr bwMode="auto">
          <a:xfrm>
            <a:off x="3347885"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chemeClr val="tx1"/>
                </a:solidFill>
                <a:latin typeface="Segoe UI Light"/>
              </a:rPr>
              <a:t>Backup &amp; Recovery</a:t>
            </a:r>
          </a:p>
        </p:txBody>
      </p:sp>
      <p:sp>
        <p:nvSpPr>
          <p:cNvPr id="33" name="Rectangle 32"/>
          <p:cNvSpPr/>
          <p:nvPr/>
        </p:nvSpPr>
        <p:spPr bwMode="auto">
          <a:xfrm>
            <a:off x="9006865"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chemeClr val="tx1"/>
                </a:solidFill>
                <a:latin typeface="Segoe UI Light"/>
              </a:rPr>
              <a:t>Security &amp; Compliance</a:t>
            </a:r>
          </a:p>
        </p:txBody>
      </p:sp>
      <p:sp>
        <p:nvSpPr>
          <p:cNvPr id="34" name="Rectangle 2"/>
          <p:cNvSpPr txBox="1">
            <a:spLocks/>
          </p:cNvSpPr>
          <p:nvPr/>
        </p:nvSpPr>
        <p:spPr>
          <a:xfrm>
            <a:off x="270066" y="289958"/>
            <a:ext cx="11654187" cy="899537"/>
          </a:xfrm>
          <a:prstGeom prst="rect">
            <a:avLst/>
          </a:prstGeom>
        </p:spPr>
        <p:txBody>
          <a:bodyPr vert="horz" wrap="square" lIns="182854" tIns="91427" rIns="182854" bIns="91427"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3600" dirty="0"/>
              <a:t>Introduction to Microsoft Operational Management Suite </a:t>
            </a:r>
            <a:endParaRPr sz="4800" dirty="0">
              <a:gradFill>
                <a:gsLst>
                  <a:gs pos="1250">
                    <a:srgbClr val="FFFFFF"/>
                  </a:gs>
                  <a:gs pos="100000">
                    <a:srgbClr val="FFFFFF"/>
                  </a:gs>
                </a:gsLst>
                <a:lin ang="5400000" scaled="0"/>
              </a:gradFill>
            </a:endParaRPr>
          </a:p>
        </p:txBody>
      </p:sp>
      <p:grpSp>
        <p:nvGrpSpPr>
          <p:cNvPr id="35" name="Group 34"/>
          <p:cNvGrpSpPr/>
          <p:nvPr/>
        </p:nvGrpSpPr>
        <p:grpSpPr>
          <a:xfrm>
            <a:off x="1315068" y="1337342"/>
            <a:ext cx="896425" cy="896425"/>
            <a:chOff x="4999829" y="657165"/>
            <a:chExt cx="1239897" cy="1239897"/>
          </a:xfrm>
        </p:grpSpPr>
        <p:sp>
          <p:nvSpPr>
            <p:cNvPr id="36" name="Oval 35"/>
            <p:cNvSpPr/>
            <p:nvPr/>
          </p:nvSpPr>
          <p:spPr bwMode="auto">
            <a:xfrm>
              <a:off x="4999829" y="6571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3">
              <a:duotone>
                <a:prstClr val="black"/>
                <a:srgbClr val="0078D7">
                  <a:tint val="45000"/>
                  <a:satMod val="400000"/>
                </a:srgbClr>
              </a:duotone>
            </a:blip>
            <a:stretch>
              <a:fillRect/>
            </a:stretch>
          </p:blipFill>
          <p:spPr>
            <a:xfrm>
              <a:off x="5202722" y="922426"/>
              <a:ext cx="930302" cy="663271"/>
            </a:xfrm>
            <a:prstGeom prst="rect">
              <a:avLst/>
            </a:prstGeom>
          </p:spPr>
        </p:pic>
      </p:grpSp>
      <p:grpSp>
        <p:nvGrpSpPr>
          <p:cNvPr id="38" name="Group 37"/>
          <p:cNvGrpSpPr/>
          <p:nvPr/>
        </p:nvGrpSpPr>
        <p:grpSpPr>
          <a:xfrm>
            <a:off x="4208533" y="1337342"/>
            <a:ext cx="896425" cy="896425"/>
            <a:chOff x="4912255" y="2191514"/>
            <a:chExt cx="1239897" cy="1239897"/>
          </a:xfrm>
        </p:grpSpPr>
        <p:sp>
          <p:nvSpPr>
            <p:cNvPr id="39" name="Oval 38"/>
            <p:cNvSpPr/>
            <p:nvPr/>
          </p:nvSpPr>
          <p:spPr bwMode="auto">
            <a:xfrm>
              <a:off x="4912255" y="2191514"/>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0"/>
            <p:cNvSpPr>
              <a:spLocks/>
            </p:cNvSpPr>
            <p:nvPr/>
          </p:nvSpPr>
          <p:spPr bwMode="auto">
            <a:xfrm>
              <a:off x="5304729" y="2812387"/>
              <a:ext cx="457108" cy="361963"/>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8ECA"/>
            </a:solidFill>
            <a:ln w="9525">
              <a:noFill/>
              <a:round/>
              <a:headEnd/>
              <a:tailEnd/>
            </a:ln>
          </p:spPr>
          <p:txBody>
            <a:bodyPr vert="horz" wrap="square" lIns="87868" tIns="43933" rIns="87868" bIns="43933" numCol="1" anchor="t" anchorCtr="0" compatLnSpc="1">
              <a:prstTxWarp prst="textNoShape">
                <a:avLst/>
              </a:prstTxWarp>
            </a:bodyPr>
            <a:lstStyle/>
            <a:p>
              <a:pPr defTabSz="896182">
                <a:defRPr/>
              </a:pPr>
              <a:endParaRPr lang="en-US" sz="1730" kern="0">
                <a:solidFill>
                  <a:srgbClr val="505050"/>
                </a:solidFill>
              </a:endParaRPr>
            </a:p>
          </p:txBody>
        </p:sp>
        <p:sp>
          <p:nvSpPr>
            <p:cNvPr id="41" name="Freeform 11"/>
            <p:cNvSpPr>
              <a:spLocks noEditPoints="1"/>
            </p:cNvSpPr>
            <p:nvPr/>
          </p:nvSpPr>
          <p:spPr bwMode="auto">
            <a:xfrm>
              <a:off x="5304729" y="2438013"/>
              <a:ext cx="457108" cy="437460"/>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8ECA"/>
            </a:solidFill>
            <a:ln w="9525">
              <a:noFill/>
              <a:round/>
              <a:headEnd/>
              <a:tailEnd/>
            </a:ln>
          </p:spPr>
          <p:txBody>
            <a:bodyPr vert="horz" wrap="square" lIns="87868" tIns="43933" rIns="87868" bIns="43933" numCol="1" anchor="t" anchorCtr="0" compatLnSpc="1">
              <a:prstTxWarp prst="textNoShape">
                <a:avLst/>
              </a:prstTxWarp>
            </a:bodyPr>
            <a:lstStyle/>
            <a:p>
              <a:pPr defTabSz="896182">
                <a:defRPr/>
              </a:pPr>
              <a:endParaRPr lang="en-US" sz="1730" kern="0">
                <a:solidFill>
                  <a:srgbClr val="505050"/>
                </a:solidFill>
              </a:endParaRPr>
            </a:p>
          </p:txBody>
        </p:sp>
      </p:grpSp>
      <p:grpSp>
        <p:nvGrpSpPr>
          <p:cNvPr id="42" name="Group 41"/>
          <p:cNvGrpSpPr/>
          <p:nvPr/>
        </p:nvGrpSpPr>
        <p:grpSpPr>
          <a:xfrm>
            <a:off x="7101998" y="1337342"/>
            <a:ext cx="896425" cy="896425"/>
            <a:chOff x="4978340" y="3781365"/>
            <a:chExt cx="1239897" cy="1239897"/>
          </a:xfrm>
        </p:grpSpPr>
        <p:sp>
          <p:nvSpPr>
            <p:cNvPr id="43" name="Oval 42"/>
            <p:cNvSpPr/>
            <p:nvPr/>
          </p:nvSpPr>
          <p:spPr bwMode="auto">
            <a:xfrm>
              <a:off x="4978340" y="37813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126385" y="4046565"/>
              <a:ext cx="914400" cy="731520"/>
            </a:xfrm>
            <a:prstGeom prst="rect">
              <a:avLst/>
            </a:prstGeom>
          </p:spPr>
        </p:pic>
      </p:grpSp>
      <p:grpSp>
        <p:nvGrpSpPr>
          <p:cNvPr id="45" name="Group 44"/>
          <p:cNvGrpSpPr/>
          <p:nvPr/>
        </p:nvGrpSpPr>
        <p:grpSpPr>
          <a:xfrm>
            <a:off x="9905805" y="1337342"/>
            <a:ext cx="896425" cy="896425"/>
            <a:chOff x="4967578" y="5381565"/>
            <a:chExt cx="1239897" cy="1239897"/>
          </a:xfrm>
        </p:grpSpPr>
        <p:sp>
          <p:nvSpPr>
            <p:cNvPr id="46" name="Oval 45"/>
            <p:cNvSpPr/>
            <p:nvPr/>
          </p:nvSpPr>
          <p:spPr bwMode="auto">
            <a:xfrm>
              <a:off x="4967578" y="53815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256460" y="5664402"/>
              <a:ext cx="714375" cy="571500"/>
            </a:xfrm>
            <a:prstGeom prst="rect">
              <a:avLst/>
            </a:prstGeom>
          </p:spPr>
        </p:pic>
      </p:grpSp>
      <p:sp>
        <p:nvSpPr>
          <p:cNvPr id="48" name="Rectangle 47"/>
          <p:cNvSpPr/>
          <p:nvPr/>
        </p:nvSpPr>
        <p:spPr bwMode="auto">
          <a:xfrm>
            <a:off x="520041" y="3025341"/>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rPr>
              <a:t>Effortless log collection</a:t>
            </a:r>
          </a:p>
          <a:p>
            <a:pPr marL="280121" indent="-280121" defTabSz="914225">
              <a:buFont typeface="Arial" panose="020B0604020202020204" pitchFamily="34" charset="0"/>
              <a:buChar char="•"/>
              <a:defRPr/>
            </a:pPr>
            <a:r>
              <a:rPr lang="en-US" sz="1568" dirty="0">
                <a:solidFill>
                  <a:srgbClr val="505050"/>
                </a:solidFill>
              </a:rPr>
              <a:t>Integrated fast search and queries with custom dashboard</a:t>
            </a:r>
          </a:p>
        </p:txBody>
      </p:sp>
      <p:sp>
        <p:nvSpPr>
          <p:cNvPr id="49" name="Rectangle 48"/>
          <p:cNvSpPr/>
          <p:nvPr/>
        </p:nvSpPr>
        <p:spPr bwMode="auto">
          <a:xfrm>
            <a:off x="3363317" y="3025341"/>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rPr>
              <a:t>Integrated cloud backup</a:t>
            </a:r>
          </a:p>
          <a:p>
            <a:pPr marL="280121" indent="-280121" defTabSz="914225">
              <a:buFont typeface="Arial" panose="020B0604020202020204" pitchFamily="34" charset="0"/>
              <a:buChar char="•"/>
              <a:defRPr/>
            </a:pPr>
            <a:r>
              <a:rPr lang="en-US" sz="1568" dirty="0">
                <a:solidFill>
                  <a:srgbClr val="505050"/>
                </a:solidFill>
              </a:rPr>
              <a:t>Seamless disaster recovery and workload migration</a:t>
            </a:r>
          </a:p>
        </p:txBody>
      </p:sp>
      <p:sp>
        <p:nvSpPr>
          <p:cNvPr id="50" name="Rectangle 49"/>
          <p:cNvSpPr/>
          <p:nvPr/>
        </p:nvSpPr>
        <p:spPr bwMode="auto">
          <a:xfrm>
            <a:off x="6196464" y="3025340"/>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rPr>
              <a:t>Hybrid runbook worker</a:t>
            </a:r>
          </a:p>
          <a:p>
            <a:pPr marL="280121" indent="-280121" defTabSz="914225">
              <a:buFont typeface="Arial" panose="020B0604020202020204" pitchFamily="34" charset="0"/>
              <a:buChar char="•"/>
              <a:defRPr/>
            </a:pPr>
            <a:r>
              <a:rPr lang="en-US" sz="1568" dirty="0">
                <a:solidFill>
                  <a:srgbClr val="505050"/>
                </a:solidFill>
              </a:rPr>
              <a:t>Graphical workbook authoring and automation DSC</a:t>
            </a:r>
          </a:p>
          <a:p>
            <a:pPr marL="280121" indent="-280121" defTabSz="914225">
              <a:buFont typeface="Arial" panose="020B0604020202020204" pitchFamily="34" charset="0"/>
              <a:buChar char="•"/>
              <a:defRPr/>
            </a:pPr>
            <a:endParaRPr lang="en-US" sz="1568" dirty="0">
              <a:solidFill>
                <a:srgbClr val="505050"/>
              </a:solidFill>
            </a:endParaRPr>
          </a:p>
        </p:txBody>
      </p:sp>
      <p:sp>
        <p:nvSpPr>
          <p:cNvPr id="51" name="Rectangle 50"/>
          <p:cNvSpPr/>
          <p:nvPr/>
        </p:nvSpPr>
        <p:spPr bwMode="auto">
          <a:xfrm>
            <a:off x="9039740" y="3025340"/>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rPr>
              <a:t>Malware assessment</a:t>
            </a:r>
          </a:p>
          <a:p>
            <a:pPr marL="280121" indent="-280121" defTabSz="914225">
              <a:buFont typeface="Arial" panose="020B0604020202020204" pitchFamily="34" charset="0"/>
              <a:buChar char="•"/>
              <a:defRPr/>
            </a:pPr>
            <a:r>
              <a:rPr lang="en-US" sz="1568" dirty="0">
                <a:solidFill>
                  <a:srgbClr val="505050"/>
                </a:solidFill>
              </a:rPr>
              <a:t>Security posture and system update assessment</a:t>
            </a:r>
          </a:p>
        </p:txBody>
      </p:sp>
      <p:sp>
        <p:nvSpPr>
          <p:cNvPr id="52" name="Rectangle 51"/>
          <p:cNvSpPr/>
          <p:nvPr/>
        </p:nvSpPr>
        <p:spPr bwMode="auto">
          <a:xfrm>
            <a:off x="520041"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3673">
              <a:spcBef>
                <a:spcPts val="2000"/>
              </a:spcBef>
              <a:defRPr/>
            </a:pPr>
            <a:r>
              <a:rPr lang="en-US" sz="1765" b="1" i="1" dirty="0">
                <a:solidFill>
                  <a:srgbClr val="00BCF2"/>
                </a:solidFill>
                <a:latin typeface="Segoe UI Light"/>
              </a:rPr>
              <a:t>Spot problems fast</a:t>
            </a:r>
          </a:p>
        </p:txBody>
      </p:sp>
      <p:sp>
        <p:nvSpPr>
          <p:cNvPr id="53" name="Rectangle 52"/>
          <p:cNvSpPr/>
          <p:nvPr/>
        </p:nvSpPr>
        <p:spPr bwMode="auto">
          <a:xfrm>
            <a:off x="6196464" y="5261006"/>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00BCF2"/>
                </a:solidFill>
                <a:latin typeface="Segoe UI Light"/>
              </a:rPr>
              <a:t>Automate</a:t>
            </a:r>
            <a:r>
              <a:rPr lang="en-US" sz="1765" b="1" dirty="0">
                <a:solidFill>
                  <a:srgbClr val="00BCF2"/>
                </a:solidFill>
                <a:latin typeface="Segoe UI Light"/>
              </a:rPr>
              <a:t> </a:t>
            </a:r>
            <a:r>
              <a:rPr lang="en-US" sz="1765" b="1" i="1" dirty="0">
                <a:solidFill>
                  <a:srgbClr val="00BCF2"/>
                </a:solidFill>
                <a:latin typeface="Segoe UI Light"/>
              </a:rPr>
              <a:t>tasks quick</a:t>
            </a:r>
          </a:p>
        </p:txBody>
      </p:sp>
      <p:sp>
        <p:nvSpPr>
          <p:cNvPr id="54" name="Rectangle 53"/>
          <p:cNvSpPr/>
          <p:nvPr/>
        </p:nvSpPr>
        <p:spPr bwMode="auto">
          <a:xfrm>
            <a:off x="3347885"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00BCF2"/>
                </a:solidFill>
                <a:latin typeface="Segoe UI Light"/>
              </a:rPr>
              <a:t>Protect data easily</a:t>
            </a:r>
          </a:p>
        </p:txBody>
      </p:sp>
      <p:sp>
        <p:nvSpPr>
          <p:cNvPr id="55" name="Rectangle 54"/>
          <p:cNvSpPr/>
          <p:nvPr/>
        </p:nvSpPr>
        <p:spPr bwMode="auto">
          <a:xfrm>
            <a:off x="9006865"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00BCF2"/>
                </a:solidFill>
                <a:latin typeface="Segoe UI Light"/>
              </a:rPr>
              <a:t>Recognize threat early</a:t>
            </a:r>
          </a:p>
        </p:txBody>
      </p:sp>
      <p:sp>
        <p:nvSpPr>
          <p:cNvPr id="56" name="Rectangle 55"/>
          <p:cNvSpPr/>
          <p:nvPr/>
        </p:nvSpPr>
        <p:spPr>
          <a:xfrm>
            <a:off x="495461" y="4769790"/>
            <a:ext cx="4101907" cy="362072"/>
          </a:xfrm>
          <a:prstGeom prst="rect">
            <a:avLst/>
          </a:prstGeom>
        </p:spPr>
        <p:txBody>
          <a:bodyPr wrap="none">
            <a:spAutoFit/>
          </a:bodyPr>
          <a:lstStyle/>
          <a:p>
            <a:pPr defTabSz="914225">
              <a:spcBef>
                <a:spcPts val="2000"/>
              </a:spcBef>
              <a:defRPr/>
            </a:pPr>
            <a:r>
              <a:rPr lang="en-US" sz="1765" dirty="0">
                <a:solidFill>
                  <a:srgbClr val="FFFFFF"/>
                </a:solidFill>
                <a:cs typeface="Segoe UI" panose="020B0502040204020203" pitchFamily="34" charset="0"/>
              </a:rPr>
              <a:t> With OMS capabilities customers can…</a:t>
            </a:r>
          </a:p>
        </p:txBody>
      </p:sp>
      <p:sp>
        <p:nvSpPr>
          <p:cNvPr id="57" name="Rectangle 56"/>
          <p:cNvSpPr/>
          <p:nvPr/>
        </p:nvSpPr>
        <p:spPr>
          <a:xfrm>
            <a:off x="3948813" y="6042057"/>
            <a:ext cx="7842628" cy="362072"/>
          </a:xfrm>
          <a:prstGeom prst="rect">
            <a:avLst/>
          </a:prstGeom>
        </p:spPr>
        <p:txBody>
          <a:bodyPr wrap="square">
            <a:spAutoFit/>
          </a:bodyPr>
          <a:lstStyle/>
          <a:p>
            <a:pPr defTabSz="914225">
              <a:spcBef>
                <a:spcPts val="2000"/>
              </a:spcBef>
              <a:defRPr/>
            </a:pPr>
            <a:r>
              <a:rPr lang="en-US" sz="1765" dirty="0">
                <a:solidFill>
                  <a:srgbClr val="FFFFFF"/>
                </a:solidFill>
                <a:cs typeface="Segoe UI" panose="020B0502040204020203" pitchFamily="34" charset="0"/>
              </a:rPr>
              <a:t> extending System Center capabilities, as an all-in-one management solution!</a:t>
            </a:r>
          </a:p>
        </p:txBody>
      </p:sp>
    </p:spTree>
    <p:extLst>
      <p:ext uri="{BB962C8B-B14F-4D97-AF65-F5344CB8AC3E}">
        <p14:creationId xmlns:p14="http://schemas.microsoft.com/office/powerpoint/2010/main" val="39827134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520185"/>
            <a:ext cx="9859116" cy="1150444"/>
          </a:xfrm>
        </p:spPr>
        <p:txBody>
          <a:bodyPr/>
          <a:lstStyle/>
          <a:p>
            <a:r>
              <a:rPr lang="en-US" dirty="0"/>
              <a:t>Log analytics</a:t>
            </a:r>
          </a:p>
        </p:txBody>
      </p:sp>
      <p:sp>
        <p:nvSpPr>
          <p:cNvPr id="3" name="Rectangle 2"/>
          <p:cNvSpPr/>
          <p:nvPr/>
        </p:nvSpPr>
        <p:spPr>
          <a:xfrm>
            <a:off x="370840" y="3089886"/>
            <a:ext cx="5564401" cy="2267287"/>
          </a:xfrm>
          <a:prstGeom prst="rect">
            <a:avLst/>
          </a:prstGeom>
        </p:spPr>
        <p:txBody>
          <a:bodyPr wrap="square">
            <a:spAutoFit/>
          </a:bodyPr>
          <a:lstStyle/>
          <a:p>
            <a:pPr lvl="0">
              <a:spcBef>
                <a:spcPts val="2000"/>
              </a:spcBef>
            </a:pPr>
            <a:r>
              <a:rPr lang="en-US" b="1" dirty="0"/>
              <a:t>Gain visibility across your hybrid enterprise cloud.</a:t>
            </a:r>
          </a:p>
          <a:p>
            <a:pPr marL="285750" lvl="0" indent="-285750">
              <a:spcBef>
                <a:spcPts val="2000"/>
              </a:spcBef>
              <a:buFont typeface="Arial" panose="020B0604020202020204" pitchFamily="34" charset="0"/>
              <a:buChar char="•"/>
            </a:pPr>
            <a:r>
              <a:rPr lang="en-US" dirty="0"/>
              <a:t>Deliver unparalleled insights across your datacenters and public clouds, including Azure and AWS. </a:t>
            </a:r>
          </a:p>
          <a:p>
            <a:pPr marL="285750" lvl="0" indent="-285750">
              <a:spcBef>
                <a:spcPts val="2000"/>
              </a:spcBef>
              <a:buFont typeface="Arial" panose="020B0604020202020204" pitchFamily="34" charset="0"/>
              <a:buChar char="•"/>
            </a:pPr>
            <a:r>
              <a:rPr lang="en-US" dirty="0"/>
              <a:t>Collect, store, and analyze log data from virtually any Windows Server and Linux source. </a:t>
            </a:r>
          </a:p>
        </p:txBody>
      </p:sp>
      <p:sp>
        <p:nvSpPr>
          <p:cNvPr id="7" name="Freeform 83"/>
          <p:cNvSpPr>
            <a:spLocks noChangeAspect="1" noEditPoints="1"/>
          </p:cNvSpPr>
          <p:nvPr/>
        </p:nvSpPr>
        <p:spPr bwMode="black">
          <a:xfrm>
            <a:off x="7959843" y="1762993"/>
            <a:ext cx="2687628" cy="32331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82293" tIns="41147" rIns="82293" bIns="41147" numCol="1" anchor="t" anchorCtr="0" compatLnSpc="1">
            <a:prstTxWarp prst="textNoShape">
              <a:avLst/>
            </a:prstTxWarp>
          </a:bodyPr>
          <a:lstStyle/>
          <a:p>
            <a:pPr defTabSz="913882"/>
            <a:endParaRPr lang="en-US" sz="1600" dirty="0">
              <a:solidFill>
                <a:prstClr val="black"/>
              </a:solidFill>
            </a:endParaRPr>
          </a:p>
        </p:txBody>
      </p:sp>
    </p:spTree>
    <p:extLst>
      <p:ext uri="{BB962C8B-B14F-4D97-AF65-F5344CB8AC3E}">
        <p14:creationId xmlns:p14="http://schemas.microsoft.com/office/powerpoint/2010/main" val="273086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box"/>
          <p:cNvSpPr/>
          <p:nvPr/>
        </p:nvSpPr>
        <p:spPr bwMode="auto">
          <a:xfrm>
            <a:off x="470338" y="2925502"/>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auto" latinLnBrk="0" hangingPunct="1">
              <a:lnSpc>
                <a:spcPct val="100000"/>
              </a:lnSpc>
              <a:spcBef>
                <a:spcPts val="2000"/>
              </a:spcBef>
              <a:spcAft>
                <a:spcPts val="0"/>
              </a:spcAft>
              <a:buClrTx/>
              <a:buSzTx/>
              <a:buFontTx/>
              <a:buNone/>
              <a:tabLst/>
              <a:defRPr/>
            </a:pPr>
            <a:r>
              <a:rPr kumimoji="0" lang="en-US" sz="2400" b="0" i="0" u="none" strike="noStrike" kern="0" cap="none" spc="-50" normalizeH="0" baseline="0" noProof="0" dirty="0">
                <a:ln>
                  <a:noFill/>
                </a:ln>
                <a:solidFill>
                  <a:srgbClr val="002050"/>
                </a:solidFill>
                <a:effectLst/>
                <a:uLnTx/>
                <a:uFillTx/>
                <a:latin typeface="+mj-lt"/>
              </a:rPr>
              <a:t>Easy collection, correlation, and visualization of your machine data</a:t>
            </a:r>
          </a:p>
        </p:txBody>
      </p:sp>
      <p:sp>
        <p:nvSpPr>
          <p:cNvPr id="50" name="1 box"/>
          <p:cNvSpPr/>
          <p:nvPr/>
        </p:nvSpPr>
        <p:spPr bwMode="auto">
          <a:xfrm>
            <a:off x="4292255" y="2925502"/>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auto" latinLnBrk="0" hangingPunct="1">
              <a:lnSpc>
                <a:spcPct val="100000"/>
              </a:lnSpc>
              <a:spcBef>
                <a:spcPts val="2000"/>
              </a:spcBef>
              <a:spcAft>
                <a:spcPts val="333"/>
              </a:spcAft>
              <a:buClrTx/>
              <a:buSzTx/>
              <a:buFontTx/>
              <a:buNone/>
              <a:tabLst/>
              <a:defRPr/>
            </a:pPr>
            <a:r>
              <a:rPr kumimoji="0" lang="en-US" sz="2400" b="0" i="0" u="none" strike="noStrike" kern="0" cap="none" spc="-50" normalizeH="0" baseline="0" noProof="0" dirty="0">
                <a:ln>
                  <a:noFill/>
                </a:ln>
                <a:solidFill>
                  <a:srgbClr val="002050"/>
                </a:solidFill>
                <a:effectLst/>
                <a:uLnTx/>
                <a:uFillTx/>
                <a:latin typeface="+mj-lt"/>
              </a:rPr>
              <a:t>Insight into physical, virtual, and cloud infrastructure health, capacity, and usage</a:t>
            </a:r>
            <a:endParaRPr kumimoji="0" lang="en-US" sz="2400" b="0" i="0" u="none" strike="noStrike" kern="0" cap="none" spc="0" normalizeH="0" baseline="0" noProof="0" dirty="0">
              <a:ln>
                <a:noFill/>
              </a:ln>
              <a:solidFill>
                <a:srgbClr val="002050"/>
              </a:solidFill>
              <a:effectLst/>
              <a:uLnTx/>
              <a:uFillTx/>
              <a:latin typeface="+mj-lt"/>
            </a:endParaRPr>
          </a:p>
        </p:txBody>
      </p:sp>
      <p:sp>
        <p:nvSpPr>
          <p:cNvPr id="56" name="1 box"/>
          <p:cNvSpPr/>
          <p:nvPr/>
        </p:nvSpPr>
        <p:spPr bwMode="auto">
          <a:xfrm>
            <a:off x="8114171" y="2925502"/>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base" latinLnBrk="0" hangingPunct="1">
              <a:lnSpc>
                <a:spcPct val="100000"/>
              </a:lnSpc>
              <a:spcBef>
                <a:spcPts val="2000"/>
              </a:spcBef>
              <a:spcAft>
                <a:spcPct val="0"/>
              </a:spcAft>
              <a:buClrTx/>
              <a:buSzTx/>
              <a:buFontTx/>
              <a:buNone/>
              <a:tabLst/>
              <a:defRPr/>
            </a:pPr>
            <a:r>
              <a:rPr kumimoji="0" lang="en-US" sz="2400" b="0" i="0" u="none" strike="noStrike" kern="0" cap="none" spc="-20" normalizeH="0" baseline="0" noProof="0" dirty="0">
                <a:ln>
                  <a:noFill/>
                </a:ln>
                <a:solidFill>
                  <a:srgbClr val="002050"/>
                </a:solidFill>
                <a:effectLst/>
                <a:uLnTx/>
                <a:uFillTx/>
                <a:latin typeface="+mj-lt"/>
              </a:rPr>
              <a:t>Proactive operational data analysis</a:t>
            </a:r>
          </a:p>
        </p:txBody>
      </p:sp>
      <p:sp>
        <p:nvSpPr>
          <p:cNvPr id="61" name="1 box"/>
          <p:cNvSpPr/>
          <p:nvPr/>
        </p:nvSpPr>
        <p:spPr bwMode="auto">
          <a:xfrm>
            <a:off x="470338" y="4328968"/>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auto" latinLnBrk="0" hangingPunct="1">
              <a:lnSpc>
                <a:spcPct val="100000"/>
              </a:lnSpc>
              <a:spcBef>
                <a:spcPts val="200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rPr>
              <a:t>Log management across physical, virtual, and cloud infrastructure </a:t>
            </a:r>
          </a:p>
        </p:txBody>
      </p:sp>
      <p:sp>
        <p:nvSpPr>
          <p:cNvPr id="71" name="1 box"/>
          <p:cNvSpPr/>
          <p:nvPr/>
        </p:nvSpPr>
        <p:spPr bwMode="auto">
          <a:xfrm>
            <a:off x="4292255" y="4328968"/>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auto" latinLnBrk="0" hangingPunct="1">
              <a:lnSpc>
                <a:spcPct val="100000"/>
              </a:lnSpc>
              <a:spcBef>
                <a:spcPts val="2000"/>
              </a:spcBef>
              <a:spcAft>
                <a:spcPts val="0"/>
              </a:spcAft>
              <a:buClrTx/>
              <a:buSzTx/>
              <a:buFontTx/>
              <a:buNone/>
              <a:tabLst/>
              <a:defRPr/>
            </a:pPr>
            <a:r>
              <a:rPr kumimoji="0" lang="en-US" sz="1800" b="0" i="0" u="none" strike="noStrike" kern="0" cap="none" spc="-70" normalizeH="0" baseline="0" noProof="0" dirty="0">
                <a:ln>
                  <a:noFill/>
                </a:ln>
                <a:solidFill>
                  <a:schemeClr val="bg2"/>
                </a:solidFill>
                <a:effectLst/>
                <a:uLnTx/>
                <a:uFillTx/>
              </a:rPr>
              <a:t>Capacity planning and deep visibility into your datacenter and across premises</a:t>
            </a:r>
          </a:p>
        </p:txBody>
      </p:sp>
      <p:sp>
        <p:nvSpPr>
          <p:cNvPr id="72" name="1 box"/>
          <p:cNvSpPr/>
          <p:nvPr/>
        </p:nvSpPr>
        <p:spPr bwMode="auto">
          <a:xfrm>
            <a:off x="8114171" y="4328968"/>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marL="0" marR="0" lvl="0" indent="0" defTabSz="914281" eaLnBrk="1" fontAlgn="auto" latinLnBrk="0" hangingPunct="1">
              <a:lnSpc>
                <a:spcPct val="100000"/>
              </a:lnSpc>
              <a:spcBef>
                <a:spcPts val="2000"/>
              </a:spcBef>
              <a:spcAft>
                <a:spcPts val="0"/>
              </a:spcAft>
              <a:buClrTx/>
              <a:buSzTx/>
              <a:buFontTx/>
              <a:buNone/>
              <a:tabLst/>
              <a:defRPr/>
            </a:pPr>
            <a:r>
              <a:rPr kumimoji="0" lang="en-US" sz="1800" b="0" i="0" u="none" strike="noStrike" kern="0" cap="none" spc="-70" normalizeH="0" baseline="0" noProof="0" dirty="0">
                <a:ln>
                  <a:noFill/>
                </a:ln>
                <a:solidFill>
                  <a:schemeClr val="bg2"/>
                </a:solidFill>
                <a:effectLst/>
                <a:uLnTx/>
                <a:uFillTx/>
              </a:rPr>
              <a:t>Faster investigation and resolution of operational issues with deep insights</a:t>
            </a:r>
          </a:p>
        </p:txBody>
      </p:sp>
      <p:sp>
        <p:nvSpPr>
          <p:cNvPr id="13" name="Freeform 5"/>
          <p:cNvSpPr>
            <a:spLocks noEditPoints="1"/>
          </p:cNvSpPr>
          <p:nvPr/>
        </p:nvSpPr>
        <p:spPr bwMode="auto">
          <a:xfrm>
            <a:off x="7135598" y="5274118"/>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3" name="Group 42"/>
          <p:cNvGrpSpPr>
            <a:grpSpLocks/>
          </p:cNvGrpSpPr>
          <p:nvPr/>
        </p:nvGrpSpPr>
        <p:grpSpPr bwMode="auto">
          <a:xfrm>
            <a:off x="10816545" y="5329273"/>
            <a:ext cx="710242" cy="498575"/>
            <a:chOff x="5789612" y="2057400"/>
            <a:chExt cx="2514600" cy="2133600"/>
          </a:xfrm>
        </p:grpSpPr>
        <p:cxnSp>
          <p:nvCxnSpPr>
            <p:cNvPr id="74" name="Straight Connector 73"/>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8"/>
          <p:cNvGrpSpPr>
            <a:grpSpLocks noChangeAspect="1"/>
          </p:cNvGrpSpPr>
          <p:nvPr/>
        </p:nvGrpSpPr>
        <p:grpSpPr bwMode="auto">
          <a:xfrm>
            <a:off x="3345122" y="5358630"/>
            <a:ext cx="612964" cy="509564"/>
            <a:chOff x="1717" y="2874"/>
            <a:chExt cx="824" cy="685"/>
          </a:xfrm>
          <a:solidFill>
            <a:schemeClr val="accent1"/>
          </a:solidFill>
        </p:grpSpPr>
        <p:sp>
          <p:nvSpPr>
            <p:cNvPr id="19"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5" name="Rectangle 2"/>
          <p:cNvSpPr txBox="1">
            <a:spLocks/>
          </p:cNvSpPr>
          <p:nvPr/>
        </p:nvSpPr>
        <p:spPr>
          <a:xfrm>
            <a:off x="269240" y="289512"/>
            <a:ext cx="11655840" cy="899665"/>
          </a:xfrm>
          <a:prstGeom prst="rect">
            <a:avLst/>
          </a:prstGeom>
        </p:spPr>
        <p:txBody>
          <a:bodyPr vert="horz" wrap="square" lIns="182880" tIns="91440" rIns="182880"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Deliver unparalleled insights</a:t>
            </a:r>
          </a:p>
        </p:txBody>
      </p:sp>
    </p:spTree>
    <p:extLst>
      <p:ext uri="{BB962C8B-B14F-4D97-AF65-F5344CB8AC3E}">
        <p14:creationId xmlns:p14="http://schemas.microsoft.com/office/powerpoint/2010/main" val="4174186428"/>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69240" y="1420816"/>
            <a:ext cx="9859116" cy="2697988"/>
          </a:xfrm>
          <a:prstGeom prst="rect">
            <a:avLst/>
          </a:prstGeom>
          <a:noFill/>
        </p:spPr>
        <p:txBody>
          <a:bodyPr vert="horz" wrap="square" lIns="146304" tIns="91440" rIns="146304" bIns="91440" rtlCol="0" anchor="t" anchorCtr="0">
            <a:noAutofit/>
          </a:bodyPr>
          <a:lstStyle>
            <a:lvl1pPr algn="l" defTabSz="914293" rtl="0" eaLnBrk="1" latinLnBrk="0" hangingPunct="1">
              <a:lnSpc>
                <a:spcPct val="90000"/>
              </a:lnSpc>
              <a:spcBef>
                <a:spcPct val="0"/>
              </a:spcBef>
              <a:buNone/>
              <a:defRPr lang="en-US" sz="7058" b="0" kern="1200" cap="none" spc="-98" baseline="0">
                <a:ln w="3175">
                  <a:noFill/>
                </a:ln>
                <a:gradFill>
                  <a:gsLst>
                    <a:gs pos="5833">
                      <a:schemeClr val="tx1"/>
                    </a:gs>
                    <a:gs pos="18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a:t>Security</a:t>
            </a:r>
          </a:p>
        </p:txBody>
      </p:sp>
      <p:sp>
        <p:nvSpPr>
          <p:cNvPr id="18" name="Rectangle 17"/>
          <p:cNvSpPr/>
          <p:nvPr/>
        </p:nvSpPr>
        <p:spPr>
          <a:xfrm>
            <a:off x="370840" y="3084812"/>
            <a:ext cx="5564401" cy="1754326"/>
          </a:xfrm>
          <a:prstGeom prst="rect">
            <a:avLst/>
          </a:prstGeom>
        </p:spPr>
        <p:txBody>
          <a:bodyPr wrap="square">
            <a:spAutoFit/>
          </a:bodyPr>
          <a:lstStyle/>
          <a:p>
            <a:pPr lvl="0">
              <a:spcBef>
                <a:spcPts val="2000"/>
              </a:spcBef>
              <a:spcAft>
                <a:spcPts val="1800"/>
              </a:spcAft>
            </a:pPr>
            <a:r>
              <a:rPr lang="en-US" b="1" dirty="0"/>
              <a:t>Help secure your workloads, servers, and users.</a:t>
            </a:r>
            <a:br>
              <a:rPr lang="en-US" b="1" dirty="0"/>
            </a:br>
            <a:br>
              <a:rPr lang="en-US" b="1" dirty="0"/>
            </a:br>
            <a:r>
              <a:rPr lang="en-US" dirty="0"/>
              <a:t>Identify missing system updates and malware status. Collect security-related events and perform forensic, audit, and breach analysis. Enable cloud-based patch management for all your environments.</a:t>
            </a:r>
          </a:p>
        </p:txBody>
      </p:sp>
      <p:grpSp>
        <p:nvGrpSpPr>
          <p:cNvPr id="59" name="Group 285"/>
          <p:cNvGrpSpPr>
            <a:grpSpLocks noChangeAspect="1"/>
          </p:cNvGrpSpPr>
          <p:nvPr/>
        </p:nvGrpSpPr>
        <p:grpSpPr bwMode="auto">
          <a:xfrm>
            <a:off x="8092249" y="2286467"/>
            <a:ext cx="2210766" cy="2025912"/>
            <a:chOff x="-2809" y="2598"/>
            <a:chExt cx="2104" cy="1668"/>
          </a:xfrm>
          <a:solidFill>
            <a:schemeClr val="tx1"/>
          </a:solidFill>
        </p:grpSpPr>
        <p:sp>
          <p:nvSpPr>
            <p:cNvPr id="60" name="Freeform 287"/>
            <p:cNvSpPr>
              <a:spLocks/>
            </p:cNvSpPr>
            <p:nvPr/>
          </p:nvSpPr>
          <p:spPr bwMode="auto">
            <a:xfrm>
              <a:off x="-1595" y="2672"/>
              <a:ext cx="105" cy="117"/>
            </a:xfrm>
            <a:custGeom>
              <a:avLst/>
              <a:gdLst>
                <a:gd name="T0" fmla="*/ 200 w 210"/>
                <a:gd name="T1" fmla="*/ 0 h 232"/>
                <a:gd name="T2" fmla="*/ 210 w 210"/>
                <a:gd name="T3" fmla="*/ 68 h 232"/>
                <a:gd name="T4" fmla="*/ 68 w 210"/>
                <a:gd name="T5" fmla="*/ 89 h 232"/>
                <a:gd name="T6" fmla="*/ 68 w 210"/>
                <a:gd name="T7" fmla="*/ 232 h 232"/>
                <a:gd name="T8" fmla="*/ 0 w 210"/>
                <a:gd name="T9" fmla="*/ 232 h 232"/>
                <a:gd name="T10" fmla="*/ 0 w 210"/>
                <a:gd name="T11" fmla="*/ 31 h 232"/>
                <a:gd name="T12" fmla="*/ 29 w 210"/>
                <a:gd name="T13" fmla="*/ 27 h 232"/>
                <a:gd name="T14" fmla="*/ 200 w 210"/>
                <a:gd name="T15" fmla="*/ 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2">
                  <a:moveTo>
                    <a:pt x="200" y="0"/>
                  </a:moveTo>
                  <a:lnTo>
                    <a:pt x="210" y="68"/>
                  </a:lnTo>
                  <a:lnTo>
                    <a:pt x="68" y="89"/>
                  </a:lnTo>
                  <a:lnTo>
                    <a:pt x="68" y="232"/>
                  </a:lnTo>
                  <a:lnTo>
                    <a:pt x="0" y="232"/>
                  </a:lnTo>
                  <a:lnTo>
                    <a:pt x="0" y="31"/>
                  </a:lnTo>
                  <a:lnTo>
                    <a:pt x="29" y="27"/>
                  </a:lnTo>
                  <a:lnTo>
                    <a:pt x="20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1" name="Freeform 288"/>
            <p:cNvSpPr>
              <a:spLocks noEditPoints="1"/>
            </p:cNvSpPr>
            <p:nvPr/>
          </p:nvSpPr>
          <p:spPr bwMode="auto">
            <a:xfrm>
              <a:off x="-1600" y="2845"/>
              <a:ext cx="39" cy="1159"/>
            </a:xfrm>
            <a:custGeom>
              <a:avLst/>
              <a:gdLst>
                <a:gd name="T0" fmla="*/ 1 w 76"/>
                <a:gd name="T1" fmla="*/ 1946 h 2319"/>
                <a:gd name="T2" fmla="*/ 70 w 76"/>
                <a:gd name="T3" fmla="*/ 1946 h 2319"/>
                <a:gd name="T4" fmla="*/ 69 w 76"/>
                <a:gd name="T5" fmla="*/ 2319 h 2319"/>
                <a:gd name="T6" fmla="*/ 0 w 76"/>
                <a:gd name="T7" fmla="*/ 2319 h 2319"/>
                <a:gd name="T8" fmla="*/ 1 w 76"/>
                <a:gd name="T9" fmla="*/ 1946 h 2319"/>
                <a:gd name="T10" fmla="*/ 2 w 76"/>
                <a:gd name="T11" fmla="*/ 1459 h 2319"/>
                <a:gd name="T12" fmla="*/ 71 w 76"/>
                <a:gd name="T13" fmla="*/ 1459 h 2319"/>
                <a:gd name="T14" fmla="*/ 70 w 76"/>
                <a:gd name="T15" fmla="*/ 1833 h 2319"/>
                <a:gd name="T16" fmla="*/ 1 w 76"/>
                <a:gd name="T17" fmla="*/ 1833 h 2319"/>
                <a:gd name="T18" fmla="*/ 2 w 76"/>
                <a:gd name="T19" fmla="*/ 1459 h 2319"/>
                <a:gd name="T20" fmla="*/ 5 w 76"/>
                <a:gd name="T21" fmla="*/ 972 h 2319"/>
                <a:gd name="T22" fmla="*/ 74 w 76"/>
                <a:gd name="T23" fmla="*/ 972 h 2319"/>
                <a:gd name="T24" fmla="*/ 72 w 76"/>
                <a:gd name="T25" fmla="*/ 1346 h 2319"/>
                <a:gd name="T26" fmla="*/ 3 w 76"/>
                <a:gd name="T27" fmla="*/ 1346 h 2319"/>
                <a:gd name="T28" fmla="*/ 5 w 76"/>
                <a:gd name="T29" fmla="*/ 972 h 2319"/>
                <a:gd name="T30" fmla="*/ 6 w 76"/>
                <a:gd name="T31" fmla="*/ 487 h 2319"/>
                <a:gd name="T32" fmla="*/ 75 w 76"/>
                <a:gd name="T33" fmla="*/ 487 h 2319"/>
                <a:gd name="T34" fmla="*/ 74 w 76"/>
                <a:gd name="T35" fmla="*/ 860 h 2319"/>
                <a:gd name="T36" fmla="*/ 5 w 76"/>
                <a:gd name="T37" fmla="*/ 860 h 2319"/>
                <a:gd name="T38" fmla="*/ 6 w 76"/>
                <a:gd name="T39" fmla="*/ 487 h 2319"/>
                <a:gd name="T40" fmla="*/ 7 w 76"/>
                <a:gd name="T41" fmla="*/ 0 h 2319"/>
                <a:gd name="T42" fmla="*/ 76 w 76"/>
                <a:gd name="T43" fmla="*/ 0 h 2319"/>
                <a:gd name="T44" fmla="*/ 75 w 76"/>
                <a:gd name="T45" fmla="*/ 374 h 2319"/>
                <a:gd name="T46" fmla="*/ 6 w 76"/>
                <a:gd name="T47" fmla="*/ 374 h 2319"/>
                <a:gd name="T48" fmla="*/ 7 w 76"/>
                <a:gd name="T49" fmla="*/ 0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2319">
                  <a:moveTo>
                    <a:pt x="1" y="1946"/>
                  </a:moveTo>
                  <a:lnTo>
                    <a:pt x="70" y="1946"/>
                  </a:lnTo>
                  <a:lnTo>
                    <a:pt x="69" y="2319"/>
                  </a:lnTo>
                  <a:lnTo>
                    <a:pt x="0" y="2319"/>
                  </a:lnTo>
                  <a:lnTo>
                    <a:pt x="1" y="1946"/>
                  </a:lnTo>
                  <a:close/>
                  <a:moveTo>
                    <a:pt x="2" y="1459"/>
                  </a:moveTo>
                  <a:lnTo>
                    <a:pt x="71" y="1459"/>
                  </a:lnTo>
                  <a:lnTo>
                    <a:pt x="70" y="1833"/>
                  </a:lnTo>
                  <a:lnTo>
                    <a:pt x="1" y="1833"/>
                  </a:lnTo>
                  <a:lnTo>
                    <a:pt x="2" y="1459"/>
                  </a:lnTo>
                  <a:close/>
                  <a:moveTo>
                    <a:pt x="5" y="972"/>
                  </a:moveTo>
                  <a:lnTo>
                    <a:pt x="74" y="972"/>
                  </a:lnTo>
                  <a:lnTo>
                    <a:pt x="72" y="1346"/>
                  </a:lnTo>
                  <a:lnTo>
                    <a:pt x="3" y="1346"/>
                  </a:lnTo>
                  <a:lnTo>
                    <a:pt x="5" y="972"/>
                  </a:lnTo>
                  <a:close/>
                  <a:moveTo>
                    <a:pt x="6" y="487"/>
                  </a:moveTo>
                  <a:lnTo>
                    <a:pt x="75" y="487"/>
                  </a:lnTo>
                  <a:lnTo>
                    <a:pt x="74" y="860"/>
                  </a:lnTo>
                  <a:lnTo>
                    <a:pt x="5" y="860"/>
                  </a:lnTo>
                  <a:lnTo>
                    <a:pt x="6" y="487"/>
                  </a:lnTo>
                  <a:close/>
                  <a:moveTo>
                    <a:pt x="7" y="0"/>
                  </a:moveTo>
                  <a:lnTo>
                    <a:pt x="76" y="0"/>
                  </a:lnTo>
                  <a:lnTo>
                    <a:pt x="75" y="374"/>
                  </a:lnTo>
                  <a:lnTo>
                    <a:pt x="6" y="374"/>
                  </a:lnTo>
                  <a:lnTo>
                    <a:pt x="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2" name="Freeform 289"/>
            <p:cNvSpPr>
              <a:spLocks/>
            </p:cNvSpPr>
            <p:nvPr/>
          </p:nvSpPr>
          <p:spPr bwMode="auto">
            <a:xfrm>
              <a:off x="-1600" y="4062"/>
              <a:ext cx="106" cy="120"/>
            </a:xfrm>
            <a:custGeom>
              <a:avLst/>
              <a:gdLst>
                <a:gd name="T0" fmla="*/ 0 w 210"/>
                <a:gd name="T1" fmla="*/ 0 h 239"/>
                <a:gd name="T2" fmla="*/ 69 w 210"/>
                <a:gd name="T3" fmla="*/ 0 h 239"/>
                <a:gd name="T4" fmla="*/ 69 w 210"/>
                <a:gd name="T5" fmla="*/ 144 h 239"/>
                <a:gd name="T6" fmla="*/ 210 w 210"/>
                <a:gd name="T7" fmla="*/ 171 h 239"/>
                <a:gd name="T8" fmla="*/ 198 w 210"/>
                <a:gd name="T9" fmla="*/ 239 h 239"/>
                <a:gd name="T10" fmla="*/ 28 w 210"/>
                <a:gd name="T11" fmla="*/ 207 h 239"/>
                <a:gd name="T12" fmla="*/ 0 w 210"/>
                <a:gd name="T13" fmla="*/ 201 h 239"/>
                <a:gd name="T14" fmla="*/ 0 w 210"/>
                <a:gd name="T15" fmla="*/ 0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39">
                  <a:moveTo>
                    <a:pt x="0" y="0"/>
                  </a:moveTo>
                  <a:lnTo>
                    <a:pt x="69" y="0"/>
                  </a:lnTo>
                  <a:lnTo>
                    <a:pt x="69" y="144"/>
                  </a:lnTo>
                  <a:lnTo>
                    <a:pt x="210" y="171"/>
                  </a:lnTo>
                  <a:lnTo>
                    <a:pt x="198" y="239"/>
                  </a:lnTo>
                  <a:lnTo>
                    <a:pt x="28" y="207"/>
                  </a:lnTo>
                  <a:lnTo>
                    <a:pt x="0" y="201"/>
                  </a:ln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3" name="Freeform 290"/>
            <p:cNvSpPr>
              <a:spLocks noEditPoints="1"/>
            </p:cNvSpPr>
            <p:nvPr/>
          </p:nvSpPr>
          <p:spPr bwMode="auto">
            <a:xfrm>
              <a:off x="-1450" y="4158"/>
              <a:ext cx="601" cy="108"/>
            </a:xfrm>
            <a:custGeom>
              <a:avLst/>
              <a:gdLst>
                <a:gd name="T0" fmla="*/ 451 w 1202"/>
                <a:gd name="T1" fmla="*/ 82 h 216"/>
                <a:gd name="T2" fmla="*/ 788 w 1202"/>
                <a:gd name="T3" fmla="*/ 145 h 216"/>
                <a:gd name="T4" fmla="*/ 776 w 1202"/>
                <a:gd name="T5" fmla="*/ 212 h 216"/>
                <a:gd name="T6" fmla="*/ 438 w 1202"/>
                <a:gd name="T7" fmla="*/ 150 h 216"/>
                <a:gd name="T8" fmla="*/ 451 w 1202"/>
                <a:gd name="T9" fmla="*/ 82 h 216"/>
                <a:gd name="T10" fmla="*/ 1178 w 1202"/>
                <a:gd name="T11" fmla="*/ 4 h 216"/>
                <a:gd name="T12" fmla="*/ 1202 w 1202"/>
                <a:gd name="T13" fmla="*/ 68 h 216"/>
                <a:gd name="T14" fmla="*/ 893 w 1202"/>
                <a:gd name="T15" fmla="*/ 216 h 216"/>
                <a:gd name="T16" fmla="*/ 869 w 1202"/>
                <a:gd name="T17" fmla="*/ 152 h 216"/>
                <a:gd name="T18" fmla="*/ 1178 w 1202"/>
                <a:gd name="T19" fmla="*/ 4 h 216"/>
                <a:gd name="T20" fmla="*/ 13 w 1202"/>
                <a:gd name="T21" fmla="*/ 0 h 216"/>
                <a:gd name="T22" fmla="*/ 350 w 1202"/>
                <a:gd name="T23" fmla="*/ 63 h 216"/>
                <a:gd name="T24" fmla="*/ 338 w 1202"/>
                <a:gd name="T25" fmla="*/ 131 h 216"/>
                <a:gd name="T26" fmla="*/ 0 w 1202"/>
                <a:gd name="T27" fmla="*/ 68 h 216"/>
                <a:gd name="T28" fmla="*/ 13 w 1202"/>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16">
                  <a:moveTo>
                    <a:pt x="451" y="82"/>
                  </a:moveTo>
                  <a:lnTo>
                    <a:pt x="788" y="145"/>
                  </a:lnTo>
                  <a:lnTo>
                    <a:pt x="776" y="212"/>
                  </a:lnTo>
                  <a:lnTo>
                    <a:pt x="438" y="150"/>
                  </a:lnTo>
                  <a:lnTo>
                    <a:pt x="451" y="82"/>
                  </a:lnTo>
                  <a:close/>
                  <a:moveTo>
                    <a:pt x="1178" y="4"/>
                  </a:moveTo>
                  <a:lnTo>
                    <a:pt x="1202" y="68"/>
                  </a:lnTo>
                  <a:lnTo>
                    <a:pt x="893" y="216"/>
                  </a:lnTo>
                  <a:lnTo>
                    <a:pt x="869" y="152"/>
                  </a:lnTo>
                  <a:lnTo>
                    <a:pt x="1178" y="4"/>
                  </a:lnTo>
                  <a:close/>
                  <a:moveTo>
                    <a:pt x="13" y="0"/>
                  </a:moveTo>
                  <a:lnTo>
                    <a:pt x="350" y="63"/>
                  </a:lnTo>
                  <a:lnTo>
                    <a:pt x="338" y="131"/>
                  </a:lnTo>
                  <a:lnTo>
                    <a:pt x="0" y="68"/>
                  </a:lnTo>
                  <a:lnTo>
                    <a:pt x="13"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4" name="Freeform 291"/>
            <p:cNvSpPr>
              <a:spLocks/>
            </p:cNvSpPr>
            <p:nvPr/>
          </p:nvSpPr>
          <p:spPr bwMode="auto">
            <a:xfrm>
              <a:off x="-814" y="4029"/>
              <a:ext cx="101" cy="140"/>
            </a:xfrm>
            <a:custGeom>
              <a:avLst/>
              <a:gdLst>
                <a:gd name="T0" fmla="*/ 133 w 202"/>
                <a:gd name="T1" fmla="*/ 0 h 280"/>
                <a:gd name="T2" fmla="*/ 202 w 202"/>
                <a:gd name="T3" fmla="*/ 0 h 280"/>
                <a:gd name="T4" fmla="*/ 202 w 202"/>
                <a:gd name="T5" fmla="*/ 196 h 280"/>
                <a:gd name="T6" fmla="*/ 180 w 202"/>
                <a:gd name="T7" fmla="*/ 206 h 280"/>
                <a:gd name="T8" fmla="*/ 25 w 202"/>
                <a:gd name="T9" fmla="*/ 280 h 280"/>
                <a:gd name="T10" fmla="*/ 0 w 202"/>
                <a:gd name="T11" fmla="*/ 216 h 280"/>
                <a:gd name="T12" fmla="*/ 133 w 202"/>
                <a:gd name="T13" fmla="*/ 154 h 280"/>
                <a:gd name="T14" fmla="*/ 133 w 202"/>
                <a:gd name="T15" fmla="*/ 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80">
                  <a:moveTo>
                    <a:pt x="133" y="0"/>
                  </a:moveTo>
                  <a:lnTo>
                    <a:pt x="202" y="0"/>
                  </a:lnTo>
                  <a:lnTo>
                    <a:pt x="202" y="196"/>
                  </a:lnTo>
                  <a:lnTo>
                    <a:pt x="180" y="206"/>
                  </a:lnTo>
                  <a:lnTo>
                    <a:pt x="25" y="280"/>
                  </a:lnTo>
                  <a:lnTo>
                    <a:pt x="0" y="216"/>
                  </a:lnTo>
                  <a:lnTo>
                    <a:pt x="133" y="154"/>
                  </a:lnTo>
                  <a:lnTo>
                    <a:pt x="133"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5" name="Freeform 292"/>
            <p:cNvSpPr>
              <a:spLocks noEditPoints="1"/>
            </p:cNvSpPr>
            <p:nvPr/>
          </p:nvSpPr>
          <p:spPr bwMode="auto">
            <a:xfrm>
              <a:off x="-747" y="2873"/>
              <a:ext cx="42" cy="1103"/>
            </a:xfrm>
            <a:custGeom>
              <a:avLst/>
              <a:gdLst>
                <a:gd name="T0" fmla="*/ 3 w 85"/>
                <a:gd name="T1" fmla="*/ 1849 h 2205"/>
                <a:gd name="T2" fmla="*/ 72 w 85"/>
                <a:gd name="T3" fmla="*/ 1849 h 2205"/>
                <a:gd name="T4" fmla="*/ 69 w 85"/>
                <a:gd name="T5" fmla="*/ 2205 h 2205"/>
                <a:gd name="T6" fmla="*/ 0 w 85"/>
                <a:gd name="T7" fmla="*/ 2205 h 2205"/>
                <a:gd name="T8" fmla="*/ 3 w 85"/>
                <a:gd name="T9" fmla="*/ 1849 h 2205"/>
                <a:gd name="T10" fmla="*/ 5 w 85"/>
                <a:gd name="T11" fmla="*/ 1388 h 2205"/>
                <a:gd name="T12" fmla="*/ 74 w 85"/>
                <a:gd name="T13" fmla="*/ 1388 h 2205"/>
                <a:gd name="T14" fmla="*/ 72 w 85"/>
                <a:gd name="T15" fmla="*/ 1743 h 2205"/>
                <a:gd name="T16" fmla="*/ 3 w 85"/>
                <a:gd name="T17" fmla="*/ 1743 h 2205"/>
                <a:gd name="T18" fmla="*/ 5 w 85"/>
                <a:gd name="T19" fmla="*/ 1388 h 2205"/>
                <a:gd name="T20" fmla="*/ 9 w 85"/>
                <a:gd name="T21" fmla="*/ 925 h 2205"/>
                <a:gd name="T22" fmla="*/ 78 w 85"/>
                <a:gd name="T23" fmla="*/ 925 h 2205"/>
                <a:gd name="T24" fmla="*/ 76 w 85"/>
                <a:gd name="T25" fmla="*/ 1280 h 2205"/>
                <a:gd name="T26" fmla="*/ 7 w 85"/>
                <a:gd name="T27" fmla="*/ 1280 h 2205"/>
                <a:gd name="T28" fmla="*/ 9 w 85"/>
                <a:gd name="T29" fmla="*/ 925 h 2205"/>
                <a:gd name="T30" fmla="*/ 12 w 85"/>
                <a:gd name="T31" fmla="*/ 463 h 2205"/>
                <a:gd name="T32" fmla="*/ 81 w 85"/>
                <a:gd name="T33" fmla="*/ 463 h 2205"/>
                <a:gd name="T34" fmla="*/ 78 w 85"/>
                <a:gd name="T35" fmla="*/ 819 h 2205"/>
                <a:gd name="T36" fmla="*/ 9 w 85"/>
                <a:gd name="T37" fmla="*/ 819 h 2205"/>
                <a:gd name="T38" fmla="*/ 12 w 85"/>
                <a:gd name="T39" fmla="*/ 463 h 2205"/>
                <a:gd name="T40" fmla="*/ 16 w 85"/>
                <a:gd name="T41" fmla="*/ 0 h 2205"/>
                <a:gd name="T42" fmla="*/ 85 w 85"/>
                <a:gd name="T43" fmla="*/ 0 h 2205"/>
                <a:gd name="T44" fmla="*/ 82 w 85"/>
                <a:gd name="T45" fmla="*/ 357 h 2205"/>
                <a:gd name="T46" fmla="*/ 13 w 85"/>
                <a:gd name="T47" fmla="*/ 357 h 2205"/>
                <a:gd name="T48" fmla="*/ 16 w 85"/>
                <a:gd name="T49"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2205">
                  <a:moveTo>
                    <a:pt x="3" y="1849"/>
                  </a:moveTo>
                  <a:lnTo>
                    <a:pt x="72" y="1849"/>
                  </a:lnTo>
                  <a:lnTo>
                    <a:pt x="69" y="2205"/>
                  </a:lnTo>
                  <a:lnTo>
                    <a:pt x="0" y="2205"/>
                  </a:lnTo>
                  <a:lnTo>
                    <a:pt x="3" y="1849"/>
                  </a:lnTo>
                  <a:close/>
                  <a:moveTo>
                    <a:pt x="5" y="1388"/>
                  </a:moveTo>
                  <a:lnTo>
                    <a:pt x="74" y="1388"/>
                  </a:lnTo>
                  <a:lnTo>
                    <a:pt x="72" y="1743"/>
                  </a:lnTo>
                  <a:lnTo>
                    <a:pt x="3" y="1743"/>
                  </a:lnTo>
                  <a:lnTo>
                    <a:pt x="5" y="1388"/>
                  </a:lnTo>
                  <a:close/>
                  <a:moveTo>
                    <a:pt x="9" y="925"/>
                  </a:moveTo>
                  <a:lnTo>
                    <a:pt x="78" y="925"/>
                  </a:lnTo>
                  <a:lnTo>
                    <a:pt x="76" y="1280"/>
                  </a:lnTo>
                  <a:lnTo>
                    <a:pt x="7" y="1280"/>
                  </a:lnTo>
                  <a:lnTo>
                    <a:pt x="9" y="925"/>
                  </a:lnTo>
                  <a:close/>
                  <a:moveTo>
                    <a:pt x="12" y="463"/>
                  </a:moveTo>
                  <a:lnTo>
                    <a:pt x="81" y="463"/>
                  </a:lnTo>
                  <a:lnTo>
                    <a:pt x="78" y="819"/>
                  </a:lnTo>
                  <a:lnTo>
                    <a:pt x="9" y="819"/>
                  </a:lnTo>
                  <a:lnTo>
                    <a:pt x="12" y="463"/>
                  </a:lnTo>
                  <a:close/>
                  <a:moveTo>
                    <a:pt x="16" y="0"/>
                  </a:moveTo>
                  <a:lnTo>
                    <a:pt x="85" y="0"/>
                  </a:lnTo>
                  <a:lnTo>
                    <a:pt x="82" y="357"/>
                  </a:lnTo>
                  <a:lnTo>
                    <a:pt x="13" y="357"/>
                  </a:lnTo>
                  <a:lnTo>
                    <a:pt x="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6" name="Freeform 293"/>
            <p:cNvSpPr>
              <a:spLocks/>
            </p:cNvSpPr>
            <p:nvPr/>
          </p:nvSpPr>
          <p:spPr bwMode="auto">
            <a:xfrm>
              <a:off x="-807" y="2683"/>
              <a:ext cx="102" cy="136"/>
            </a:xfrm>
            <a:custGeom>
              <a:avLst/>
              <a:gdLst>
                <a:gd name="T0" fmla="*/ 23 w 206"/>
                <a:gd name="T1" fmla="*/ 0 h 273"/>
                <a:gd name="T2" fmla="*/ 183 w 206"/>
                <a:gd name="T3" fmla="*/ 67 h 273"/>
                <a:gd name="T4" fmla="*/ 206 w 206"/>
                <a:gd name="T5" fmla="*/ 76 h 273"/>
                <a:gd name="T6" fmla="*/ 206 w 206"/>
                <a:gd name="T7" fmla="*/ 100 h 273"/>
                <a:gd name="T8" fmla="*/ 205 w 206"/>
                <a:gd name="T9" fmla="*/ 273 h 273"/>
                <a:gd name="T10" fmla="*/ 136 w 206"/>
                <a:gd name="T11" fmla="*/ 271 h 273"/>
                <a:gd name="T12" fmla="*/ 137 w 206"/>
                <a:gd name="T13" fmla="*/ 122 h 273"/>
                <a:gd name="T14" fmla="*/ 0 w 206"/>
                <a:gd name="T15" fmla="*/ 66 h 273"/>
                <a:gd name="T16" fmla="*/ 23 w 206"/>
                <a:gd name="T1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73">
                  <a:moveTo>
                    <a:pt x="23" y="0"/>
                  </a:moveTo>
                  <a:lnTo>
                    <a:pt x="183" y="67"/>
                  </a:lnTo>
                  <a:lnTo>
                    <a:pt x="206" y="76"/>
                  </a:lnTo>
                  <a:lnTo>
                    <a:pt x="206" y="100"/>
                  </a:lnTo>
                  <a:lnTo>
                    <a:pt x="205" y="273"/>
                  </a:lnTo>
                  <a:lnTo>
                    <a:pt x="136" y="271"/>
                  </a:lnTo>
                  <a:lnTo>
                    <a:pt x="137" y="122"/>
                  </a:lnTo>
                  <a:lnTo>
                    <a:pt x="0" y="66"/>
                  </a:lnTo>
                  <a:lnTo>
                    <a:pt x="23"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7" name="Freeform 294"/>
            <p:cNvSpPr>
              <a:spLocks noEditPoints="1"/>
            </p:cNvSpPr>
            <p:nvPr/>
          </p:nvSpPr>
          <p:spPr bwMode="auto">
            <a:xfrm>
              <a:off x="-1445" y="2598"/>
              <a:ext cx="602" cy="100"/>
            </a:xfrm>
            <a:custGeom>
              <a:avLst/>
              <a:gdLst>
                <a:gd name="T0" fmla="*/ 336 w 1203"/>
                <a:gd name="T1" fmla="*/ 81 h 201"/>
                <a:gd name="T2" fmla="*/ 347 w 1203"/>
                <a:gd name="T3" fmla="*/ 149 h 201"/>
                <a:gd name="T4" fmla="*/ 11 w 1203"/>
                <a:gd name="T5" fmla="*/ 201 h 201"/>
                <a:gd name="T6" fmla="*/ 0 w 1203"/>
                <a:gd name="T7" fmla="*/ 133 h 201"/>
                <a:gd name="T8" fmla="*/ 336 w 1203"/>
                <a:gd name="T9" fmla="*/ 81 h 201"/>
                <a:gd name="T10" fmla="*/ 771 w 1203"/>
                <a:gd name="T11" fmla="*/ 12 h 201"/>
                <a:gd name="T12" fmla="*/ 783 w 1203"/>
                <a:gd name="T13" fmla="*/ 80 h 201"/>
                <a:gd name="T14" fmla="*/ 448 w 1203"/>
                <a:gd name="T15" fmla="*/ 133 h 201"/>
                <a:gd name="T16" fmla="*/ 437 w 1203"/>
                <a:gd name="T17" fmla="*/ 66 h 201"/>
                <a:gd name="T18" fmla="*/ 771 w 1203"/>
                <a:gd name="T19" fmla="*/ 12 h 201"/>
                <a:gd name="T20" fmla="*/ 889 w 1203"/>
                <a:gd name="T21" fmla="*/ 0 h 201"/>
                <a:gd name="T22" fmla="*/ 1203 w 1203"/>
                <a:gd name="T23" fmla="*/ 131 h 201"/>
                <a:gd name="T24" fmla="*/ 1180 w 1203"/>
                <a:gd name="T25" fmla="*/ 196 h 201"/>
                <a:gd name="T26" fmla="*/ 866 w 1203"/>
                <a:gd name="T27" fmla="*/ 66 h 201"/>
                <a:gd name="T28" fmla="*/ 889 w 1203"/>
                <a:gd name="T2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3" h="201">
                  <a:moveTo>
                    <a:pt x="336" y="81"/>
                  </a:moveTo>
                  <a:lnTo>
                    <a:pt x="347" y="149"/>
                  </a:lnTo>
                  <a:lnTo>
                    <a:pt x="11" y="201"/>
                  </a:lnTo>
                  <a:lnTo>
                    <a:pt x="0" y="133"/>
                  </a:lnTo>
                  <a:lnTo>
                    <a:pt x="336" y="81"/>
                  </a:lnTo>
                  <a:close/>
                  <a:moveTo>
                    <a:pt x="771" y="12"/>
                  </a:moveTo>
                  <a:lnTo>
                    <a:pt x="783" y="80"/>
                  </a:lnTo>
                  <a:lnTo>
                    <a:pt x="448" y="133"/>
                  </a:lnTo>
                  <a:lnTo>
                    <a:pt x="437" y="66"/>
                  </a:lnTo>
                  <a:lnTo>
                    <a:pt x="771" y="12"/>
                  </a:lnTo>
                  <a:close/>
                  <a:moveTo>
                    <a:pt x="889" y="0"/>
                  </a:moveTo>
                  <a:lnTo>
                    <a:pt x="1203" y="131"/>
                  </a:lnTo>
                  <a:lnTo>
                    <a:pt x="1180" y="196"/>
                  </a:lnTo>
                  <a:lnTo>
                    <a:pt x="866" y="66"/>
                  </a:lnTo>
                  <a:lnTo>
                    <a:pt x="88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8" name="Freeform 295"/>
            <p:cNvSpPr>
              <a:spLocks noEditPoints="1"/>
            </p:cNvSpPr>
            <p:nvPr/>
          </p:nvSpPr>
          <p:spPr bwMode="auto">
            <a:xfrm>
              <a:off x="-1542" y="2659"/>
              <a:ext cx="775" cy="1550"/>
            </a:xfrm>
            <a:custGeom>
              <a:avLst/>
              <a:gdLst>
                <a:gd name="T0" fmla="*/ 67 w 1550"/>
                <a:gd name="T1" fmla="*/ 1862 h 3101"/>
                <a:gd name="T2" fmla="*/ 67 w 1550"/>
                <a:gd name="T3" fmla="*/ 2848 h 3101"/>
                <a:gd name="T4" fmla="*/ 929 w 1550"/>
                <a:gd name="T5" fmla="*/ 3008 h 3101"/>
                <a:gd name="T6" fmla="*/ 937 w 1550"/>
                <a:gd name="T7" fmla="*/ 1909 h 3101"/>
                <a:gd name="T8" fmla="*/ 67 w 1550"/>
                <a:gd name="T9" fmla="*/ 1862 h 3101"/>
                <a:gd name="T10" fmla="*/ 67 w 1550"/>
                <a:gd name="T11" fmla="*/ 1591 h 3101"/>
                <a:gd name="T12" fmla="*/ 67 w 1550"/>
                <a:gd name="T13" fmla="*/ 1790 h 3101"/>
                <a:gd name="T14" fmla="*/ 937 w 1550"/>
                <a:gd name="T15" fmla="*/ 1832 h 3101"/>
                <a:gd name="T16" fmla="*/ 937 w 1550"/>
                <a:gd name="T17" fmla="*/ 1609 h 3101"/>
                <a:gd name="T18" fmla="*/ 67 w 1550"/>
                <a:gd name="T19" fmla="*/ 1591 h 3101"/>
                <a:gd name="T20" fmla="*/ 942 w 1550"/>
                <a:gd name="T21" fmla="*/ 1303 h 3101"/>
                <a:gd name="T22" fmla="*/ 71 w 1550"/>
                <a:gd name="T23" fmla="*/ 1316 h 3101"/>
                <a:gd name="T24" fmla="*/ 67 w 1550"/>
                <a:gd name="T25" fmla="*/ 1519 h 3101"/>
                <a:gd name="T26" fmla="*/ 942 w 1550"/>
                <a:gd name="T27" fmla="*/ 1532 h 3101"/>
                <a:gd name="T28" fmla="*/ 942 w 1550"/>
                <a:gd name="T29" fmla="*/ 1303 h 3101"/>
                <a:gd name="T30" fmla="*/ 946 w 1550"/>
                <a:gd name="T31" fmla="*/ 1003 h 3101"/>
                <a:gd name="T32" fmla="*/ 71 w 1550"/>
                <a:gd name="T33" fmla="*/ 1045 h 3101"/>
                <a:gd name="T34" fmla="*/ 71 w 1550"/>
                <a:gd name="T35" fmla="*/ 1248 h 3101"/>
                <a:gd name="T36" fmla="*/ 942 w 1550"/>
                <a:gd name="T37" fmla="*/ 1228 h 3101"/>
                <a:gd name="T38" fmla="*/ 946 w 1550"/>
                <a:gd name="T39" fmla="*/ 1003 h 3101"/>
                <a:gd name="T40" fmla="*/ 946 w 1550"/>
                <a:gd name="T41" fmla="*/ 699 h 3101"/>
                <a:gd name="T42" fmla="*/ 71 w 1550"/>
                <a:gd name="T43" fmla="*/ 774 h 3101"/>
                <a:gd name="T44" fmla="*/ 71 w 1550"/>
                <a:gd name="T45" fmla="*/ 977 h 3101"/>
                <a:gd name="T46" fmla="*/ 946 w 1550"/>
                <a:gd name="T47" fmla="*/ 928 h 3101"/>
                <a:gd name="T48" fmla="*/ 946 w 1550"/>
                <a:gd name="T49" fmla="*/ 699 h 3101"/>
                <a:gd name="T50" fmla="*/ 946 w 1550"/>
                <a:gd name="T51" fmla="*/ 399 h 3101"/>
                <a:gd name="T52" fmla="*/ 75 w 1550"/>
                <a:gd name="T53" fmla="*/ 504 h 3101"/>
                <a:gd name="T54" fmla="*/ 75 w 1550"/>
                <a:gd name="T55" fmla="*/ 707 h 3101"/>
                <a:gd name="T56" fmla="*/ 946 w 1550"/>
                <a:gd name="T57" fmla="*/ 622 h 3101"/>
                <a:gd name="T58" fmla="*/ 946 w 1550"/>
                <a:gd name="T59" fmla="*/ 399 h 3101"/>
                <a:gd name="T60" fmla="*/ 950 w 1550"/>
                <a:gd name="T61" fmla="*/ 93 h 3101"/>
                <a:gd name="T62" fmla="*/ 75 w 1550"/>
                <a:gd name="T63" fmla="*/ 229 h 3101"/>
                <a:gd name="T64" fmla="*/ 75 w 1550"/>
                <a:gd name="T65" fmla="*/ 432 h 3101"/>
                <a:gd name="T66" fmla="*/ 946 w 1550"/>
                <a:gd name="T67" fmla="*/ 318 h 3101"/>
                <a:gd name="T68" fmla="*/ 950 w 1550"/>
                <a:gd name="T69" fmla="*/ 93 h 3101"/>
                <a:gd name="T70" fmla="*/ 1034 w 1550"/>
                <a:gd name="T71" fmla="*/ 0 h 3101"/>
                <a:gd name="T72" fmla="*/ 1550 w 1550"/>
                <a:gd name="T73" fmla="*/ 225 h 3101"/>
                <a:gd name="T74" fmla="*/ 1533 w 1550"/>
                <a:gd name="T75" fmla="*/ 2839 h 3101"/>
                <a:gd name="T76" fmla="*/ 1013 w 1550"/>
                <a:gd name="T77" fmla="*/ 3101 h 3101"/>
                <a:gd name="T78" fmla="*/ 0 w 1550"/>
                <a:gd name="T79" fmla="*/ 2903 h 3101"/>
                <a:gd name="T80" fmla="*/ 7 w 1550"/>
                <a:gd name="T81" fmla="*/ 170 h 3101"/>
                <a:gd name="T82" fmla="*/ 1034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7" y="1862"/>
                  </a:moveTo>
                  <a:lnTo>
                    <a:pt x="67" y="2848"/>
                  </a:lnTo>
                  <a:lnTo>
                    <a:pt x="929" y="3008"/>
                  </a:lnTo>
                  <a:lnTo>
                    <a:pt x="937" y="1909"/>
                  </a:lnTo>
                  <a:lnTo>
                    <a:pt x="67" y="1862"/>
                  </a:lnTo>
                  <a:close/>
                  <a:moveTo>
                    <a:pt x="67" y="1591"/>
                  </a:moveTo>
                  <a:lnTo>
                    <a:pt x="67" y="1790"/>
                  </a:lnTo>
                  <a:lnTo>
                    <a:pt x="937" y="1832"/>
                  </a:lnTo>
                  <a:lnTo>
                    <a:pt x="937" y="1609"/>
                  </a:lnTo>
                  <a:lnTo>
                    <a:pt x="67" y="1591"/>
                  </a:lnTo>
                  <a:close/>
                  <a:moveTo>
                    <a:pt x="942" y="1303"/>
                  </a:moveTo>
                  <a:lnTo>
                    <a:pt x="71" y="1316"/>
                  </a:lnTo>
                  <a:lnTo>
                    <a:pt x="67" y="1519"/>
                  </a:lnTo>
                  <a:lnTo>
                    <a:pt x="942" y="1532"/>
                  </a:lnTo>
                  <a:lnTo>
                    <a:pt x="942" y="1303"/>
                  </a:lnTo>
                  <a:close/>
                  <a:moveTo>
                    <a:pt x="946" y="1003"/>
                  </a:moveTo>
                  <a:lnTo>
                    <a:pt x="71" y="1045"/>
                  </a:lnTo>
                  <a:lnTo>
                    <a:pt x="71" y="1248"/>
                  </a:lnTo>
                  <a:lnTo>
                    <a:pt x="942" y="1228"/>
                  </a:lnTo>
                  <a:lnTo>
                    <a:pt x="946" y="1003"/>
                  </a:lnTo>
                  <a:close/>
                  <a:moveTo>
                    <a:pt x="946" y="699"/>
                  </a:moveTo>
                  <a:lnTo>
                    <a:pt x="71" y="774"/>
                  </a:lnTo>
                  <a:lnTo>
                    <a:pt x="71" y="977"/>
                  </a:lnTo>
                  <a:lnTo>
                    <a:pt x="946" y="928"/>
                  </a:lnTo>
                  <a:lnTo>
                    <a:pt x="946" y="699"/>
                  </a:lnTo>
                  <a:close/>
                  <a:moveTo>
                    <a:pt x="946" y="399"/>
                  </a:moveTo>
                  <a:lnTo>
                    <a:pt x="75" y="504"/>
                  </a:lnTo>
                  <a:lnTo>
                    <a:pt x="75" y="707"/>
                  </a:lnTo>
                  <a:lnTo>
                    <a:pt x="946" y="622"/>
                  </a:lnTo>
                  <a:lnTo>
                    <a:pt x="946" y="399"/>
                  </a:lnTo>
                  <a:close/>
                  <a:moveTo>
                    <a:pt x="950" y="93"/>
                  </a:moveTo>
                  <a:lnTo>
                    <a:pt x="75" y="229"/>
                  </a:lnTo>
                  <a:lnTo>
                    <a:pt x="75" y="432"/>
                  </a:lnTo>
                  <a:lnTo>
                    <a:pt x="946" y="318"/>
                  </a:lnTo>
                  <a:lnTo>
                    <a:pt x="950" y="93"/>
                  </a:lnTo>
                  <a:close/>
                  <a:moveTo>
                    <a:pt x="1034" y="0"/>
                  </a:moveTo>
                  <a:lnTo>
                    <a:pt x="1550" y="225"/>
                  </a:lnTo>
                  <a:lnTo>
                    <a:pt x="1533" y="2839"/>
                  </a:lnTo>
                  <a:lnTo>
                    <a:pt x="1013" y="3101"/>
                  </a:lnTo>
                  <a:lnTo>
                    <a:pt x="0" y="2903"/>
                  </a:lnTo>
                  <a:lnTo>
                    <a:pt x="7" y="170"/>
                  </a:lnTo>
                  <a:lnTo>
                    <a:pt x="103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69" name="Freeform 296"/>
            <p:cNvSpPr>
              <a:spLocks/>
            </p:cNvSpPr>
            <p:nvPr/>
          </p:nvSpPr>
          <p:spPr bwMode="auto">
            <a:xfrm>
              <a:off x="-2309" y="3112"/>
              <a:ext cx="1119" cy="603"/>
            </a:xfrm>
            <a:custGeom>
              <a:avLst/>
              <a:gdLst>
                <a:gd name="T0" fmla="*/ 1047 w 2239"/>
                <a:gd name="T1" fmla="*/ 0 h 1206"/>
                <a:gd name="T2" fmla="*/ 2239 w 2239"/>
                <a:gd name="T3" fmla="*/ 603 h 1206"/>
                <a:gd name="T4" fmla="*/ 1047 w 2239"/>
                <a:gd name="T5" fmla="*/ 1206 h 1206"/>
                <a:gd name="T6" fmla="*/ 1047 w 2239"/>
                <a:gd name="T7" fmla="*/ 967 h 1206"/>
                <a:gd name="T8" fmla="*/ 0 w 2239"/>
                <a:gd name="T9" fmla="*/ 967 h 1206"/>
                <a:gd name="T10" fmla="*/ 0 w 2239"/>
                <a:gd name="T11" fmla="*/ 239 h 1206"/>
                <a:gd name="T12" fmla="*/ 1047 w 2239"/>
                <a:gd name="T13" fmla="*/ 239 h 1206"/>
                <a:gd name="T14" fmla="*/ 1047 w 2239"/>
                <a:gd name="T15" fmla="*/ 0 h 1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9" h="1206">
                  <a:moveTo>
                    <a:pt x="1047" y="0"/>
                  </a:moveTo>
                  <a:lnTo>
                    <a:pt x="2239" y="603"/>
                  </a:lnTo>
                  <a:lnTo>
                    <a:pt x="1047" y="1206"/>
                  </a:lnTo>
                  <a:lnTo>
                    <a:pt x="1047" y="967"/>
                  </a:lnTo>
                  <a:lnTo>
                    <a:pt x="0" y="967"/>
                  </a:lnTo>
                  <a:lnTo>
                    <a:pt x="0" y="239"/>
                  </a:lnTo>
                  <a:lnTo>
                    <a:pt x="1047" y="239"/>
                  </a:lnTo>
                  <a:lnTo>
                    <a:pt x="104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70" name="Freeform 297"/>
            <p:cNvSpPr>
              <a:spLocks noEditPoints="1"/>
            </p:cNvSpPr>
            <p:nvPr/>
          </p:nvSpPr>
          <p:spPr bwMode="auto">
            <a:xfrm>
              <a:off x="-2335" y="3102"/>
              <a:ext cx="1139" cy="623"/>
            </a:xfrm>
            <a:custGeom>
              <a:avLst/>
              <a:gdLst>
                <a:gd name="T0" fmla="*/ 1072 w 2279"/>
                <a:gd name="T1" fmla="*/ 41 h 1247"/>
                <a:gd name="T2" fmla="*/ 1072 w 2279"/>
                <a:gd name="T3" fmla="*/ 273 h 1247"/>
                <a:gd name="T4" fmla="*/ 25 w 2279"/>
                <a:gd name="T5" fmla="*/ 273 h 1247"/>
                <a:gd name="T6" fmla="*/ 25 w 2279"/>
                <a:gd name="T7" fmla="*/ 975 h 1247"/>
                <a:gd name="T8" fmla="*/ 1072 w 2279"/>
                <a:gd name="T9" fmla="*/ 975 h 1247"/>
                <a:gd name="T10" fmla="*/ 1072 w 2279"/>
                <a:gd name="T11" fmla="*/ 1207 h 1247"/>
                <a:gd name="T12" fmla="*/ 2223 w 2279"/>
                <a:gd name="T13" fmla="*/ 624 h 1247"/>
                <a:gd name="T14" fmla="*/ 1072 w 2279"/>
                <a:gd name="T15" fmla="*/ 41 h 1247"/>
                <a:gd name="T16" fmla="*/ 1047 w 2279"/>
                <a:gd name="T17" fmla="*/ 0 h 1247"/>
                <a:gd name="T18" fmla="*/ 1066 w 2279"/>
                <a:gd name="T19" fmla="*/ 9 h 1247"/>
                <a:gd name="T20" fmla="*/ 2257 w 2279"/>
                <a:gd name="T21" fmla="*/ 612 h 1247"/>
                <a:gd name="T22" fmla="*/ 2279 w 2279"/>
                <a:gd name="T23" fmla="*/ 624 h 1247"/>
                <a:gd name="T24" fmla="*/ 2257 w 2279"/>
                <a:gd name="T25" fmla="*/ 635 h 1247"/>
                <a:gd name="T26" fmla="*/ 1066 w 2279"/>
                <a:gd name="T27" fmla="*/ 1238 h 1247"/>
                <a:gd name="T28" fmla="*/ 1047 w 2279"/>
                <a:gd name="T29" fmla="*/ 1247 h 1247"/>
                <a:gd name="T30" fmla="*/ 1047 w 2279"/>
                <a:gd name="T31" fmla="*/ 1001 h 1247"/>
                <a:gd name="T32" fmla="*/ 0 w 2279"/>
                <a:gd name="T33" fmla="*/ 1001 h 1247"/>
                <a:gd name="T34" fmla="*/ 0 w 2279"/>
                <a:gd name="T35" fmla="*/ 247 h 1247"/>
                <a:gd name="T36" fmla="*/ 1047 w 2279"/>
                <a:gd name="T37" fmla="*/ 247 h 1247"/>
                <a:gd name="T38" fmla="*/ 1047 w 2279"/>
                <a:gd name="T39"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9" h="1247">
                  <a:moveTo>
                    <a:pt x="1072" y="41"/>
                  </a:moveTo>
                  <a:lnTo>
                    <a:pt x="1072" y="273"/>
                  </a:lnTo>
                  <a:lnTo>
                    <a:pt x="25" y="273"/>
                  </a:lnTo>
                  <a:lnTo>
                    <a:pt x="25" y="975"/>
                  </a:lnTo>
                  <a:lnTo>
                    <a:pt x="1072" y="975"/>
                  </a:lnTo>
                  <a:lnTo>
                    <a:pt x="1072" y="1207"/>
                  </a:lnTo>
                  <a:lnTo>
                    <a:pt x="2223" y="624"/>
                  </a:lnTo>
                  <a:lnTo>
                    <a:pt x="1072" y="41"/>
                  </a:lnTo>
                  <a:close/>
                  <a:moveTo>
                    <a:pt x="1047" y="0"/>
                  </a:moveTo>
                  <a:lnTo>
                    <a:pt x="1066" y="9"/>
                  </a:lnTo>
                  <a:lnTo>
                    <a:pt x="2257" y="612"/>
                  </a:lnTo>
                  <a:lnTo>
                    <a:pt x="2279" y="624"/>
                  </a:lnTo>
                  <a:lnTo>
                    <a:pt x="2257" y="635"/>
                  </a:lnTo>
                  <a:lnTo>
                    <a:pt x="1066" y="1238"/>
                  </a:lnTo>
                  <a:lnTo>
                    <a:pt x="1047" y="1247"/>
                  </a:lnTo>
                  <a:lnTo>
                    <a:pt x="1047" y="1001"/>
                  </a:lnTo>
                  <a:lnTo>
                    <a:pt x="0" y="1001"/>
                  </a:lnTo>
                  <a:lnTo>
                    <a:pt x="0" y="247"/>
                  </a:lnTo>
                  <a:lnTo>
                    <a:pt x="1047" y="247"/>
                  </a:lnTo>
                  <a:lnTo>
                    <a:pt x="104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sp>
          <p:nvSpPr>
            <p:cNvPr id="71" name="Freeform 298"/>
            <p:cNvSpPr>
              <a:spLocks noEditPoints="1"/>
            </p:cNvSpPr>
            <p:nvPr/>
          </p:nvSpPr>
          <p:spPr bwMode="auto">
            <a:xfrm>
              <a:off x="-2809" y="2626"/>
              <a:ext cx="775" cy="1551"/>
            </a:xfrm>
            <a:custGeom>
              <a:avLst/>
              <a:gdLst>
                <a:gd name="T0" fmla="*/ 68 w 1550"/>
                <a:gd name="T1" fmla="*/ 1861 h 3101"/>
                <a:gd name="T2" fmla="*/ 68 w 1550"/>
                <a:gd name="T3" fmla="*/ 2848 h 3101"/>
                <a:gd name="T4" fmla="*/ 930 w 1550"/>
                <a:gd name="T5" fmla="*/ 3007 h 3101"/>
                <a:gd name="T6" fmla="*/ 939 w 1550"/>
                <a:gd name="T7" fmla="*/ 1909 h 3101"/>
                <a:gd name="T8" fmla="*/ 68 w 1550"/>
                <a:gd name="T9" fmla="*/ 1861 h 3101"/>
                <a:gd name="T10" fmla="*/ 68 w 1550"/>
                <a:gd name="T11" fmla="*/ 1591 h 3101"/>
                <a:gd name="T12" fmla="*/ 68 w 1550"/>
                <a:gd name="T13" fmla="*/ 1790 h 3101"/>
                <a:gd name="T14" fmla="*/ 939 w 1550"/>
                <a:gd name="T15" fmla="*/ 1832 h 3101"/>
                <a:gd name="T16" fmla="*/ 939 w 1550"/>
                <a:gd name="T17" fmla="*/ 1607 h 3101"/>
                <a:gd name="T18" fmla="*/ 68 w 1550"/>
                <a:gd name="T19" fmla="*/ 1591 h 3101"/>
                <a:gd name="T20" fmla="*/ 942 w 1550"/>
                <a:gd name="T21" fmla="*/ 1303 h 3101"/>
                <a:gd name="T22" fmla="*/ 72 w 1550"/>
                <a:gd name="T23" fmla="*/ 1316 h 3101"/>
                <a:gd name="T24" fmla="*/ 68 w 1550"/>
                <a:gd name="T25" fmla="*/ 1519 h 3101"/>
                <a:gd name="T26" fmla="*/ 942 w 1550"/>
                <a:gd name="T27" fmla="*/ 1532 h 3101"/>
                <a:gd name="T28" fmla="*/ 942 w 1550"/>
                <a:gd name="T29" fmla="*/ 1303 h 3101"/>
                <a:gd name="T30" fmla="*/ 946 w 1550"/>
                <a:gd name="T31" fmla="*/ 1003 h 3101"/>
                <a:gd name="T32" fmla="*/ 72 w 1550"/>
                <a:gd name="T33" fmla="*/ 1045 h 3101"/>
                <a:gd name="T34" fmla="*/ 72 w 1550"/>
                <a:gd name="T35" fmla="*/ 1248 h 3101"/>
                <a:gd name="T36" fmla="*/ 942 w 1550"/>
                <a:gd name="T37" fmla="*/ 1226 h 3101"/>
                <a:gd name="T38" fmla="*/ 946 w 1550"/>
                <a:gd name="T39" fmla="*/ 1003 h 3101"/>
                <a:gd name="T40" fmla="*/ 946 w 1550"/>
                <a:gd name="T41" fmla="*/ 699 h 3101"/>
                <a:gd name="T42" fmla="*/ 72 w 1550"/>
                <a:gd name="T43" fmla="*/ 774 h 3101"/>
                <a:gd name="T44" fmla="*/ 72 w 1550"/>
                <a:gd name="T45" fmla="*/ 977 h 3101"/>
                <a:gd name="T46" fmla="*/ 946 w 1550"/>
                <a:gd name="T47" fmla="*/ 926 h 3101"/>
                <a:gd name="T48" fmla="*/ 946 w 1550"/>
                <a:gd name="T49" fmla="*/ 699 h 3101"/>
                <a:gd name="T50" fmla="*/ 946 w 1550"/>
                <a:gd name="T51" fmla="*/ 399 h 3101"/>
                <a:gd name="T52" fmla="*/ 77 w 1550"/>
                <a:gd name="T53" fmla="*/ 503 h 3101"/>
                <a:gd name="T54" fmla="*/ 77 w 1550"/>
                <a:gd name="T55" fmla="*/ 706 h 3101"/>
                <a:gd name="T56" fmla="*/ 946 w 1550"/>
                <a:gd name="T57" fmla="*/ 622 h 3101"/>
                <a:gd name="T58" fmla="*/ 946 w 1550"/>
                <a:gd name="T59" fmla="*/ 399 h 3101"/>
                <a:gd name="T60" fmla="*/ 951 w 1550"/>
                <a:gd name="T61" fmla="*/ 93 h 3101"/>
                <a:gd name="T62" fmla="*/ 77 w 1550"/>
                <a:gd name="T63" fmla="*/ 229 h 3101"/>
                <a:gd name="T64" fmla="*/ 77 w 1550"/>
                <a:gd name="T65" fmla="*/ 432 h 3101"/>
                <a:gd name="T66" fmla="*/ 946 w 1550"/>
                <a:gd name="T67" fmla="*/ 318 h 3101"/>
                <a:gd name="T68" fmla="*/ 951 w 1550"/>
                <a:gd name="T69" fmla="*/ 93 h 3101"/>
                <a:gd name="T70" fmla="*/ 1036 w 1550"/>
                <a:gd name="T71" fmla="*/ 0 h 3101"/>
                <a:gd name="T72" fmla="*/ 1550 w 1550"/>
                <a:gd name="T73" fmla="*/ 225 h 3101"/>
                <a:gd name="T74" fmla="*/ 1534 w 1550"/>
                <a:gd name="T75" fmla="*/ 2839 h 3101"/>
                <a:gd name="T76" fmla="*/ 1014 w 1550"/>
                <a:gd name="T77" fmla="*/ 3101 h 3101"/>
                <a:gd name="T78" fmla="*/ 0 w 1550"/>
                <a:gd name="T79" fmla="*/ 2903 h 3101"/>
                <a:gd name="T80" fmla="*/ 9 w 1550"/>
                <a:gd name="T81" fmla="*/ 170 h 3101"/>
                <a:gd name="T82" fmla="*/ 1036 w 1550"/>
                <a:gd name="T83" fmla="*/ 0 h 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0" h="3101">
                  <a:moveTo>
                    <a:pt x="68" y="1861"/>
                  </a:moveTo>
                  <a:lnTo>
                    <a:pt x="68" y="2848"/>
                  </a:lnTo>
                  <a:lnTo>
                    <a:pt x="930" y="3007"/>
                  </a:lnTo>
                  <a:lnTo>
                    <a:pt x="939" y="1909"/>
                  </a:lnTo>
                  <a:lnTo>
                    <a:pt x="68" y="1861"/>
                  </a:lnTo>
                  <a:close/>
                  <a:moveTo>
                    <a:pt x="68" y="1591"/>
                  </a:moveTo>
                  <a:lnTo>
                    <a:pt x="68" y="1790"/>
                  </a:lnTo>
                  <a:lnTo>
                    <a:pt x="939" y="1832"/>
                  </a:lnTo>
                  <a:lnTo>
                    <a:pt x="939" y="1607"/>
                  </a:lnTo>
                  <a:lnTo>
                    <a:pt x="68" y="1591"/>
                  </a:lnTo>
                  <a:close/>
                  <a:moveTo>
                    <a:pt x="942" y="1303"/>
                  </a:moveTo>
                  <a:lnTo>
                    <a:pt x="72" y="1316"/>
                  </a:lnTo>
                  <a:lnTo>
                    <a:pt x="68" y="1519"/>
                  </a:lnTo>
                  <a:lnTo>
                    <a:pt x="942" y="1532"/>
                  </a:lnTo>
                  <a:lnTo>
                    <a:pt x="942" y="1303"/>
                  </a:lnTo>
                  <a:close/>
                  <a:moveTo>
                    <a:pt x="946" y="1003"/>
                  </a:moveTo>
                  <a:lnTo>
                    <a:pt x="72" y="1045"/>
                  </a:lnTo>
                  <a:lnTo>
                    <a:pt x="72" y="1248"/>
                  </a:lnTo>
                  <a:lnTo>
                    <a:pt x="942" y="1226"/>
                  </a:lnTo>
                  <a:lnTo>
                    <a:pt x="946" y="1003"/>
                  </a:lnTo>
                  <a:close/>
                  <a:moveTo>
                    <a:pt x="946" y="699"/>
                  </a:moveTo>
                  <a:lnTo>
                    <a:pt x="72" y="774"/>
                  </a:lnTo>
                  <a:lnTo>
                    <a:pt x="72" y="977"/>
                  </a:lnTo>
                  <a:lnTo>
                    <a:pt x="946" y="926"/>
                  </a:lnTo>
                  <a:lnTo>
                    <a:pt x="946" y="699"/>
                  </a:lnTo>
                  <a:close/>
                  <a:moveTo>
                    <a:pt x="946" y="399"/>
                  </a:moveTo>
                  <a:lnTo>
                    <a:pt x="77" y="503"/>
                  </a:lnTo>
                  <a:lnTo>
                    <a:pt x="77" y="706"/>
                  </a:lnTo>
                  <a:lnTo>
                    <a:pt x="946" y="622"/>
                  </a:lnTo>
                  <a:lnTo>
                    <a:pt x="946" y="399"/>
                  </a:lnTo>
                  <a:close/>
                  <a:moveTo>
                    <a:pt x="951" y="93"/>
                  </a:moveTo>
                  <a:lnTo>
                    <a:pt x="77" y="229"/>
                  </a:lnTo>
                  <a:lnTo>
                    <a:pt x="77" y="432"/>
                  </a:lnTo>
                  <a:lnTo>
                    <a:pt x="946" y="318"/>
                  </a:lnTo>
                  <a:lnTo>
                    <a:pt x="951" y="93"/>
                  </a:lnTo>
                  <a:close/>
                  <a:moveTo>
                    <a:pt x="1036" y="0"/>
                  </a:moveTo>
                  <a:lnTo>
                    <a:pt x="1550" y="225"/>
                  </a:lnTo>
                  <a:lnTo>
                    <a:pt x="1534" y="2839"/>
                  </a:lnTo>
                  <a:lnTo>
                    <a:pt x="1014" y="3101"/>
                  </a:lnTo>
                  <a:lnTo>
                    <a:pt x="0" y="2903"/>
                  </a:lnTo>
                  <a:lnTo>
                    <a:pt x="9" y="170"/>
                  </a:lnTo>
                  <a:lnTo>
                    <a:pt x="103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3848"/>
              <a:endParaRPr lang="en-GB" dirty="0">
                <a:gradFill flip="none" rotWithShape="1">
                  <a:gsLst>
                    <a:gs pos="0">
                      <a:srgbClr val="FFFFFF"/>
                    </a:gs>
                    <a:gs pos="100000">
                      <a:srgbClr val="FFFFFF"/>
                    </a:gs>
                  </a:gsLst>
                  <a:lin ang="10800000" scaled="1"/>
                  <a:tileRect/>
                </a:gradFill>
              </a:endParaRPr>
            </a:p>
          </p:txBody>
        </p:sp>
      </p:grpSp>
    </p:spTree>
    <p:extLst>
      <p:ext uri="{BB962C8B-B14F-4D97-AF65-F5344CB8AC3E}">
        <p14:creationId xmlns:p14="http://schemas.microsoft.com/office/powerpoint/2010/main" val="764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8"/>
            <a:ext cx="5256918" cy="4698081"/>
          </a:xfrm>
        </p:spPr>
        <p:txBody>
          <a:bodyPr/>
          <a:lstStyle/>
          <a:p>
            <a:pPr marL="0" indent="0">
              <a:buNone/>
            </a:pPr>
            <a:endParaRPr lang="en-US" dirty="0"/>
          </a:p>
          <a:p>
            <a:pPr marL="336118" lvl="1" indent="0">
              <a:buNone/>
            </a:pPr>
            <a:r>
              <a:rPr lang="en-US" dirty="0"/>
              <a:t>Collect security related events and perform forensic, audit and breach analysis.</a:t>
            </a:r>
          </a:p>
          <a:p>
            <a:pPr lvl="1"/>
            <a:r>
              <a:rPr lang="en-US" dirty="0"/>
              <a:t>Security posture</a:t>
            </a:r>
          </a:p>
          <a:p>
            <a:pPr lvl="1"/>
            <a:r>
              <a:rPr lang="en-US" dirty="0"/>
              <a:t>Notable issues</a:t>
            </a:r>
          </a:p>
          <a:p>
            <a:pPr lvl="1"/>
            <a:r>
              <a:rPr lang="en-US" dirty="0"/>
              <a:t>Summary threats</a:t>
            </a:r>
          </a:p>
          <a:p>
            <a:pPr lvl="1"/>
            <a:endParaRPr lang="en-US" dirty="0"/>
          </a:p>
          <a:p>
            <a:endParaRPr lang="en-US" dirty="0"/>
          </a:p>
          <a:p>
            <a:endParaRPr lang="en-US" dirty="0"/>
          </a:p>
        </p:txBody>
      </p:sp>
      <p:sp>
        <p:nvSpPr>
          <p:cNvPr id="2" name="Title 1"/>
          <p:cNvSpPr>
            <a:spLocks noGrp="1"/>
          </p:cNvSpPr>
          <p:nvPr>
            <p:ph type="title"/>
          </p:nvPr>
        </p:nvSpPr>
        <p:spPr/>
        <p:txBody>
          <a:bodyPr/>
          <a:lstStyle/>
          <a:p>
            <a:r>
              <a:rPr lang="en-US" dirty="0"/>
              <a:t>Security and audit</a:t>
            </a:r>
          </a:p>
        </p:txBody>
      </p:sp>
      <p:pic>
        <p:nvPicPr>
          <p:cNvPr id="4" name="Picture 3"/>
          <p:cNvPicPr>
            <a:picLocks noChangeAspect="1"/>
          </p:cNvPicPr>
          <p:nvPr/>
        </p:nvPicPr>
        <p:blipFill>
          <a:blip r:embed="rId2"/>
          <a:stretch>
            <a:fillRect/>
          </a:stretch>
        </p:blipFill>
        <p:spPr>
          <a:xfrm>
            <a:off x="8744128" y="3604190"/>
            <a:ext cx="3180952" cy="2857143"/>
          </a:xfrm>
          <a:prstGeom prst="rect">
            <a:avLst/>
          </a:prstGeom>
        </p:spPr>
      </p:pic>
      <p:pic>
        <p:nvPicPr>
          <p:cNvPr id="6" name="Picture 5"/>
          <p:cNvPicPr>
            <a:picLocks noChangeAspect="1"/>
          </p:cNvPicPr>
          <p:nvPr/>
        </p:nvPicPr>
        <p:blipFill>
          <a:blip r:embed="rId3"/>
          <a:stretch>
            <a:fillRect/>
          </a:stretch>
        </p:blipFill>
        <p:spPr>
          <a:xfrm>
            <a:off x="5720644" y="289511"/>
            <a:ext cx="6204436" cy="3007153"/>
          </a:xfrm>
          <a:prstGeom prst="rect">
            <a:avLst/>
          </a:prstGeom>
        </p:spPr>
      </p:pic>
    </p:spTree>
    <p:extLst>
      <p:ext uri="{BB962C8B-B14F-4D97-AF65-F5344CB8AC3E}">
        <p14:creationId xmlns:p14="http://schemas.microsoft.com/office/powerpoint/2010/main" val="18000455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8"/>
            <a:ext cx="5256918" cy="6556538"/>
          </a:xfrm>
        </p:spPr>
        <p:txBody>
          <a:bodyPr/>
          <a:lstStyle/>
          <a:p>
            <a:pPr marL="0" indent="0">
              <a:buNone/>
            </a:pPr>
            <a:r>
              <a:rPr lang="en-US" dirty="0"/>
              <a:t>Security Posture</a:t>
            </a:r>
          </a:p>
          <a:p>
            <a:pPr marL="0" indent="0">
              <a:buNone/>
            </a:pPr>
            <a:endParaRPr lang="en-US" dirty="0"/>
          </a:p>
          <a:p>
            <a:pPr marL="336118" lvl="1" indent="0">
              <a:buNone/>
            </a:pPr>
            <a:r>
              <a:rPr lang="en-US" dirty="0"/>
              <a:t>Quick glance showcasing server workload and server security threats</a:t>
            </a:r>
          </a:p>
          <a:p>
            <a:pPr lvl="1"/>
            <a:r>
              <a:rPr lang="en-US" dirty="0"/>
              <a:t>Computer growth change</a:t>
            </a:r>
          </a:p>
          <a:p>
            <a:pPr lvl="1"/>
            <a:r>
              <a:rPr lang="en-US" dirty="0"/>
              <a:t>Account authentication </a:t>
            </a:r>
          </a:p>
          <a:p>
            <a:pPr lvl="1"/>
            <a:r>
              <a:rPr lang="en-US" dirty="0"/>
              <a:t>Total system activities</a:t>
            </a:r>
          </a:p>
          <a:p>
            <a:pPr lvl="1"/>
            <a:r>
              <a:rPr lang="en-US" dirty="0"/>
              <a:t>Processes executed</a:t>
            </a:r>
          </a:p>
          <a:p>
            <a:pPr lvl="1"/>
            <a:r>
              <a:rPr lang="en-US" dirty="0"/>
              <a:t>Change in policy</a:t>
            </a:r>
          </a:p>
          <a:p>
            <a:pPr lvl="1"/>
            <a:r>
              <a:rPr lang="en-US" dirty="0"/>
              <a:t>Remote IP Tracking</a:t>
            </a:r>
          </a:p>
          <a:p>
            <a:pPr lvl="1"/>
            <a:endParaRPr lang="en-US" dirty="0"/>
          </a:p>
          <a:p>
            <a:endParaRPr lang="en-US" dirty="0"/>
          </a:p>
          <a:p>
            <a:endParaRPr lang="en-US" dirty="0"/>
          </a:p>
        </p:txBody>
      </p:sp>
      <p:sp>
        <p:nvSpPr>
          <p:cNvPr id="2" name="Title 1"/>
          <p:cNvSpPr>
            <a:spLocks noGrp="1"/>
          </p:cNvSpPr>
          <p:nvPr>
            <p:ph type="title"/>
          </p:nvPr>
        </p:nvSpPr>
        <p:spPr/>
        <p:txBody>
          <a:bodyPr/>
          <a:lstStyle/>
          <a:p>
            <a:r>
              <a:rPr lang="en-US" dirty="0"/>
              <a:t>Security Solution Pack</a:t>
            </a:r>
          </a:p>
        </p:txBody>
      </p:sp>
      <p:pic>
        <p:nvPicPr>
          <p:cNvPr id="4" name="Picture 3"/>
          <p:cNvPicPr>
            <a:picLocks noChangeAspect="1"/>
          </p:cNvPicPr>
          <p:nvPr/>
        </p:nvPicPr>
        <p:blipFill>
          <a:blip r:embed="rId2"/>
          <a:stretch>
            <a:fillRect/>
          </a:stretch>
        </p:blipFill>
        <p:spPr>
          <a:xfrm>
            <a:off x="7402930" y="739344"/>
            <a:ext cx="3257550" cy="5172075"/>
          </a:xfrm>
          <a:prstGeom prst="rect">
            <a:avLst/>
          </a:prstGeom>
        </p:spPr>
      </p:pic>
    </p:spTree>
    <p:extLst>
      <p:ext uri="{BB962C8B-B14F-4D97-AF65-F5344CB8AC3E}">
        <p14:creationId xmlns:p14="http://schemas.microsoft.com/office/powerpoint/2010/main" val="41665404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8"/>
            <a:ext cx="5256918" cy="6556538"/>
          </a:xfrm>
        </p:spPr>
        <p:txBody>
          <a:bodyPr/>
          <a:lstStyle/>
          <a:p>
            <a:pPr marL="0" indent="0">
              <a:buNone/>
            </a:pPr>
            <a:r>
              <a:rPr lang="en-US" dirty="0"/>
              <a:t>Notable issues</a:t>
            </a:r>
          </a:p>
          <a:p>
            <a:pPr marL="0" indent="0">
              <a:buNone/>
            </a:pPr>
            <a:endParaRPr lang="en-US" dirty="0"/>
          </a:p>
          <a:p>
            <a:pPr marL="336118" lvl="1" indent="0">
              <a:buNone/>
            </a:pPr>
            <a:r>
              <a:rPr lang="en-US" dirty="0"/>
              <a:t>Understand notable security issues, and audit rate of change</a:t>
            </a:r>
          </a:p>
          <a:p>
            <a:pPr lvl="1"/>
            <a:r>
              <a:rPr lang="en-US" dirty="0"/>
              <a:t>Failed account access</a:t>
            </a:r>
          </a:p>
          <a:p>
            <a:pPr lvl="1"/>
            <a:r>
              <a:rPr lang="en-US" dirty="0"/>
              <a:t>Security policy and group changes</a:t>
            </a:r>
          </a:p>
          <a:p>
            <a:pPr lvl="1"/>
            <a:r>
              <a:rPr lang="en-US" dirty="0"/>
              <a:t>Password resets</a:t>
            </a:r>
          </a:p>
          <a:p>
            <a:pPr lvl="1"/>
            <a:r>
              <a:rPr lang="en-US" dirty="0"/>
              <a:t>Event log cleaning</a:t>
            </a:r>
          </a:p>
          <a:p>
            <a:pPr lvl="1"/>
            <a:r>
              <a:rPr lang="en-US" dirty="0"/>
              <a:t>Lock-out accounts</a:t>
            </a:r>
          </a:p>
          <a:p>
            <a:pPr lvl="1"/>
            <a:endParaRPr lang="en-US" dirty="0"/>
          </a:p>
          <a:p>
            <a:pPr lvl="1"/>
            <a:endParaRPr lang="en-US" dirty="0"/>
          </a:p>
          <a:p>
            <a:endParaRPr lang="en-US" dirty="0"/>
          </a:p>
          <a:p>
            <a:endParaRPr lang="en-US" dirty="0"/>
          </a:p>
        </p:txBody>
      </p:sp>
      <p:sp>
        <p:nvSpPr>
          <p:cNvPr id="2" name="Title 1"/>
          <p:cNvSpPr>
            <a:spLocks noGrp="1"/>
          </p:cNvSpPr>
          <p:nvPr>
            <p:ph type="title"/>
          </p:nvPr>
        </p:nvSpPr>
        <p:spPr/>
        <p:txBody>
          <a:bodyPr/>
          <a:lstStyle/>
          <a:p>
            <a:r>
              <a:rPr lang="en-US" dirty="0"/>
              <a:t>Security Solution Pack</a:t>
            </a:r>
          </a:p>
        </p:txBody>
      </p:sp>
      <p:pic>
        <p:nvPicPr>
          <p:cNvPr id="4" name="Picture 3"/>
          <p:cNvPicPr>
            <a:picLocks noChangeAspect="1"/>
          </p:cNvPicPr>
          <p:nvPr/>
        </p:nvPicPr>
        <p:blipFill>
          <a:blip r:embed="rId2"/>
          <a:stretch>
            <a:fillRect/>
          </a:stretch>
        </p:blipFill>
        <p:spPr>
          <a:xfrm>
            <a:off x="7386135" y="739344"/>
            <a:ext cx="3267075" cy="5248275"/>
          </a:xfrm>
          <a:prstGeom prst="rect">
            <a:avLst/>
          </a:prstGeom>
        </p:spPr>
      </p:pic>
    </p:spTree>
    <p:extLst>
      <p:ext uri="{BB962C8B-B14F-4D97-AF65-F5344CB8AC3E}">
        <p14:creationId xmlns:p14="http://schemas.microsoft.com/office/powerpoint/2010/main" val="778304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3546" y="1276785"/>
            <a:ext cx="5737776" cy="5096780"/>
          </a:xfrm>
        </p:spPr>
        <p:txBody>
          <a:bodyPr/>
          <a:lstStyle/>
          <a:p>
            <a:pPr marL="0" indent="0">
              <a:buNone/>
            </a:pPr>
            <a:r>
              <a:rPr lang="en-US" sz="2000" b="1" dirty="0"/>
              <a:t>Day 1</a:t>
            </a:r>
          </a:p>
          <a:p>
            <a:r>
              <a:rPr lang="en-US" sz="2000" dirty="0"/>
              <a:t>Introduction to Microsoft Azure</a:t>
            </a:r>
            <a:br>
              <a:rPr lang="en-US" sz="2000" dirty="0"/>
            </a:br>
            <a:r>
              <a:rPr lang="en-US" sz="2000" dirty="0"/>
              <a:t>(75 minutes)</a:t>
            </a:r>
          </a:p>
          <a:p>
            <a:r>
              <a:rPr lang="en-US" sz="2000" dirty="0"/>
              <a:t>Break</a:t>
            </a:r>
          </a:p>
          <a:p>
            <a:r>
              <a:rPr lang="en-US" sz="2000" dirty="0"/>
              <a:t>HOL : Working with Azure Resource Manager (60 minutes)</a:t>
            </a:r>
          </a:p>
          <a:p>
            <a:r>
              <a:rPr lang="en-US" sz="2000" dirty="0"/>
              <a:t>Lunch</a:t>
            </a:r>
          </a:p>
          <a:p>
            <a:r>
              <a:rPr lang="en-US" sz="2000" dirty="0"/>
              <a:t>Introduction to Microsoft Operational Management Suite (90 minutes)</a:t>
            </a:r>
          </a:p>
          <a:p>
            <a:r>
              <a:rPr lang="en-US" sz="2000" dirty="0"/>
              <a:t>Break</a:t>
            </a:r>
          </a:p>
          <a:p>
            <a:r>
              <a:rPr lang="en-US" sz="2000" dirty="0"/>
              <a:t>HOL : Working with Operational Insights</a:t>
            </a:r>
            <a:br>
              <a:rPr lang="en-US" sz="2000" dirty="0"/>
            </a:br>
            <a:r>
              <a:rPr lang="en-US" sz="2000" dirty="0"/>
              <a:t>(45 minutes) </a:t>
            </a:r>
          </a:p>
          <a:p>
            <a:r>
              <a:rPr lang="en-US" sz="2000" dirty="0"/>
              <a:t>Introduction to Azure Backup (30 minutes)</a:t>
            </a:r>
          </a:p>
          <a:p>
            <a:r>
              <a:rPr lang="en-US" sz="2000" dirty="0"/>
              <a:t>HOL : Working with Azure Backup</a:t>
            </a:r>
            <a:br>
              <a:rPr lang="en-US" sz="2000" dirty="0"/>
            </a:br>
            <a:r>
              <a:rPr lang="en-US" sz="2000" dirty="0"/>
              <a:t>(45 minutes)</a:t>
            </a:r>
          </a:p>
          <a:p>
            <a:pPr lvl="1"/>
            <a:endParaRPr lang="en-US" sz="1200" dirty="0"/>
          </a:p>
        </p:txBody>
      </p:sp>
      <p:sp>
        <p:nvSpPr>
          <p:cNvPr id="4" name="Text Placeholder 2"/>
          <p:cNvSpPr txBox="1">
            <a:spLocks/>
          </p:cNvSpPr>
          <p:nvPr/>
        </p:nvSpPr>
        <p:spPr>
          <a:xfrm>
            <a:off x="6159880" y="1326064"/>
            <a:ext cx="5858730" cy="34470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b="1" dirty="0"/>
              <a:t>Day 2</a:t>
            </a:r>
          </a:p>
          <a:p>
            <a:r>
              <a:rPr lang="en-US" sz="2000" dirty="0"/>
              <a:t>Introduction to Azure Site Recovery </a:t>
            </a:r>
            <a:br>
              <a:rPr lang="en-US" sz="2000" dirty="0"/>
            </a:br>
            <a:r>
              <a:rPr lang="en-US" sz="2000" dirty="0"/>
              <a:t>(75 minutes)</a:t>
            </a:r>
          </a:p>
          <a:p>
            <a:r>
              <a:rPr lang="en-US" sz="2000" dirty="0"/>
              <a:t>Break</a:t>
            </a:r>
          </a:p>
          <a:p>
            <a:r>
              <a:rPr lang="en-US" sz="2000" dirty="0"/>
              <a:t>HOL : Azure Site Recovery – Part 1 (60 minutes)</a:t>
            </a:r>
          </a:p>
          <a:p>
            <a:r>
              <a:rPr lang="en-US" sz="2000" dirty="0"/>
              <a:t>Lunch</a:t>
            </a:r>
          </a:p>
          <a:p>
            <a:r>
              <a:rPr lang="en-US" sz="2000" dirty="0"/>
              <a:t>HOL: Azure Site Recovery – Part 2 (90 minutes)</a:t>
            </a:r>
          </a:p>
          <a:p>
            <a:r>
              <a:rPr lang="en-US" sz="2000" dirty="0"/>
              <a:t>Break</a:t>
            </a:r>
          </a:p>
          <a:p>
            <a:r>
              <a:rPr lang="en-US" sz="2000" dirty="0"/>
              <a:t>Working with Azure Starter Kits (60 minutes)</a:t>
            </a:r>
          </a:p>
          <a:p>
            <a:r>
              <a:rPr lang="en-US" sz="2000" dirty="0"/>
              <a:t>Post Bootcamp Examination </a:t>
            </a:r>
          </a:p>
        </p:txBody>
      </p:sp>
    </p:spTree>
    <p:extLst>
      <p:ext uri="{BB962C8B-B14F-4D97-AF65-F5344CB8AC3E}">
        <p14:creationId xmlns:p14="http://schemas.microsoft.com/office/powerpoint/2010/main" val="377367828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55229" cy="55767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94205"/>
            <a:ext cx="5373511" cy="27637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89405"/>
            <a:ext cx="1485900" cy="3048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475062" y="4094204"/>
            <a:ext cx="3716938" cy="276379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255229" y="1983"/>
            <a:ext cx="4936771" cy="409222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0874" y="4094205"/>
            <a:ext cx="3144188" cy="2763795"/>
          </a:xfrm>
          <a:prstGeom prst="rect">
            <a:avLst/>
          </a:prstGeom>
        </p:spPr>
      </p:pic>
    </p:spTree>
    <p:extLst>
      <p:ext uri="{BB962C8B-B14F-4D97-AF65-F5344CB8AC3E}">
        <p14:creationId xmlns:p14="http://schemas.microsoft.com/office/powerpoint/2010/main" val="31192344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490" y="289512"/>
            <a:ext cx="3219450" cy="2838450"/>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9091164" y="3163814"/>
            <a:ext cx="2992562" cy="265612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508" y="3163814"/>
            <a:ext cx="2997760" cy="265669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68" y="3183216"/>
            <a:ext cx="2959135" cy="2637296"/>
          </a:xfrm>
          <a:prstGeom prst="rect">
            <a:avLst/>
          </a:prstGeom>
          <a:ln>
            <a:solidFill>
              <a:schemeClr val="bg1"/>
            </a:solidFill>
          </a:ln>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9" y="3183215"/>
            <a:ext cx="2946401" cy="2636719"/>
          </a:xfrm>
          <a:prstGeom prst="rect">
            <a:avLst/>
          </a:prstGeom>
        </p:spPr>
      </p:pic>
    </p:spTree>
    <p:extLst>
      <p:ext uri="{BB962C8B-B14F-4D97-AF65-F5344CB8AC3E}">
        <p14:creationId xmlns:p14="http://schemas.microsoft.com/office/powerpoint/2010/main" val="6721156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Demo : </a:t>
            </a:r>
            <a:br>
              <a:rPr lang="en-US" sz="5400" dirty="0"/>
            </a:br>
            <a:r>
              <a:rPr lang="en-US" sz="5400" dirty="0"/>
              <a:t>Operational Insight Dashboard </a:t>
            </a:r>
          </a:p>
        </p:txBody>
      </p:sp>
    </p:spTree>
    <p:extLst>
      <p:ext uri="{BB962C8B-B14F-4D97-AF65-F5344CB8AC3E}">
        <p14:creationId xmlns:p14="http://schemas.microsoft.com/office/powerpoint/2010/main" val="32522522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269240" y="1420816"/>
            <a:ext cx="9859116" cy="2697988"/>
          </a:xfrm>
        </p:spPr>
        <p:txBody>
          <a:bodyPr/>
          <a:lstStyle/>
          <a:p>
            <a:pPr>
              <a:lnSpc>
                <a:spcPct val="100000"/>
              </a:lnSpc>
              <a:spcBef>
                <a:spcPts val="2000"/>
              </a:spcBef>
            </a:pPr>
            <a:r>
              <a:rPr lang="en-US" dirty="0"/>
              <a:t>Automation</a:t>
            </a:r>
          </a:p>
        </p:txBody>
      </p:sp>
      <p:grpSp>
        <p:nvGrpSpPr>
          <p:cNvPr id="21" name="Group 20"/>
          <p:cNvGrpSpPr/>
          <p:nvPr/>
        </p:nvGrpSpPr>
        <p:grpSpPr>
          <a:xfrm>
            <a:off x="7762240" y="2018213"/>
            <a:ext cx="2838995" cy="2706423"/>
            <a:chOff x="788838" y="2946069"/>
            <a:chExt cx="575578" cy="572189"/>
          </a:xfrm>
          <a:solidFill>
            <a:schemeClr val="tx1"/>
          </a:solidFill>
        </p:grpSpPr>
        <p:sp>
          <p:nvSpPr>
            <p:cNvPr id="22" name="Arc 21"/>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marL="0" marR="0" lvl="0" indent="0" algn="ctr" defTabSz="9140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 name="Arc 22"/>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marL="0" marR="0" lvl="0" indent="0" algn="ctr" defTabSz="9140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24" name="Group 89"/>
            <p:cNvGrpSpPr/>
            <p:nvPr/>
          </p:nvGrpSpPr>
          <p:grpSpPr>
            <a:xfrm>
              <a:off x="900135" y="3037770"/>
              <a:ext cx="359429" cy="358342"/>
              <a:chOff x="4263674" y="4256263"/>
              <a:chExt cx="1123946" cy="1113201"/>
            </a:xfrm>
            <a:grpFill/>
          </p:grpSpPr>
          <p:grpSp>
            <p:nvGrpSpPr>
              <p:cNvPr id="25" name="Group 88"/>
              <p:cNvGrpSpPr/>
              <p:nvPr/>
            </p:nvGrpSpPr>
            <p:grpSpPr>
              <a:xfrm>
                <a:off x="4263674" y="4256263"/>
                <a:ext cx="1123946" cy="1113201"/>
                <a:chOff x="5764931" y="4024246"/>
                <a:chExt cx="1123946" cy="1113201"/>
              </a:xfrm>
              <a:grpFill/>
            </p:grpSpPr>
            <p:sp>
              <p:nvSpPr>
                <p:cNvPr id="27"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marL="0" marR="0" lvl="0" indent="0" defTabSz="9140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marL="0" marR="0" lvl="0" indent="0" defTabSz="9140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26"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marL="0" marR="0" lvl="0" indent="0" defTabSz="9140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sp>
        <p:nvSpPr>
          <p:cNvPr id="31" name="Rectangle 30"/>
          <p:cNvSpPr/>
          <p:nvPr/>
        </p:nvSpPr>
        <p:spPr>
          <a:xfrm>
            <a:off x="370840" y="3084812"/>
            <a:ext cx="5564401" cy="1897955"/>
          </a:xfrm>
          <a:prstGeom prst="rect">
            <a:avLst/>
          </a:prstGeom>
        </p:spPr>
        <p:txBody>
          <a:bodyPr wrap="square">
            <a:spAutoFit/>
          </a:bodyPr>
          <a:lstStyle/>
          <a:p>
            <a:pPr marL="0" marR="0" lvl="0" indent="0" defTabSz="914400" eaLnBrk="1" fontAlgn="auto" latinLnBrk="0" hangingPunct="1">
              <a:lnSpc>
                <a:spcPct val="100000"/>
              </a:lnSpc>
              <a:spcBef>
                <a:spcPts val="2000"/>
              </a:spcBef>
              <a:spcAft>
                <a:spcPts val="1800"/>
              </a:spcAft>
              <a:buClrTx/>
              <a:buSzTx/>
              <a:buFontTx/>
              <a:buNone/>
              <a:tabLst/>
              <a:defRPr/>
            </a:pPr>
            <a:r>
              <a:rPr kumimoji="0" lang="en-US" sz="1800" b="1" i="0" u="none" strike="noStrike" kern="0" cap="none" spc="0" normalizeH="0" baseline="0" noProof="0" dirty="0">
                <a:ln>
                  <a:noFill/>
                </a:ln>
                <a:effectLst/>
                <a:uLnTx/>
                <a:uFillTx/>
              </a:rPr>
              <a:t>Orchestrate complex and repetitive operations.</a:t>
            </a:r>
          </a:p>
          <a:p>
            <a:pPr marL="285750" marR="0" lvl="0" indent="-285750" defTabSz="914400" eaLnBrk="1" fontAlgn="auto" latinLnBrk="0" hangingPunct="1">
              <a:lnSpc>
                <a:spcPct val="100000"/>
              </a:lnSpc>
              <a:spcBef>
                <a:spcPts val="2000"/>
              </a:spcBef>
              <a:spcAft>
                <a:spcPts val="180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Create, monitor, manage, and deploy resources</a:t>
            </a:r>
          </a:p>
          <a:p>
            <a:pPr marL="285750" marR="0" lvl="0" indent="-285750" defTabSz="914400" eaLnBrk="1" fontAlgn="auto" latinLnBrk="0" hangingPunct="1">
              <a:lnSpc>
                <a:spcPct val="100000"/>
              </a:lnSpc>
              <a:spcBef>
                <a:spcPts val="2000"/>
              </a:spcBef>
              <a:spcAft>
                <a:spcPts val="180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Reduce errors and boosting efficiency</a:t>
            </a:r>
          </a:p>
        </p:txBody>
      </p:sp>
    </p:spTree>
    <p:extLst>
      <p:ext uri="{BB962C8B-B14F-4D97-AF65-F5344CB8AC3E}">
        <p14:creationId xmlns:p14="http://schemas.microsoft.com/office/powerpoint/2010/main" val="249075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381" tIns="89614" rIns="143381" bIns="89614" rtlCol="0" anchor="t">
            <a:noAutofit/>
          </a:bodyPr>
          <a:lstStyle/>
          <a:p>
            <a:pPr defTabSz="914109"/>
            <a:r>
              <a:rPr lang="en-US" sz="4800" dirty="0">
                <a:gradFill>
                  <a:gsLst>
                    <a:gs pos="1250">
                      <a:schemeClr val="tx1"/>
                    </a:gs>
                    <a:gs pos="100000">
                      <a:schemeClr val="tx1"/>
                    </a:gs>
                  </a:gsLst>
                  <a:lin ang="5400000" scaled="0"/>
                </a:gradFill>
              </a:rPr>
              <a:t>New Automation capabilities</a:t>
            </a:r>
          </a:p>
        </p:txBody>
      </p:sp>
      <p:sp>
        <p:nvSpPr>
          <p:cNvPr id="82" name="Text Placeholder 2"/>
          <p:cNvSpPr txBox="1">
            <a:spLocks/>
          </p:cNvSpPr>
          <p:nvPr/>
        </p:nvSpPr>
        <p:spPr>
          <a:xfrm>
            <a:off x="269240" y="1515979"/>
            <a:ext cx="5256918" cy="5759096"/>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lvl="1"/>
            <a:r>
              <a:rPr lang="en-US" dirty="0"/>
              <a:t>Built-in integration with on-premises systems and PowerShell DSC nodes. </a:t>
            </a:r>
          </a:p>
          <a:p>
            <a:pPr lvl="2"/>
            <a:r>
              <a:rPr lang="en-US" dirty="0"/>
              <a:t>Run Azure Automation runbooks on-premises</a:t>
            </a:r>
          </a:p>
          <a:p>
            <a:pPr lvl="2"/>
            <a:r>
              <a:rPr lang="en-US" dirty="0"/>
              <a:t>Automation accessible via new REST API (including GitHub, VSO and ARM)</a:t>
            </a:r>
          </a:p>
          <a:p>
            <a:pPr lvl="1"/>
            <a:r>
              <a:rPr lang="en-US" dirty="0"/>
              <a:t>Graphical workflow-authoring tool </a:t>
            </a:r>
          </a:p>
          <a:p>
            <a:pPr lvl="1"/>
            <a:r>
              <a:rPr lang="en-US" dirty="0"/>
              <a:t>Runbook Management from the new Microsoft Azure portal</a:t>
            </a:r>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207" y="1275347"/>
            <a:ext cx="5944873" cy="287954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260" y="4419590"/>
            <a:ext cx="2041368" cy="2041368"/>
          </a:xfrm>
          <a:prstGeom prst="rect">
            <a:avLst/>
          </a:prstGeom>
        </p:spPr>
      </p:pic>
    </p:spTree>
    <p:extLst>
      <p:ext uri="{BB962C8B-B14F-4D97-AF65-F5344CB8AC3E}">
        <p14:creationId xmlns:p14="http://schemas.microsoft.com/office/powerpoint/2010/main" val="154991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269240" y="1420816"/>
            <a:ext cx="9859116" cy="2697988"/>
          </a:xfrm>
          <a:prstGeom prst="rect">
            <a:avLst/>
          </a:prstGeom>
          <a:noFill/>
        </p:spPr>
        <p:txBody>
          <a:bodyPr vert="horz" wrap="square" lIns="146304" tIns="91440" rIns="146304" bIns="91440" rtlCol="0" anchor="t" anchorCtr="0">
            <a:noAutofit/>
          </a:bodyPr>
          <a:lstStyle>
            <a:lvl1pPr algn="l" defTabSz="914293" rtl="0" eaLnBrk="1" latinLnBrk="0" hangingPunct="1">
              <a:lnSpc>
                <a:spcPct val="90000"/>
              </a:lnSpc>
              <a:spcBef>
                <a:spcPct val="0"/>
              </a:spcBef>
              <a:buNone/>
              <a:defRPr lang="en-US" sz="7058" b="0" kern="1200" cap="none" spc="-98" baseline="0">
                <a:ln w="3175">
                  <a:noFill/>
                </a:ln>
                <a:gradFill>
                  <a:gsLst>
                    <a:gs pos="5833">
                      <a:schemeClr val="tx1"/>
                    </a:gs>
                    <a:gs pos="18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a:t>Availability</a:t>
            </a:r>
          </a:p>
        </p:txBody>
      </p:sp>
      <p:sp>
        <p:nvSpPr>
          <p:cNvPr id="44" name="Rectangle 43"/>
          <p:cNvSpPr/>
          <p:nvPr/>
        </p:nvSpPr>
        <p:spPr>
          <a:xfrm>
            <a:off x="370840" y="3084812"/>
            <a:ext cx="5564401" cy="1477328"/>
          </a:xfrm>
          <a:prstGeom prst="rect">
            <a:avLst/>
          </a:prstGeom>
        </p:spPr>
        <p:txBody>
          <a:bodyPr wrap="square">
            <a:spAutoFit/>
          </a:bodyPr>
          <a:lstStyle/>
          <a:p>
            <a:pPr lvl="0">
              <a:spcBef>
                <a:spcPts val="2000"/>
              </a:spcBef>
              <a:spcAft>
                <a:spcPts val="1800"/>
              </a:spcAft>
            </a:pPr>
            <a:r>
              <a:rPr lang="en-US" b="1" dirty="0"/>
              <a:t>Ensure data integrity and application availability.</a:t>
            </a:r>
            <a:br>
              <a:rPr lang="en-US" b="1" dirty="0"/>
            </a:br>
            <a:br>
              <a:rPr lang="en-US" b="1" dirty="0"/>
            </a:br>
            <a:r>
              <a:rPr lang="en-US" dirty="0"/>
              <a:t>Backup and enable integrated recovery for all your servers and applications, no matter where they reside..</a:t>
            </a:r>
          </a:p>
        </p:txBody>
      </p:sp>
      <p:grpSp>
        <p:nvGrpSpPr>
          <p:cNvPr id="53" name="Group 79"/>
          <p:cNvGrpSpPr>
            <a:grpSpLocks noChangeAspect="1"/>
          </p:cNvGrpSpPr>
          <p:nvPr/>
        </p:nvGrpSpPr>
        <p:grpSpPr bwMode="black">
          <a:xfrm>
            <a:off x="7612106" y="1836883"/>
            <a:ext cx="3171052" cy="2925080"/>
            <a:chOff x="2462213" y="1598613"/>
            <a:chExt cx="4222750" cy="3667125"/>
          </a:xfrm>
          <a:solidFill>
            <a:schemeClr val="tx1"/>
          </a:solidFill>
        </p:grpSpPr>
        <p:sp>
          <p:nvSpPr>
            <p:cNvPr id="54"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55"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56"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57"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58"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59"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0"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1"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2"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3"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4"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5"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6" name="Freeform 18"/>
            <p:cNvSpPr>
              <a:spLocks/>
            </p:cNvSpPr>
            <p:nvPr/>
          </p:nvSpPr>
          <p:spPr bwMode="black">
            <a:xfrm>
              <a:off x="3579813" y="2892426"/>
              <a:ext cx="1833564" cy="1068389"/>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8"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6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0"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8"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sp>
          <p:nvSpPr>
            <p:cNvPr id="7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3848"/>
              <a:endParaRPr lang="en-US" sz="1600" dirty="0">
                <a:gradFill flip="none" rotWithShape="1">
                  <a:gsLst>
                    <a:gs pos="0">
                      <a:srgbClr val="FFFFFF"/>
                    </a:gs>
                    <a:gs pos="100000">
                      <a:srgbClr val="FFFFFF"/>
                    </a:gs>
                  </a:gsLst>
                  <a:lin ang="10800000" scaled="1"/>
                  <a:tileRect/>
                </a:gradFill>
              </a:endParaRPr>
            </a:p>
          </p:txBody>
        </p:sp>
      </p:grpSp>
    </p:spTree>
    <p:extLst>
      <p:ext uri="{BB962C8B-B14F-4D97-AF65-F5344CB8AC3E}">
        <p14:creationId xmlns:p14="http://schemas.microsoft.com/office/powerpoint/2010/main" val="371966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box"/>
          <p:cNvSpPr/>
          <p:nvPr/>
        </p:nvSpPr>
        <p:spPr bwMode="auto">
          <a:xfrm>
            <a:off x="473941" y="221353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Affordable in-box business continuity and disaster recovery solution</a:t>
            </a:r>
          </a:p>
        </p:txBody>
      </p:sp>
      <p:sp>
        <p:nvSpPr>
          <p:cNvPr id="50" name="1 box"/>
          <p:cNvSpPr/>
          <p:nvPr/>
        </p:nvSpPr>
        <p:spPr bwMode="auto">
          <a:xfrm>
            <a:off x="4295858" y="221353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z="2400" spc="-50" dirty="0">
                <a:solidFill>
                  <a:srgbClr val="002050"/>
                </a:solidFill>
                <a:latin typeface="+mj-lt"/>
              </a:rPr>
              <a:t>Seamless integration with existing backup and recovery investments</a:t>
            </a:r>
            <a:endParaRPr lang="en-US" sz="2400" dirty="0">
              <a:solidFill>
                <a:srgbClr val="002050"/>
              </a:solidFill>
              <a:latin typeface="+mj-lt"/>
            </a:endParaRPr>
          </a:p>
        </p:txBody>
      </p:sp>
      <p:sp>
        <p:nvSpPr>
          <p:cNvPr id="56" name="1 box"/>
          <p:cNvSpPr/>
          <p:nvPr/>
        </p:nvSpPr>
        <p:spPr bwMode="auto">
          <a:xfrm>
            <a:off x="8117774" y="221353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fontAlgn="base">
              <a:spcBef>
                <a:spcPts val="2000"/>
              </a:spcBef>
              <a:defRPr/>
            </a:pPr>
            <a:r>
              <a:rPr lang="en-US" sz="2400" spc="-20" dirty="0">
                <a:solidFill>
                  <a:srgbClr val="002050"/>
                </a:solidFill>
                <a:latin typeface="+mj-lt"/>
              </a:rPr>
              <a:t>Best-in-class security and data encryption</a:t>
            </a:r>
          </a:p>
        </p:txBody>
      </p:sp>
      <p:sp>
        <p:nvSpPr>
          <p:cNvPr id="61" name="1 box"/>
          <p:cNvSpPr/>
          <p:nvPr/>
        </p:nvSpPr>
        <p:spPr bwMode="auto">
          <a:xfrm>
            <a:off x="473941" y="362314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a:solidFill>
                  <a:schemeClr val="bg2"/>
                </a:solidFill>
              </a:rPr>
              <a:t>Automated virtual machine replication</a:t>
            </a:r>
          </a:p>
        </p:txBody>
      </p:sp>
      <p:sp>
        <p:nvSpPr>
          <p:cNvPr id="71" name="1 box"/>
          <p:cNvSpPr/>
          <p:nvPr/>
        </p:nvSpPr>
        <p:spPr bwMode="auto">
          <a:xfrm>
            <a:off x="4295858" y="362314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Integration of on-premises replication tools with cloud-based recovery</a:t>
            </a:r>
          </a:p>
        </p:txBody>
      </p:sp>
      <p:sp>
        <p:nvSpPr>
          <p:cNvPr id="72" name="1 box"/>
          <p:cNvSpPr/>
          <p:nvPr/>
        </p:nvSpPr>
        <p:spPr bwMode="auto">
          <a:xfrm>
            <a:off x="8117774" y="362314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Security-enhanced replication of application data</a:t>
            </a:r>
          </a:p>
          <a:p>
            <a:pPr defTabSz="914281">
              <a:spcBef>
                <a:spcPts val="2000"/>
              </a:spcBef>
              <a:defRPr/>
            </a:pPr>
            <a:endParaRPr lang="en-US" spc="-70" dirty="0">
              <a:solidFill>
                <a:schemeClr val="bg2"/>
              </a:solidFill>
            </a:endParaRPr>
          </a:p>
        </p:txBody>
      </p:sp>
      <p:sp>
        <p:nvSpPr>
          <p:cNvPr id="13" name="Freeform 5"/>
          <p:cNvSpPr>
            <a:spLocks noEditPoints="1"/>
          </p:cNvSpPr>
          <p:nvPr/>
        </p:nvSpPr>
        <p:spPr bwMode="auto">
          <a:xfrm>
            <a:off x="7093577" y="4597444"/>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42"/>
          <p:cNvGrpSpPr>
            <a:grpSpLocks/>
          </p:cNvGrpSpPr>
          <p:nvPr/>
        </p:nvGrpSpPr>
        <p:grpSpPr bwMode="auto">
          <a:xfrm>
            <a:off x="10774524" y="4660080"/>
            <a:ext cx="710242" cy="498575"/>
            <a:chOff x="5789612" y="2057400"/>
            <a:chExt cx="2514600" cy="2133600"/>
          </a:xfrm>
        </p:grpSpPr>
        <p:cxnSp>
          <p:nvCxnSpPr>
            <p:cNvPr id="74" name="Straight Connector 73"/>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8"/>
          <p:cNvGrpSpPr>
            <a:grpSpLocks noChangeAspect="1"/>
          </p:cNvGrpSpPr>
          <p:nvPr/>
        </p:nvGrpSpPr>
        <p:grpSpPr bwMode="auto">
          <a:xfrm>
            <a:off x="3303101" y="4660409"/>
            <a:ext cx="612964" cy="509564"/>
            <a:chOff x="1717" y="2874"/>
            <a:chExt cx="824" cy="685"/>
          </a:xfrm>
          <a:solidFill>
            <a:schemeClr val="accent1"/>
          </a:solidFill>
        </p:grpSpPr>
        <p:sp>
          <p:nvSpPr>
            <p:cNvPr id="19"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Rectangle 2"/>
          <p:cNvSpPr txBox="1">
            <a:spLocks/>
          </p:cNvSpPr>
          <p:nvPr/>
        </p:nvSpPr>
        <p:spPr>
          <a:xfrm>
            <a:off x="269240" y="289512"/>
            <a:ext cx="11655840" cy="899665"/>
          </a:xfrm>
          <a:prstGeom prst="rect">
            <a:avLst/>
          </a:prstGeom>
        </p:spPr>
        <p:txBody>
          <a:bodyPr vert="horz" wrap="square" lIns="182880" tIns="91440" rIns="182880"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Cloud-enabled protection</a:t>
            </a:r>
          </a:p>
        </p:txBody>
      </p:sp>
    </p:spTree>
    <p:extLst>
      <p:ext uri="{BB962C8B-B14F-4D97-AF65-F5344CB8AC3E}">
        <p14:creationId xmlns:p14="http://schemas.microsoft.com/office/powerpoint/2010/main" val="2100123985"/>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Operations Management Suite Price </a:t>
            </a:r>
          </a:p>
        </p:txBody>
      </p:sp>
      <p:pic>
        <p:nvPicPr>
          <p:cNvPr id="3" name="Picture 2"/>
          <p:cNvPicPr>
            <a:picLocks noChangeAspect="1"/>
          </p:cNvPicPr>
          <p:nvPr/>
        </p:nvPicPr>
        <p:blipFill>
          <a:blip r:embed="rId2"/>
          <a:stretch>
            <a:fillRect/>
          </a:stretch>
        </p:blipFill>
        <p:spPr>
          <a:xfrm>
            <a:off x="1649508" y="884929"/>
            <a:ext cx="7710674" cy="5834995"/>
          </a:xfrm>
          <a:prstGeom prst="rect">
            <a:avLst/>
          </a:prstGeom>
        </p:spPr>
      </p:pic>
      <p:sp>
        <p:nvSpPr>
          <p:cNvPr id="4" name="TextBox 3"/>
          <p:cNvSpPr txBox="1"/>
          <p:nvPr/>
        </p:nvSpPr>
        <p:spPr>
          <a:xfrm>
            <a:off x="9360182" y="5925860"/>
            <a:ext cx="2831818" cy="7940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Remark : Not include other Azure Monetary Credit e.g. Compute, Storage, Network and etc. </a:t>
            </a:r>
          </a:p>
        </p:txBody>
      </p:sp>
    </p:spTree>
    <p:extLst>
      <p:ext uri="{BB962C8B-B14F-4D97-AF65-F5344CB8AC3E}">
        <p14:creationId xmlns:p14="http://schemas.microsoft.com/office/powerpoint/2010/main" val="3336916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Add-on components</a:t>
            </a:r>
          </a:p>
        </p:txBody>
      </p:sp>
      <p:pic>
        <p:nvPicPr>
          <p:cNvPr id="5" name="Picture 4"/>
          <p:cNvPicPr>
            <a:picLocks noChangeAspect="1"/>
          </p:cNvPicPr>
          <p:nvPr/>
        </p:nvPicPr>
        <p:blipFill>
          <a:blip r:embed="rId2"/>
          <a:stretch>
            <a:fillRect/>
          </a:stretch>
        </p:blipFill>
        <p:spPr>
          <a:xfrm>
            <a:off x="201989" y="1830705"/>
            <a:ext cx="6198811" cy="4330452"/>
          </a:xfrm>
          <a:prstGeom prst="rect">
            <a:avLst/>
          </a:prstGeom>
        </p:spPr>
      </p:pic>
      <p:pic>
        <p:nvPicPr>
          <p:cNvPr id="3" name="Picture 2"/>
          <p:cNvPicPr>
            <a:picLocks noChangeAspect="1"/>
          </p:cNvPicPr>
          <p:nvPr/>
        </p:nvPicPr>
        <p:blipFill>
          <a:blip r:embed="rId3"/>
          <a:stretch>
            <a:fillRect/>
          </a:stretch>
        </p:blipFill>
        <p:spPr>
          <a:xfrm>
            <a:off x="6600277" y="154764"/>
            <a:ext cx="5473089" cy="6593666"/>
          </a:xfrm>
          <a:prstGeom prst="rect">
            <a:avLst/>
          </a:prstGeom>
        </p:spPr>
      </p:pic>
      <p:sp>
        <p:nvSpPr>
          <p:cNvPr id="4" name="TextBox 3"/>
          <p:cNvSpPr txBox="1"/>
          <p:nvPr/>
        </p:nvSpPr>
        <p:spPr>
          <a:xfrm>
            <a:off x="207056" y="6230136"/>
            <a:ext cx="6193744" cy="6278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Remark : Not include other Azure Monetary Credit e.g. Compute, Storage, Network and etc. </a:t>
            </a:r>
          </a:p>
        </p:txBody>
      </p:sp>
    </p:spTree>
    <p:extLst>
      <p:ext uri="{BB962C8B-B14F-4D97-AF65-F5344CB8AC3E}">
        <p14:creationId xmlns:p14="http://schemas.microsoft.com/office/powerpoint/2010/main" val="11566031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 Working with Operational Insights (45 minutes) </a:t>
            </a:r>
          </a:p>
        </p:txBody>
      </p:sp>
      <p:sp>
        <p:nvSpPr>
          <p:cNvPr id="6" name="Text Placeholder 5"/>
          <p:cNvSpPr>
            <a:spLocks noGrp="1"/>
          </p:cNvSpPr>
          <p:nvPr>
            <p:ph type="body" sz="quarter" idx="12"/>
          </p:nvPr>
        </p:nvSpPr>
        <p:spPr/>
        <p:txBody>
          <a:bodyPr/>
          <a:lstStyle/>
          <a:p>
            <a:pPr marL="457200" indent="-457200">
              <a:buFont typeface="Arial" panose="020B0604020202020204" pitchFamily="34" charset="0"/>
              <a:buChar char="•"/>
            </a:pPr>
            <a:r>
              <a:rPr lang="en-US" dirty="0"/>
              <a:t>03 - Getting Started with OMS</a:t>
            </a:r>
          </a:p>
          <a:p>
            <a:pPr marL="457200" indent="-457200">
              <a:buFont typeface="Arial" panose="020B0604020202020204" pitchFamily="34" charset="0"/>
              <a:buChar char="•"/>
            </a:pPr>
            <a:r>
              <a:rPr lang="en-US" dirty="0"/>
              <a:t>04 - Performing Log Analytics with OMS</a:t>
            </a:r>
          </a:p>
        </p:txBody>
      </p:sp>
    </p:spTree>
    <p:extLst>
      <p:ext uri="{BB962C8B-B14F-4D97-AF65-F5344CB8AC3E}">
        <p14:creationId xmlns:p14="http://schemas.microsoft.com/office/powerpoint/2010/main" val="35851764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358916"/>
            <a:ext cx="5414275" cy="3842590"/>
          </a:xfrm>
        </p:spPr>
        <p:txBody>
          <a:bodyPr/>
          <a:lstStyle/>
          <a:p>
            <a:r>
              <a:rPr lang="en-US" sz="2000" dirty="0"/>
              <a:t>Introduction to Microsoft Azure </a:t>
            </a:r>
            <a:br>
              <a:rPr lang="en-US" sz="2000" dirty="0"/>
            </a:br>
            <a:r>
              <a:rPr lang="en-US" sz="2000" dirty="0"/>
              <a:t>(75 minutes)</a:t>
            </a:r>
          </a:p>
          <a:p>
            <a:pPr lvl="1"/>
            <a:r>
              <a:rPr lang="en-US" sz="1400" dirty="0"/>
              <a:t>Microsoft Azure Concepts</a:t>
            </a:r>
          </a:p>
          <a:p>
            <a:pPr lvl="1"/>
            <a:r>
              <a:rPr lang="en-US" sz="1400" dirty="0"/>
              <a:t>Basic Azure Pricing</a:t>
            </a:r>
          </a:p>
          <a:p>
            <a:pPr lvl="1"/>
            <a:endParaRPr lang="en-US" sz="900" dirty="0"/>
          </a:p>
          <a:p>
            <a:r>
              <a:rPr lang="en-US" sz="2000" dirty="0"/>
              <a:t>Break</a:t>
            </a:r>
          </a:p>
          <a:p>
            <a:r>
              <a:rPr lang="en-US" sz="2000" dirty="0"/>
              <a:t>HOL : Working with Azure Resource Manager (60 minutes)</a:t>
            </a:r>
          </a:p>
          <a:p>
            <a:pPr lvl="1">
              <a:buClr>
                <a:srgbClr val="FFFFFF"/>
              </a:buClr>
            </a:pPr>
            <a:r>
              <a:rPr lang="en-US" sz="1400" dirty="0"/>
              <a:t>Working with Azure Pass</a:t>
            </a:r>
          </a:p>
          <a:p>
            <a:pPr lvl="1"/>
            <a:r>
              <a:rPr lang="en-US" sz="1400" dirty="0"/>
              <a:t>Creating Virtual Machine on ARM</a:t>
            </a:r>
          </a:p>
          <a:p>
            <a:pPr lvl="2"/>
            <a:r>
              <a:rPr lang="en-US" sz="1400" dirty="0" err="1"/>
              <a:t>xxxASRHOLPS</a:t>
            </a:r>
            <a:endParaRPr lang="en-US" sz="1400" dirty="0"/>
          </a:p>
          <a:p>
            <a:pPr lvl="2"/>
            <a:r>
              <a:rPr lang="en-US" sz="1400" dirty="0" err="1"/>
              <a:t>xxxASRHOLApp</a:t>
            </a:r>
            <a:endParaRPr lang="en-US" sz="1400" dirty="0"/>
          </a:p>
          <a:p>
            <a:pPr lvl="2"/>
            <a:r>
              <a:rPr lang="en-US" sz="1400" dirty="0" err="1"/>
              <a:t>xxxASRHOLFile</a:t>
            </a:r>
            <a:endParaRPr lang="en-US" sz="1400" dirty="0"/>
          </a:p>
          <a:p>
            <a:r>
              <a:rPr lang="en-US" sz="2000" dirty="0"/>
              <a:t>Lunch</a:t>
            </a:r>
          </a:p>
        </p:txBody>
      </p:sp>
      <p:sp>
        <p:nvSpPr>
          <p:cNvPr id="3" name="Title 2"/>
          <p:cNvSpPr>
            <a:spLocks noGrp="1"/>
          </p:cNvSpPr>
          <p:nvPr>
            <p:ph type="title"/>
          </p:nvPr>
        </p:nvSpPr>
        <p:spPr/>
        <p:txBody>
          <a:bodyPr/>
          <a:lstStyle/>
          <a:p>
            <a:r>
              <a:rPr lang="en-US" dirty="0"/>
              <a:t>Agenda – Day 1</a:t>
            </a:r>
          </a:p>
        </p:txBody>
      </p:sp>
      <p:sp>
        <p:nvSpPr>
          <p:cNvPr id="4" name="Text Placeholder 1"/>
          <p:cNvSpPr txBox="1">
            <a:spLocks/>
          </p:cNvSpPr>
          <p:nvPr/>
        </p:nvSpPr>
        <p:spPr>
          <a:xfrm>
            <a:off x="5842334" y="1358916"/>
            <a:ext cx="5907979" cy="426578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Introduction to Microsoft Operational Management Suite (90 minutes)</a:t>
            </a:r>
          </a:p>
          <a:p>
            <a:pPr lvl="1"/>
            <a:r>
              <a:rPr lang="en-US" sz="1400" dirty="0"/>
              <a:t>Introduction to Business Continuity and Disaster Recovery</a:t>
            </a:r>
          </a:p>
          <a:p>
            <a:pPr lvl="1"/>
            <a:r>
              <a:rPr lang="en-US" sz="1400" dirty="0"/>
              <a:t>OMS Components</a:t>
            </a:r>
          </a:p>
          <a:p>
            <a:pPr lvl="1"/>
            <a:r>
              <a:rPr lang="en-US" sz="100" dirty="0" err="1"/>
              <a:t>asdf</a:t>
            </a:r>
            <a:endParaRPr lang="en-US" sz="100" dirty="0"/>
          </a:p>
          <a:p>
            <a:r>
              <a:rPr lang="en-US" sz="2000" dirty="0"/>
              <a:t>Break</a:t>
            </a:r>
          </a:p>
          <a:p>
            <a:r>
              <a:rPr lang="en-US" sz="2000" dirty="0"/>
              <a:t>HOL : Working with Operational Insights (45 minutes) </a:t>
            </a:r>
          </a:p>
          <a:p>
            <a:pPr lvl="1"/>
            <a:r>
              <a:rPr lang="en-US" sz="1400" dirty="0"/>
              <a:t>Create Operational Insights Services</a:t>
            </a:r>
          </a:p>
          <a:p>
            <a:pPr lvl="1"/>
            <a:r>
              <a:rPr lang="en-US" sz="1400" dirty="0"/>
              <a:t>Download and Install Agent</a:t>
            </a:r>
          </a:p>
          <a:p>
            <a:pPr lvl="1"/>
            <a:r>
              <a:rPr lang="en-US" sz="1400" dirty="0"/>
              <a:t>Working with Operational Insights Dashboard</a:t>
            </a:r>
          </a:p>
          <a:p>
            <a:pPr lvl="1"/>
            <a:endParaRPr lang="en-US" sz="900" dirty="0"/>
          </a:p>
          <a:p>
            <a:r>
              <a:rPr lang="en-US" sz="2000" dirty="0"/>
              <a:t>Introduction to Azure Backup (30 minutes)</a:t>
            </a:r>
          </a:p>
          <a:p>
            <a:r>
              <a:rPr lang="en-US" sz="2000" dirty="0"/>
              <a:t>HOL : Working with Azure Backup (45 minutes)</a:t>
            </a:r>
          </a:p>
          <a:p>
            <a:pPr lvl="1"/>
            <a:r>
              <a:rPr lang="en-US" sz="1400" dirty="0"/>
              <a:t>Create Azure Backup Vault</a:t>
            </a:r>
          </a:p>
          <a:p>
            <a:pPr lvl="1"/>
            <a:r>
              <a:rPr lang="en-US" sz="1400" dirty="0"/>
              <a:t>Enabling Azure Backup on </a:t>
            </a:r>
            <a:r>
              <a:rPr lang="en-US" sz="1400" dirty="0" err="1"/>
              <a:t>xxxASRHOLFile</a:t>
            </a:r>
            <a:endParaRPr lang="en-US" sz="1400" dirty="0"/>
          </a:p>
        </p:txBody>
      </p:sp>
    </p:spTree>
    <p:extLst>
      <p:ext uri="{BB962C8B-B14F-4D97-AF65-F5344CB8AC3E}">
        <p14:creationId xmlns:p14="http://schemas.microsoft.com/office/powerpoint/2010/main" val="1521249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Introduction to </a:t>
            </a:r>
            <a:br>
              <a:rPr lang="en-US" sz="4400" dirty="0"/>
            </a:br>
            <a:r>
              <a:rPr lang="en-US" sz="4400" dirty="0"/>
              <a:t>Azure Backup</a:t>
            </a:r>
          </a:p>
        </p:txBody>
      </p:sp>
    </p:spTree>
    <p:extLst>
      <p:ext uri="{BB962C8B-B14F-4D97-AF65-F5344CB8AC3E}">
        <p14:creationId xmlns:p14="http://schemas.microsoft.com/office/powerpoint/2010/main" val="7516081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Tape vs. Cloud - TCO</a:t>
            </a:r>
          </a:p>
        </p:txBody>
      </p:sp>
      <p:sp>
        <p:nvSpPr>
          <p:cNvPr id="3" name="Rectangle 2"/>
          <p:cNvSpPr/>
          <p:nvPr/>
        </p:nvSpPr>
        <p:spPr>
          <a:xfrm>
            <a:off x="7035276" y="1548340"/>
            <a:ext cx="3752692" cy="44243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800" b="0" i="1" u="none" strike="noStrike" kern="0" cap="none" spc="0" normalizeH="0" baseline="0" noProof="0" dirty="0">
                <a:ln>
                  <a:noFill/>
                </a:ln>
                <a:solidFill>
                  <a:srgbClr val="FFFFFF"/>
                </a:solidFill>
                <a:effectLst/>
                <a:uLnTx/>
                <a:uFillTx/>
                <a:ea typeface="Calibri" panose="020F0502020204030204" pitchFamily="34" charset="0"/>
              </a:rPr>
              <a:t>“Although tape media is very inexpensive, a majority of the cost of tape-based backup is the "soft" costs, which occur around backup software, maintenance and staff time”</a:t>
            </a:r>
            <a:r>
              <a:rPr kumimoji="0" lang="en-IN" sz="2800" b="0" i="0" u="none" strike="noStrike" kern="0" cap="none" spc="0" normalizeH="0" baseline="0" noProof="0" dirty="0">
                <a:ln>
                  <a:noFill/>
                </a:ln>
                <a:solidFill>
                  <a:srgbClr val="FFFFFF"/>
                </a:solidFill>
                <a:effectLst/>
                <a:uLnTx/>
                <a:uFillTx/>
                <a:ea typeface="Calibri" panose="020F0502020204030204" pitchFamily="34" charset="0"/>
              </a:rPr>
              <a:t> </a:t>
            </a:r>
            <a:endParaRPr kumimoji="0" lang="en-IN" sz="2000" b="0" i="0" u="none" strike="noStrike" kern="0" cap="none" spc="0" normalizeH="0" baseline="0" noProof="0" dirty="0">
              <a:ln>
                <a:noFill/>
              </a:ln>
              <a:solidFill>
                <a:srgbClr val="FFFFFF"/>
              </a:solidFill>
              <a:effectLst/>
              <a:uLnTx/>
              <a:uFillTx/>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FFFFFF"/>
              </a:solidFill>
              <a:effectLst/>
              <a:uLnTx/>
              <a:uFillTx/>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IN" sz="1765" b="1" i="1" u="none" strike="noStrike" kern="0" cap="none" spc="0" normalizeH="0" baseline="0" noProof="0" dirty="0">
                <a:ln>
                  <a:noFill/>
                </a:ln>
                <a:solidFill>
                  <a:srgbClr val="FFFFFF"/>
                </a:solidFill>
                <a:effectLst/>
                <a:uLnTx/>
                <a:uFillTx/>
              </a:rPr>
              <a:t>Gartner ID:G00261961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75" y="1233720"/>
            <a:ext cx="5921319" cy="5619030"/>
          </a:xfrm>
          <a:prstGeom prst="rect">
            <a:avLst/>
          </a:prstGeom>
        </p:spPr>
      </p:pic>
      <p:sp>
        <p:nvSpPr>
          <p:cNvPr id="5" name="Rectangle 4"/>
          <p:cNvSpPr/>
          <p:nvPr/>
        </p:nvSpPr>
        <p:spPr>
          <a:xfrm>
            <a:off x="619390" y="4849327"/>
            <a:ext cx="6034184" cy="258292"/>
          </a:xfrm>
          <a:prstGeom prst="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419435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term retention (LTR)</a:t>
            </a:r>
          </a:p>
        </p:txBody>
      </p:sp>
      <p:cxnSp>
        <p:nvCxnSpPr>
          <p:cNvPr id="3" name="Straight Connector 2"/>
          <p:cNvCxnSpPr/>
          <p:nvPr/>
        </p:nvCxnSpPr>
        <p:spPr>
          <a:xfrm>
            <a:off x="515192" y="5697546"/>
            <a:ext cx="6722232" cy="0"/>
          </a:xfrm>
          <a:prstGeom prst="line">
            <a:avLst/>
          </a:prstGeom>
          <a:noFill/>
          <a:ln w="31750" cap="flat" cmpd="sng" algn="ctr">
            <a:solidFill>
              <a:schemeClr val="tx1"/>
            </a:solidFill>
            <a:prstDash val="solid"/>
            <a:headEnd type="none"/>
            <a:tailEnd type="triangle" w="lg" len="med"/>
          </a:ln>
          <a:effectLst/>
        </p:spPr>
      </p:cxnSp>
      <p:sp>
        <p:nvSpPr>
          <p:cNvPr id="4" name="Rectangle 3"/>
          <p:cNvSpPr>
            <a:spLocks noChangeArrowheads="1"/>
          </p:cNvSpPr>
          <p:nvPr/>
        </p:nvSpPr>
        <p:spPr bwMode="auto">
          <a:xfrm>
            <a:off x="2772640" y="5746885"/>
            <a:ext cx="710320" cy="400034"/>
          </a:xfrm>
          <a:prstGeom prst="rect">
            <a:avLst/>
          </a:prstGeom>
          <a:noFill/>
          <a:ln w="9525">
            <a:noFill/>
            <a:miter lim="800000"/>
            <a:headEnd/>
            <a:tailEnd/>
          </a:ln>
          <a:effectLst/>
        </p:spPr>
        <p:txBody>
          <a:bodyPr wrap="none" lIns="91411" tIns="45705" rIns="91411" bIns="45705" anchor="ctr">
            <a:prstTxWarp prst="textNoShape">
              <a:avLst/>
            </a:prstTxWarp>
            <a:spAutoFit/>
          </a:bodyPr>
          <a:lstStyle/>
          <a:p>
            <a:pPr algn="ctr" defTabSz="914047">
              <a:defRPr/>
            </a:pPr>
            <a:r>
              <a:rPr lang="en-US" sz="1961" b="1" kern="0" dirty="0">
                <a:solidFill>
                  <a:srgbClr val="FFFFFF"/>
                </a:solidFill>
                <a:latin typeface="Segoe UI Light"/>
                <a:ea typeface="Segoe UI" pitchFamily="34" charset="0"/>
                <a:cs typeface="Segoe UI" pitchFamily="34" charset="0"/>
              </a:rPr>
              <a:t>Time</a:t>
            </a:r>
          </a:p>
        </p:txBody>
      </p:sp>
      <p:sp>
        <p:nvSpPr>
          <p:cNvPr id="5" name="Freeform 4"/>
          <p:cNvSpPr/>
          <p:nvPr/>
        </p:nvSpPr>
        <p:spPr bwMode="auto">
          <a:xfrm>
            <a:off x="515193" y="1751655"/>
            <a:ext cx="4983776" cy="3482314"/>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rgbClr val="DC3C00"/>
            </a:solidFill>
            <a:prstDash val="solid"/>
            <a:round/>
            <a:headEnd type="none" w="med" len="med"/>
            <a:tailEnd type="triangle" w="med" len="med"/>
          </a:ln>
          <a:effectLst/>
        </p:spPr>
        <p:txBody>
          <a:bodyPr lIns="91411" tIns="45705" rIns="91411" bIns="45705">
            <a:prstTxWarp prst="textNoShape">
              <a:avLst/>
            </a:prstTxWarp>
          </a:bodyPr>
          <a:lstStyle/>
          <a:p>
            <a:pPr defTabSz="914047">
              <a:defRPr/>
            </a:pPr>
            <a:endParaRPr lang="en-US" sz="1371" kern="0" dirty="0">
              <a:solidFill>
                <a:srgbClr val="FFFFFF"/>
              </a:solidFill>
              <a:ea typeface="Segoe UI" pitchFamily="34" charset="0"/>
              <a:cs typeface="Segoe UI" pitchFamily="34" charset="0"/>
            </a:endParaRPr>
          </a:p>
        </p:txBody>
      </p:sp>
      <p:sp>
        <p:nvSpPr>
          <p:cNvPr id="6" name="Freeform 5"/>
          <p:cNvSpPr/>
          <p:nvPr/>
        </p:nvSpPr>
        <p:spPr bwMode="auto">
          <a:xfrm>
            <a:off x="515195" y="5269366"/>
            <a:ext cx="5079842" cy="28471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chemeClr val="accent5"/>
            </a:solidFill>
            <a:prstDash val="solid"/>
            <a:round/>
            <a:headEnd type="none" w="med" len="med"/>
            <a:tailEnd type="triangle" w="med" len="med"/>
          </a:ln>
          <a:effectLst/>
        </p:spPr>
        <p:txBody>
          <a:bodyPr lIns="91411" tIns="45705" rIns="91411" bIns="45705">
            <a:prstTxWarp prst="textNoShape">
              <a:avLst/>
            </a:prstTxWarp>
          </a:bodyPr>
          <a:lstStyle/>
          <a:p>
            <a:pPr defTabSz="914047">
              <a:defRPr/>
            </a:pPr>
            <a:endParaRPr lang="en-US" sz="1371" kern="0" dirty="0">
              <a:solidFill>
                <a:srgbClr val="FFFFFF"/>
              </a:solidFill>
              <a:ea typeface="Segoe UI" pitchFamily="34" charset="0"/>
              <a:cs typeface="Segoe UI" pitchFamily="34" charset="0"/>
            </a:endParaRPr>
          </a:p>
        </p:txBody>
      </p:sp>
      <p:grpSp>
        <p:nvGrpSpPr>
          <p:cNvPr id="7" name="Group 6"/>
          <p:cNvGrpSpPr/>
          <p:nvPr/>
        </p:nvGrpSpPr>
        <p:grpSpPr>
          <a:xfrm>
            <a:off x="1208719" y="3646039"/>
            <a:ext cx="1904604" cy="872537"/>
            <a:chOff x="1019690" y="3851177"/>
            <a:chExt cx="2385086" cy="890160"/>
          </a:xfrm>
          <a:noFill/>
        </p:grpSpPr>
        <p:sp>
          <p:nvSpPr>
            <p:cNvPr id="8" name="Rectangle 7"/>
            <p:cNvSpPr/>
            <p:nvPr/>
          </p:nvSpPr>
          <p:spPr bwMode="auto">
            <a:xfrm>
              <a:off x="1019690" y="3851177"/>
              <a:ext cx="1999365" cy="890160"/>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075558" tIns="143407" rIns="0" bIns="143407" numCol="1" spcCol="0" rtlCol="0" fromWordArt="0" anchor="ctr" anchorCtr="0" forceAA="0" compatLnSpc="1">
              <a:prstTxWarp prst="textNoShape">
                <a:avLst/>
              </a:prstTxWarp>
              <a:noAutofit/>
            </a:bodyPr>
            <a:lstStyle/>
            <a:p>
              <a:pPr defTabSz="896214">
                <a:defRPr/>
              </a:pPr>
              <a:endParaRPr lang="en-US" sz="1765" kern="0" dirty="0">
                <a:solidFill>
                  <a:srgbClr val="FFFFFF"/>
                </a:solidFill>
              </a:endParaRPr>
            </a:p>
          </p:txBody>
        </p:sp>
        <p:sp>
          <p:nvSpPr>
            <p:cNvPr id="9" name="Rectangle 8"/>
            <p:cNvSpPr/>
            <p:nvPr/>
          </p:nvSpPr>
          <p:spPr>
            <a:xfrm>
              <a:off x="1019690" y="3851177"/>
              <a:ext cx="2385086" cy="890160"/>
            </a:xfrm>
            <a:prstGeom prst="rect">
              <a:avLst/>
            </a:prstGeom>
            <a:grpFill/>
          </p:spPr>
          <p:txBody>
            <a:bodyPr wrap="square" anchor="ctr" anchorCtr="0">
              <a:noAutofit/>
            </a:bodyPr>
            <a:lstStyle/>
            <a:p>
              <a:pPr defTabSz="914047">
                <a:spcBef>
                  <a:spcPts val="200"/>
                </a:spcBef>
                <a:defRPr/>
              </a:pPr>
              <a:r>
                <a:rPr lang="en-US" sz="1567" kern="0" dirty="0">
                  <a:solidFill>
                    <a:srgbClr val="FFFFFF"/>
                  </a:solidFill>
                  <a:ea typeface="Segoe UI" pitchFamily="34" charset="0"/>
                  <a:cs typeface="Segoe UI" pitchFamily="34" charset="0"/>
                </a:rPr>
                <a:t>Data grows </a:t>
              </a:r>
              <a:br>
                <a:rPr lang="en-US" sz="1567" kern="0" dirty="0">
                  <a:solidFill>
                    <a:srgbClr val="FFFFFF"/>
                  </a:solidFill>
                  <a:ea typeface="Segoe UI" pitchFamily="34" charset="0"/>
                  <a:cs typeface="Segoe UI" pitchFamily="34" charset="0"/>
                </a:rPr>
              </a:br>
              <a:r>
                <a:rPr lang="en-US" sz="1567" kern="0" dirty="0">
                  <a:solidFill>
                    <a:srgbClr val="FFFFFF"/>
                  </a:solidFill>
                  <a:ea typeface="Segoe UI" pitchFamily="34" charset="0"/>
                  <a:cs typeface="Segoe UI" pitchFamily="34" charset="0"/>
                </a:rPr>
                <a:t>exponentially</a:t>
              </a:r>
              <a:br>
                <a:rPr lang="en-US" sz="1961" kern="0" dirty="0">
                  <a:solidFill>
                    <a:srgbClr val="FFFFFF"/>
                  </a:solidFill>
                  <a:ea typeface="Segoe UI" pitchFamily="34" charset="0"/>
                  <a:cs typeface="Segoe UI" pitchFamily="34" charset="0"/>
                </a:rPr>
              </a:br>
              <a:r>
                <a:rPr lang="en-US" sz="1371" i="1" kern="0" dirty="0">
                  <a:solidFill>
                    <a:srgbClr val="FFFFFF"/>
                  </a:solidFill>
                  <a:ea typeface="Segoe UI" pitchFamily="34" charset="0"/>
                  <a:cs typeface="Segoe UI" pitchFamily="34" charset="0"/>
                </a:rPr>
                <a:t>(50 – 60% Annually</a:t>
              </a:r>
              <a:r>
                <a:rPr lang="en-US" sz="1175" i="1" kern="0" dirty="0">
                  <a:solidFill>
                    <a:srgbClr val="FFFFFF"/>
                  </a:solidFill>
                  <a:ea typeface="Segoe UI" pitchFamily="34" charset="0"/>
                  <a:cs typeface="Segoe UI" pitchFamily="34" charset="0"/>
                </a:rPr>
                <a:t>)</a:t>
              </a:r>
              <a:endParaRPr lang="en-US" sz="1567" i="1" kern="0" dirty="0">
                <a:solidFill>
                  <a:srgbClr val="FFFFFF"/>
                </a:solidFill>
                <a:ea typeface="Segoe UI" pitchFamily="34" charset="0"/>
                <a:cs typeface="Segoe UI" pitchFamily="34" charset="0"/>
              </a:endParaRPr>
            </a:p>
          </p:txBody>
        </p:sp>
      </p:grpSp>
      <p:grpSp>
        <p:nvGrpSpPr>
          <p:cNvPr id="10" name="Group 9"/>
          <p:cNvGrpSpPr/>
          <p:nvPr/>
        </p:nvGrpSpPr>
        <p:grpSpPr>
          <a:xfrm>
            <a:off x="3175684" y="4346823"/>
            <a:ext cx="2146428" cy="872537"/>
            <a:chOff x="2572635" y="4252275"/>
            <a:chExt cx="2385086" cy="890160"/>
          </a:xfrm>
          <a:noFill/>
        </p:grpSpPr>
        <p:sp>
          <p:nvSpPr>
            <p:cNvPr id="11" name="Rectangle 10"/>
            <p:cNvSpPr/>
            <p:nvPr/>
          </p:nvSpPr>
          <p:spPr bwMode="auto">
            <a:xfrm>
              <a:off x="2572635" y="4252275"/>
              <a:ext cx="1999365" cy="890160"/>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075558" tIns="143407" rIns="0" bIns="143407" numCol="1" spcCol="0" rtlCol="0" fromWordArt="0" anchor="ctr" anchorCtr="0" forceAA="0" compatLnSpc="1">
              <a:prstTxWarp prst="textNoShape">
                <a:avLst/>
              </a:prstTxWarp>
              <a:noAutofit/>
            </a:bodyPr>
            <a:lstStyle/>
            <a:p>
              <a:pPr defTabSz="896214">
                <a:defRPr/>
              </a:pPr>
              <a:endParaRPr lang="en-US" sz="1765" kern="0" dirty="0">
                <a:solidFill>
                  <a:srgbClr val="FFFFFF"/>
                </a:solidFill>
              </a:endParaRPr>
            </a:p>
          </p:txBody>
        </p:sp>
        <p:sp>
          <p:nvSpPr>
            <p:cNvPr id="12" name="Rectangle 11"/>
            <p:cNvSpPr/>
            <p:nvPr/>
          </p:nvSpPr>
          <p:spPr>
            <a:xfrm>
              <a:off x="2572635" y="4252275"/>
              <a:ext cx="2385086" cy="890160"/>
            </a:xfrm>
            <a:prstGeom prst="rect">
              <a:avLst/>
            </a:prstGeom>
            <a:grpFill/>
          </p:spPr>
          <p:txBody>
            <a:bodyPr wrap="square" anchor="ctr" anchorCtr="0">
              <a:noAutofit/>
            </a:bodyPr>
            <a:lstStyle/>
            <a:p>
              <a:pPr defTabSz="914047">
                <a:spcBef>
                  <a:spcPts val="200"/>
                </a:spcBef>
                <a:defRPr/>
              </a:pPr>
              <a:r>
                <a:rPr lang="en-US" sz="1567" kern="0" dirty="0">
                  <a:solidFill>
                    <a:srgbClr val="FFFFFF"/>
                  </a:solidFill>
                  <a:ea typeface="Segoe UI" pitchFamily="34" charset="0"/>
                  <a:cs typeface="Segoe UI" pitchFamily="34" charset="0"/>
                </a:rPr>
                <a:t>90% Restores from Short-Term-Retention (30 days or less)</a:t>
              </a:r>
            </a:p>
          </p:txBody>
        </p:sp>
      </p:grpSp>
      <p:sp>
        <p:nvSpPr>
          <p:cNvPr id="13" name="Right Bracket 12"/>
          <p:cNvSpPr/>
          <p:nvPr/>
        </p:nvSpPr>
        <p:spPr>
          <a:xfrm>
            <a:off x="5605274" y="1692001"/>
            <a:ext cx="156856" cy="3569698"/>
          </a:xfrm>
          <a:prstGeom prst="rightBracket">
            <a:avLst/>
          </a:prstGeom>
          <a:noFill/>
          <a:ln w="25400" cap="flat" cmpd="sng" algn="ctr">
            <a:solidFill>
              <a:schemeClr val="tx1">
                <a:lumMod val="95000"/>
              </a:schemeClr>
            </a:solidFill>
            <a:prstDash val="solid"/>
            <a:headEnd type="none"/>
            <a:tailEnd type="none"/>
          </a:ln>
          <a:effectLst/>
        </p:spPr>
        <p:txBody>
          <a:bodyPr rtlCol="0" anchor="ctr"/>
          <a:lstStyle/>
          <a:p>
            <a:pPr algn="ctr" defTabSz="896214">
              <a:defRPr/>
            </a:pPr>
            <a:endParaRPr lang="en-US" sz="1765" kern="0">
              <a:solidFill>
                <a:srgbClr val="FFFFFF"/>
              </a:solidFill>
            </a:endParaRPr>
          </a:p>
        </p:txBody>
      </p:sp>
      <p:sp>
        <p:nvSpPr>
          <p:cNvPr id="14" name="Right Bracket 13"/>
          <p:cNvSpPr/>
          <p:nvPr/>
        </p:nvSpPr>
        <p:spPr>
          <a:xfrm>
            <a:off x="5605274" y="5221850"/>
            <a:ext cx="156856" cy="407837"/>
          </a:xfrm>
          <a:prstGeom prst="rightBracket">
            <a:avLst/>
          </a:prstGeom>
          <a:noFill/>
          <a:ln w="25400" cap="flat" cmpd="sng" algn="ctr">
            <a:solidFill>
              <a:schemeClr val="tx1">
                <a:lumMod val="95000"/>
              </a:schemeClr>
            </a:solidFill>
            <a:prstDash val="solid"/>
            <a:headEnd type="none"/>
            <a:tailEnd type="none"/>
          </a:ln>
          <a:effectLst/>
        </p:spPr>
        <p:txBody>
          <a:bodyPr rtlCol="0" anchor="ctr"/>
          <a:lstStyle/>
          <a:p>
            <a:pPr algn="ctr" defTabSz="896214">
              <a:defRPr/>
            </a:pPr>
            <a:endParaRPr lang="en-US" sz="1765" kern="0">
              <a:solidFill>
                <a:srgbClr val="FFFFFF"/>
              </a:solidFill>
            </a:endParaRPr>
          </a:p>
        </p:txBody>
      </p:sp>
      <p:sp>
        <p:nvSpPr>
          <p:cNvPr id="15" name="TextBox 14"/>
          <p:cNvSpPr txBox="1"/>
          <p:nvPr/>
        </p:nvSpPr>
        <p:spPr>
          <a:xfrm>
            <a:off x="5819894" y="3719531"/>
            <a:ext cx="2235362" cy="725550"/>
          </a:xfrm>
          <a:prstGeom prst="rect">
            <a:avLst/>
          </a:prstGeom>
          <a:noFill/>
          <a:effectLst/>
        </p:spPr>
        <p:txBody>
          <a:bodyPr wrap="square" lIns="91411" tIns="45705" rIns="91411" bIns="45705" rtlCol="0" anchor="ctr">
            <a:spAutoFit/>
          </a:bodyPr>
          <a:lstStyle/>
          <a:p>
            <a:pPr defTabSz="914047">
              <a:defRPr/>
            </a:pPr>
            <a:r>
              <a:rPr lang="en-US" sz="1371" kern="0" dirty="0">
                <a:solidFill>
                  <a:srgbClr val="FFFFFF"/>
                </a:solidFill>
                <a:ea typeface="Segoe UI" pitchFamily="34" charset="0"/>
                <a:cs typeface="Segoe UI" pitchFamily="34" charset="0"/>
              </a:rPr>
              <a:t>Cloud Backup Opportunity</a:t>
            </a:r>
          </a:p>
          <a:p>
            <a:pPr defTabSz="914047">
              <a:defRPr/>
            </a:pPr>
            <a:r>
              <a:rPr lang="en-US" sz="1371" kern="0" dirty="0">
                <a:solidFill>
                  <a:srgbClr val="FFFFFF"/>
                </a:solidFill>
                <a:ea typeface="Segoe UI" pitchFamily="34" charset="0"/>
                <a:cs typeface="Segoe UI" pitchFamily="34" charset="0"/>
              </a:rPr>
              <a:t>(LTR, Offsite, DR)</a:t>
            </a:r>
          </a:p>
          <a:p>
            <a:pPr defTabSz="914047">
              <a:defRPr/>
            </a:pPr>
            <a:r>
              <a:rPr lang="en-US" sz="1371" kern="0" dirty="0">
                <a:solidFill>
                  <a:srgbClr val="FFFFFF"/>
                </a:solidFill>
                <a:ea typeface="Segoe UI" pitchFamily="34" charset="0"/>
                <a:cs typeface="Segoe UI" pitchFamily="34" charset="0"/>
              </a:rPr>
              <a:t>1 – 100 years</a:t>
            </a:r>
          </a:p>
        </p:txBody>
      </p:sp>
      <p:sp>
        <p:nvSpPr>
          <p:cNvPr id="16" name="TextBox 15"/>
          <p:cNvSpPr txBox="1"/>
          <p:nvPr/>
        </p:nvSpPr>
        <p:spPr>
          <a:xfrm>
            <a:off x="5721396" y="5163397"/>
            <a:ext cx="876872" cy="522871"/>
          </a:xfrm>
          <a:prstGeom prst="rect">
            <a:avLst/>
          </a:prstGeom>
          <a:noFill/>
          <a:effectLst/>
        </p:spPr>
        <p:txBody>
          <a:bodyPr wrap="square" lIns="91411" tIns="45705" rIns="91411" bIns="45705" rtlCol="0" anchor="ctr">
            <a:spAutoFit/>
          </a:bodyPr>
          <a:lstStyle/>
          <a:p>
            <a:pPr defTabSz="914047">
              <a:defRPr/>
            </a:pPr>
            <a:r>
              <a:rPr lang="en-US" sz="1371" kern="0" dirty="0">
                <a:solidFill>
                  <a:srgbClr val="FFFFFF"/>
                </a:solidFill>
                <a:ea typeface="Segoe UI" pitchFamily="34" charset="0"/>
                <a:cs typeface="Segoe UI" pitchFamily="34" charset="0"/>
              </a:rPr>
              <a:t>Local Backup</a:t>
            </a:r>
          </a:p>
        </p:txBody>
      </p:sp>
      <p:sp>
        <p:nvSpPr>
          <p:cNvPr id="17" name="Rectangle 16"/>
          <p:cNvSpPr>
            <a:spLocks noChangeArrowheads="1"/>
          </p:cNvSpPr>
          <p:nvPr/>
        </p:nvSpPr>
        <p:spPr bwMode="auto">
          <a:xfrm rot="16200000">
            <a:off x="-299755" y="3433420"/>
            <a:ext cx="1101395" cy="400034"/>
          </a:xfrm>
          <a:prstGeom prst="rect">
            <a:avLst/>
          </a:prstGeom>
          <a:noFill/>
          <a:ln w="9525">
            <a:noFill/>
            <a:miter lim="800000"/>
            <a:headEnd/>
            <a:tailEnd/>
          </a:ln>
          <a:effectLst/>
        </p:spPr>
        <p:txBody>
          <a:bodyPr wrap="none" lIns="91411" tIns="45705" rIns="91411" bIns="45705" anchor="ctr">
            <a:prstTxWarp prst="textNoShape">
              <a:avLst/>
            </a:prstTxWarp>
            <a:spAutoFit/>
          </a:bodyPr>
          <a:lstStyle/>
          <a:p>
            <a:pPr algn="ctr" defTabSz="914047">
              <a:defRPr/>
            </a:pPr>
            <a:r>
              <a:rPr lang="en-US" sz="1961" b="1" kern="0" dirty="0">
                <a:solidFill>
                  <a:srgbClr val="FFFFFF"/>
                </a:solidFill>
                <a:latin typeface="Segoe UI Light"/>
                <a:ea typeface="Segoe UI" pitchFamily="34" charset="0"/>
                <a:cs typeface="Segoe UI" pitchFamily="34" charset="0"/>
              </a:rPr>
              <a:t>Capacity</a:t>
            </a:r>
          </a:p>
        </p:txBody>
      </p:sp>
      <p:cxnSp>
        <p:nvCxnSpPr>
          <p:cNvPr id="18" name="Straight Connector 17"/>
          <p:cNvCxnSpPr/>
          <p:nvPr/>
        </p:nvCxnSpPr>
        <p:spPr>
          <a:xfrm>
            <a:off x="515193" y="1685029"/>
            <a:ext cx="4060" cy="4022790"/>
          </a:xfrm>
          <a:prstGeom prst="line">
            <a:avLst/>
          </a:prstGeom>
          <a:noFill/>
          <a:ln w="31750" cap="flat" cmpd="sng" algn="ctr">
            <a:solidFill>
              <a:schemeClr val="tx1"/>
            </a:solidFill>
            <a:prstDash val="solid"/>
            <a:headEnd type="triangle" w="lg" len="med"/>
            <a:tailEnd type="none"/>
          </a:ln>
          <a:effectLst/>
        </p:spPr>
      </p:cxnSp>
      <p:grpSp>
        <p:nvGrpSpPr>
          <p:cNvPr id="19" name="Group 18"/>
          <p:cNvGrpSpPr/>
          <p:nvPr/>
        </p:nvGrpSpPr>
        <p:grpSpPr>
          <a:xfrm>
            <a:off x="5884562" y="1692002"/>
            <a:ext cx="6028497" cy="735577"/>
            <a:chOff x="4276422" y="944695"/>
            <a:chExt cx="3923633" cy="735681"/>
          </a:xfrm>
        </p:grpSpPr>
        <p:sp>
          <p:nvSpPr>
            <p:cNvPr id="20" name="Freeform 19"/>
            <p:cNvSpPr/>
            <p:nvPr/>
          </p:nvSpPr>
          <p:spPr>
            <a:xfrm>
              <a:off x="4276422"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Business needs</a:t>
              </a:r>
            </a:p>
          </p:txBody>
        </p:sp>
        <p:sp>
          <p:nvSpPr>
            <p:cNvPr id="21" name="Freeform 20"/>
            <p:cNvSpPr/>
            <p:nvPr/>
          </p:nvSpPr>
          <p:spPr>
            <a:xfrm>
              <a:off x="5625171"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Compliance/Legal</a:t>
              </a:r>
            </a:p>
          </p:txBody>
        </p:sp>
        <p:sp>
          <p:nvSpPr>
            <p:cNvPr id="22" name="Freeform 21"/>
            <p:cNvSpPr/>
            <p:nvPr/>
          </p:nvSpPr>
          <p:spPr>
            <a:xfrm>
              <a:off x="6973920"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Reduce costs</a:t>
              </a:r>
            </a:p>
          </p:txBody>
        </p:sp>
      </p:grpSp>
      <p:sp>
        <p:nvSpPr>
          <p:cNvPr id="23" name="TextBox 22"/>
          <p:cNvSpPr txBox="1"/>
          <p:nvPr/>
        </p:nvSpPr>
        <p:spPr>
          <a:xfrm flipV="1">
            <a:off x="8231031" y="2469520"/>
            <a:ext cx="594305" cy="3477234"/>
          </a:xfrm>
          <a:prstGeom prst="rect">
            <a:avLst/>
          </a:prstGeom>
          <a:noFill/>
        </p:spPr>
        <p:txBody>
          <a:bodyPr wrap="square" rtlCol="0">
            <a:spAutoFit/>
          </a:bodyPr>
          <a:lstStyle/>
          <a:p>
            <a:r>
              <a:rPr lang="en-US" sz="21996" dirty="0">
                <a:solidFill>
                  <a:srgbClr val="FFFFFF">
                    <a:lumMod val="65000"/>
                    <a:lumOff val="35000"/>
                  </a:srgbClr>
                </a:solidFill>
                <a:latin typeface="Segoe UI Light"/>
              </a:rPr>
              <a:t>}</a:t>
            </a:r>
          </a:p>
        </p:txBody>
      </p:sp>
      <p:grpSp>
        <p:nvGrpSpPr>
          <p:cNvPr id="25" name="Group 24"/>
          <p:cNvGrpSpPr/>
          <p:nvPr/>
        </p:nvGrpSpPr>
        <p:grpSpPr>
          <a:xfrm>
            <a:off x="8695735" y="2785262"/>
            <a:ext cx="3333405" cy="2280896"/>
            <a:chOff x="8696102" y="2785170"/>
            <a:chExt cx="3333878" cy="2281220"/>
          </a:xfrm>
        </p:grpSpPr>
        <p:sp>
          <p:nvSpPr>
            <p:cNvPr id="31" name="Freeform 128"/>
            <p:cNvSpPr>
              <a:spLocks noChangeAspect="1"/>
            </p:cNvSpPr>
            <p:nvPr/>
          </p:nvSpPr>
          <p:spPr bwMode="black">
            <a:xfrm>
              <a:off x="8696102" y="2785170"/>
              <a:ext cx="1826603" cy="10058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endParaRPr>
            </a:p>
          </p:txBody>
        </p:sp>
        <p:sp>
          <p:nvSpPr>
            <p:cNvPr id="28" name="Freeform 63"/>
            <p:cNvSpPr>
              <a:spLocks noEditPoints="1"/>
            </p:cNvSpPr>
            <p:nvPr/>
          </p:nvSpPr>
          <p:spPr bwMode="auto">
            <a:xfrm>
              <a:off x="9057323" y="4055036"/>
              <a:ext cx="1097280" cy="1005840"/>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tx1"/>
            </a:solidFill>
            <a:ln>
              <a:noFill/>
            </a:ln>
          </p:spPr>
          <p:txBody>
            <a:bodyPr vert="horz" wrap="square" lIns="121837" tIns="60917" rIns="121837" bIns="60917" numCol="1" anchor="t" anchorCtr="0" compatLnSpc="1">
              <a:prstTxWarp prst="textNoShape">
                <a:avLst/>
              </a:prstTxWarp>
            </a:bodyPr>
            <a:lstStyle/>
            <a:p>
              <a:pPr defTabSz="1218259" fontAlgn="base">
                <a:spcBef>
                  <a:spcPct val="0"/>
                </a:spcBef>
                <a:spcAft>
                  <a:spcPct val="0"/>
                </a:spcAft>
              </a:pPr>
              <a:endParaRPr lang="en-US" sz="2130" spc="-40" dirty="0">
                <a:solidFill>
                  <a:srgbClr val="000000">
                    <a:lumMod val="50000"/>
                  </a:srgbClr>
                </a:solidFill>
                <a:cs typeface="Segoe UI" panose="020B0502040204020203" pitchFamily="34" charset="0"/>
              </a:endParaRPr>
            </a:p>
          </p:txBody>
        </p:sp>
        <p:sp>
          <p:nvSpPr>
            <p:cNvPr id="29" name="Rectangle 28"/>
            <p:cNvSpPr/>
            <p:nvPr/>
          </p:nvSpPr>
          <p:spPr>
            <a:xfrm>
              <a:off x="10449521" y="3407630"/>
              <a:ext cx="1580459" cy="367529"/>
            </a:xfrm>
            <a:prstGeom prst="rect">
              <a:avLst/>
            </a:prstGeom>
          </p:spPr>
          <p:txBody>
            <a:bodyPr wrap="square">
              <a:spAutoFit/>
            </a:bodyPr>
            <a:lstStyle/>
            <a:p>
              <a:r>
                <a:rPr lang="en-US" dirty="0">
                  <a:solidFill>
                    <a:srgbClr val="FFFFFF">
                      <a:lumMod val="50000"/>
                      <a:lumOff val="50000"/>
                    </a:srgbClr>
                  </a:solidFill>
                </a:rPr>
                <a:t>Azure backup</a:t>
              </a:r>
            </a:p>
          </p:txBody>
        </p:sp>
        <p:sp>
          <p:nvSpPr>
            <p:cNvPr id="30" name="Rectangle 29"/>
            <p:cNvSpPr/>
            <p:nvPr/>
          </p:nvSpPr>
          <p:spPr>
            <a:xfrm>
              <a:off x="10219812" y="4691544"/>
              <a:ext cx="1215667" cy="374846"/>
            </a:xfrm>
            <a:prstGeom prst="rect">
              <a:avLst/>
            </a:prstGeom>
          </p:spPr>
          <p:txBody>
            <a:bodyPr wrap="square">
              <a:spAutoFit/>
            </a:bodyPr>
            <a:lstStyle/>
            <a:p>
              <a:r>
                <a:rPr lang="en-US" dirty="0">
                  <a:solidFill>
                    <a:srgbClr val="FFFFFF">
                      <a:lumMod val="50000"/>
                      <a:lumOff val="50000"/>
                    </a:srgbClr>
                  </a:solidFill>
                </a:rPr>
                <a:t>Tape</a:t>
              </a:r>
            </a:p>
          </p:txBody>
        </p:sp>
      </p:grpSp>
      <p:sp>
        <p:nvSpPr>
          <p:cNvPr id="33" name="Can 32"/>
          <p:cNvSpPr/>
          <p:nvPr/>
        </p:nvSpPr>
        <p:spPr bwMode="auto">
          <a:xfrm>
            <a:off x="9220235" y="3183213"/>
            <a:ext cx="770460" cy="462826"/>
          </a:xfrm>
          <a:prstGeom prst="can">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pPr>
            <a:r>
              <a:rPr lang="en-US" sz="1176" b="1" dirty="0">
                <a:solidFill>
                  <a:srgbClr val="000000">
                    <a:lumMod val="50000"/>
                    <a:lumOff val="50000"/>
                  </a:srgbClr>
                </a:solidFill>
                <a:ea typeface="Segoe UI" pitchFamily="34" charset="0"/>
                <a:cs typeface="Segoe UI" pitchFamily="34" charset="0"/>
              </a:rPr>
              <a:t>Storage</a:t>
            </a:r>
          </a:p>
        </p:txBody>
      </p:sp>
    </p:spTree>
    <p:extLst>
      <p:ext uri="{BB962C8B-B14F-4D97-AF65-F5344CB8AC3E}">
        <p14:creationId xmlns:p14="http://schemas.microsoft.com/office/powerpoint/2010/main" val="63450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Backup</a:t>
            </a:r>
            <a:br>
              <a:rPr lang="en-US" dirty="0"/>
            </a:br>
            <a:r>
              <a:rPr lang="en-US" sz="3333" dirty="0">
                <a:solidFill>
                  <a:schemeClr val="tx1"/>
                </a:solidFill>
              </a:rPr>
              <a:t>Extending Windows Server Backup into the cloud</a:t>
            </a:r>
            <a:endParaRPr lang="en-US" dirty="0">
              <a:solidFill>
                <a:schemeClr val="tx1"/>
              </a:solidFill>
            </a:endParaRPr>
          </a:p>
        </p:txBody>
      </p:sp>
      <p:sp>
        <p:nvSpPr>
          <p:cNvPr id="6" name="Rectangle 5"/>
          <p:cNvSpPr/>
          <p:nvPr/>
        </p:nvSpPr>
        <p:spPr>
          <a:xfrm>
            <a:off x="269240" y="1870937"/>
            <a:ext cx="5670058" cy="1425657"/>
          </a:xfrm>
          <a:prstGeom prst="rect">
            <a:avLst/>
          </a:prstGeom>
          <a:noFill/>
        </p:spPr>
        <p:txBody>
          <a:bodyPr wrap="square" lIns="143428">
            <a:spAutoFit/>
          </a:bodyPr>
          <a:lstStyle/>
          <a:p>
            <a:pPr marL="0" lvl="1" defTabSz="462317">
              <a:lnSpc>
                <a:spcPct val="90000"/>
              </a:lnSpc>
              <a:spcBef>
                <a:spcPts val="300"/>
              </a:spcBef>
              <a:spcAft>
                <a:spcPts val="600"/>
              </a:spcAft>
              <a:buClr>
                <a:srgbClr val="EFEFEF"/>
              </a:buClr>
            </a:pPr>
            <a:r>
              <a:rPr lang="en-US" sz="1765" b="1" dirty="0">
                <a:latin typeface="+mj-lt"/>
                <a:cs typeface="Segoe UI" pitchFamily="34" charset="0"/>
              </a:rPr>
              <a:t>Reliable offsite data protection: </a:t>
            </a:r>
            <a:r>
              <a:rPr lang="en-US" sz="1765" dirty="0">
                <a:latin typeface="+mj-lt"/>
                <a:cs typeface="Segoe UI" pitchFamily="34" charset="0"/>
              </a:rPr>
              <a:t>Backups are encrypted before transmission and stored encrypted in Microsoft Azure.</a:t>
            </a:r>
          </a:p>
          <a:p>
            <a:pPr marL="0" lvl="1" defTabSz="462317">
              <a:lnSpc>
                <a:spcPct val="90000"/>
              </a:lnSpc>
              <a:spcBef>
                <a:spcPts val="300"/>
              </a:spcBef>
              <a:spcAft>
                <a:spcPts val="600"/>
              </a:spcAft>
              <a:buClr>
                <a:srgbClr val="EFEFEF"/>
              </a:buClr>
            </a:pPr>
            <a:r>
              <a:rPr lang="en-US" sz="1765" dirty="0">
                <a:latin typeface="+mj-lt"/>
                <a:cs typeface="Segoe UI" pitchFamily="34" charset="0"/>
              </a:rPr>
              <a:t>Backups are off-site, away from your datacenter, protected by reliable Azure storage.</a:t>
            </a:r>
          </a:p>
        </p:txBody>
      </p:sp>
      <p:grpSp>
        <p:nvGrpSpPr>
          <p:cNvPr id="5" name="Group 4"/>
          <p:cNvGrpSpPr/>
          <p:nvPr/>
        </p:nvGrpSpPr>
        <p:grpSpPr>
          <a:xfrm>
            <a:off x="6243941" y="1659559"/>
            <a:ext cx="5235730" cy="4847342"/>
            <a:chOff x="4682971" y="1244480"/>
            <a:chExt cx="3927354" cy="3636022"/>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5613836" y="4548084"/>
              <a:ext cx="1908420" cy="332418"/>
            </a:xfrm>
            <a:prstGeom prst="rect">
              <a:avLst/>
            </a:prstGeom>
            <a:noFill/>
          </p:spPr>
          <p:txBody>
            <a:bodyPr wrap="square" lIns="0" tIns="0" rIns="0" bIns="0" rtlCol="0">
              <a:spAutoFit/>
            </a:bodyPr>
            <a:lstStyle/>
            <a:p>
              <a:pPr algn="ctr" defTabSz="914209">
                <a:lnSpc>
                  <a:spcPct val="90000"/>
                </a:lnSpc>
              </a:pPr>
              <a:r>
                <a:rPr lang="en-US" sz="1600" spc="-51" dirty="0">
                  <a:latin typeface="+mj-lt"/>
                </a:rPr>
                <a:t>Contoso Private Cloud</a:t>
              </a:r>
              <a:br>
                <a:rPr lang="en-US" sz="1600" spc="-51" dirty="0">
                  <a:latin typeface="+mj-lt"/>
                </a:rPr>
              </a:br>
              <a:r>
                <a:rPr lang="en-US" sz="1600" spc="-51" dirty="0">
                  <a:latin typeface="+mj-lt"/>
                </a:rPr>
                <a:t>(On-premises)</a:t>
              </a:r>
              <a:endParaRPr lang="en-US" sz="1600" spc="-51" baseline="-25000" dirty="0">
                <a:latin typeface="+mj-lt"/>
              </a:endParaRPr>
            </a:p>
          </p:txBody>
        </p:sp>
        <p:sp>
          <p:nvSpPr>
            <p:cNvPr id="10" name="Flowchart: Magnetic Disk 9"/>
            <p:cNvSpPr/>
            <p:nvPr/>
          </p:nvSpPr>
          <p:spPr bwMode="auto">
            <a:xfrm>
              <a:off x="6294320" y="2391444"/>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1813" tIns="243619" rIns="609044" bIns="60905" numCol="1" anchor="t" anchorCtr="0" compatLnSpc="1">
              <a:prstTxWarp prst="textNoShape">
                <a:avLst/>
              </a:prstTxWarp>
            </a:bodyPr>
            <a:lstStyle/>
            <a:p>
              <a:pPr algn="ctr" defTabSz="914191" fontAlgn="base">
                <a:lnSpc>
                  <a:spcPct val="90000"/>
                </a:lnSpc>
                <a:spcBef>
                  <a:spcPct val="0"/>
                </a:spcBef>
                <a:spcAft>
                  <a:spcPct val="0"/>
                </a:spcAft>
              </a:pPr>
              <a:r>
                <a:rPr lang="en-US" sz="1764" b="1" spc="-67" dirty="0">
                  <a:solidFill>
                    <a:srgbClr val="505050"/>
                  </a:solidFill>
                  <a:latin typeface="+mj-lt"/>
                </a:rPr>
                <a:t>   </a:t>
              </a:r>
              <a:r>
                <a:rPr lang="en-US" sz="1764" spc="-67" dirty="0">
                  <a:solidFill>
                    <a:srgbClr val="505050"/>
                  </a:solidFill>
                  <a:latin typeface="+mj-lt"/>
                </a:rPr>
                <a:t>Microsoft</a:t>
              </a:r>
              <a:br>
                <a:rPr lang="en-US" sz="1764" spc="-67" dirty="0">
                  <a:solidFill>
                    <a:srgbClr val="505050"/>
                  </a:solidFill>
                  <a:latin typeface="+mj-lt"/>
                </a:rPr>
              </a:br>
              <a:r>
                <a:rPr lang="en-US" sz="1764" spc="-67" dirty="0">
                  <a:solidFill>
                    <a:srgbClr val="505050"/>
                  </a:solidFill>
                  <a:latin typeface="+mj-lt"/>
                </a:rPr>
                <a:t>   Azure</a:t>
              </a:r>
            </a:p>
          </p:txBody>
        </p:sp>
        <p:sp>
          <p:nvSpPr>
            <p:cNvPr id="12" name="TextBox 11"/>
            <p:cNvSpPr txBox="1"/>
            <p:nvPr/>
          </p:nvSpPr>
          <p:spPr>
            <a:xfrm>
              <a:off x="6701905" y="2901311"/>
              <a:ext cx="1908420" cy="332418"/>
            </a:xfrm>
            <a:prstGeom prst="rect">
              <a:avLst/>
            </a:prstGeom>
            <a:noFill/>
          </p:spPr>
          <p:txBody>
            <a:bodyPr wrap="square" lIns="0" tIns="0" rIns="0" bIns="0" rtlCol="0">
              <a:spAutoFit/>
            </a:bodyPr>
            <a:lstStyle/>
            <a:p>
              <a:pPr algn="ctr" defTabSz="914209">
                <a:lnSpc>
                  <a:spcPct val="90000"/>
                </a:lnSpc>
              </a:pPr>
              <a:r>
                <a:rPr lang="en-US" sz="1600" spc="-51" dirty="0">
                  <a:latin typeface="+mj-lt"/>
                </a:rPr>
                <a:t>Encrypted data sent to Microsoft Azure</a:t>
              </a:r>
              <a:endParaRPr lang="en-US" sz="1600" spc="-51" baseline="-25000" dirty="0">
                <a:latin typeface="+mj-lt"/>
              </a:endParaRPr>
            </a:p>
          </p:txBody>
        </p:sp>
        <p:sp>
          <p:nvSpPr>
            <p:cNvPr id="13" name="Freeform 207"/>
            <p:cNvSpPr>
              <a:spLocks noEditPoints="1"/>
            </p:cNvSpPr>
            <p:nvPr/>
          </p:nvSpPr>
          <p:spPr bwMode="gray">
            <a:xfrm>
              <a:off x="5280417"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EFEFEF"/>
                </a:solidFill>
                <a:latin typeface="+mj-lt"/>
              </a:endParaRPr>
            </a:p>
          </p:txBody>
        </p:sp>
        <p:sp>
          <p:nvSpPr>
            <p:cNvPr id="14" name="Freeform 207"/>
            <p:cNvSpPr>
              <a:spLocks noEditPoints="1"/>
            </p:cNvSpPr>
            <p:nvPr/>
          </p:nvSpPr>
          <p:spPr bwMode="gray">
            <a:xfrm>
              <a:off x="5975143"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EFEFEF"/>
                </a:solidFill>
                <a:latin typeface="+mj-lt"/>
              </a:endParaRPr>
            </a:p>
          </p:txBody>
        </p:sp>
        <p:sp>
          <p:nvSpPr>
            <p:cNvPr id="18" name="Freeform 207"/>
            <p:cNvSpPr>
              <a:spLocks noEditPoints="1"/>
            </p:cNvSpPr>
            <p:nvPr/>
          </p:nvSpPr>
          <p:spPr bwMode="gray">
            <a:xfrm>
              <a:off x="666986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EFEFEF"/>
                </a:solidFill>
                <a:latin typeface="+mj-lt"/>
              </a:endParaRPr>
            </a:p>
          </p:txBody>
        </p:sp>
        <p:sp>
          <p:nvSpPr>
            <p:cNvPr id="21" name="TextBox 20"/>
            <p:cNvSpPr txBox="1"/>
            <p:nvPr/>
          </p:nvSpPr>
          <p:spPr>
            <a:xfrm>
              <a:off x="5290214" y="4168973"/>
              <a:ext cx="2823383" cy="277062"/>
            </a:xfrm>
            <a:prstGeom prst="rect">
              <a:avLst/>
            </a:prstGeom>
            <a:noFill/>
          </p:spPr>
          <p:txBody>
            <a:bodyPr wrap="square" lIns="0" tIns="0" rIns="0" bIns="0" rtlCol="0">
              <a:spAutoFit/>
            </a:bodyPr>
            <a:lstStyle/>
            <a:p>
              <a:pPr algn="ctr" defTabSz="914209">
                <a:lnSpc>
                  <a:spcPct val="90000"/>
                </a:lnSpc>
              </a:pPr>
              <a:r>
                <a:rPr lang="en-US" sz="1333" spc="-51" dirty="0">
                  <a:latin typeface="+mj-lt"/>
                </a:rPr>
                <a:t>Windows Server instances with the Microsoft Azure Backup Agent installed and configured</a:t>
              </a:r>
              <a:endParaRPr lang="en-US" sz="1333" spc="-51" baseline="-25000" dirty="0">
                <a:latin typeface="+mj-lt"/>
              </a:endParaRPr>
            </a:p>
          </p:txBody>
        </p:sp>
        <p:sp>
          <p:nvSpPr>
            <p:cNvPr id="25" name="Right Arrow 24"/>
            <p:cNvSpPr/>
            <p:nvPr/>
          </p:nvSpPr>
          <p:spPr bwMode="auto">
            <a:xfrm rot="16200000">
              <a:off x="6087471" y="2931499"/>
              <a:ext cx="961150" cy="26771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Freeform 207"/>
            <p:cNvSpPr>
              <a:spLocks noEditPoints="1"/>
            </p:cNvSpPr>
            <p:nvPr/>
          </p:nvSpPr>
          <p:spPr bwMode="gray">
            <a:xfrm>
              <a:off x="7364595"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EFEFEF"/>
                </a:solidFill>
                <a:latin typeface="+mj-lt"/>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263" tIns="41133" rIns="82263" bIns="41133" numCol="1" anchor="t" anchorCtr="0" compatLnSpc="1">
              <a:prstTxWarp prst="textNoShape">
                <a:avLst/>
              </a:prstTxWarp>
            </a:bodyPr>
            <a:lstStyle/>
            <a:p>
              <a:pPr defTabSz="913691"/>
              <a:endParaRPr lang="en-US" sz="1333" b="1" dirty="0">
                <a:solidFill>
                  <a:srgbClr val="505050"/>
                </a:solidFill>
                <a:latin typeface="+mj-lt"/>
                <a:cs typeface="Segoe UI" panose="020B0502040204020203" pitchFamily="34" charset="0"/>
              </a:endParaRPr>
            </a:p>
          </p:txBody>
        </p:sp>
        <p:sp>
          <p:nvSpPr>
            <p:cNvPr id="38" name="TextBox 37"/>
            <p:cNvSpPr txBox="1"/>
            <p:nvPr/>
          </p:nvSpPr>
          <p:spPr>
            <a:xfrm>
              <a:off x="5372173" y="1977804"/>
              <a:ext cx="568941" cy="415593"/>
            </a:xfrm>
            <a:prstGeom prst="rect">
              <a:avLst/>
            </a:prstGeom>
            <a:noFill/>
          </p:spPr>
          <p:txBody>
            <a:bodyPr wrap="square" lIns="0" tIns="0" rIns="0" bIns="0" rtlCol="0">
              <a:spAutoFit/>
            </a:bodyPr>
            <a:lstStyle/>
            <a:p>
              <a:pPr algn="r" defTabSz="914209">
                <a:lnSpc>
                  <a:spcPct val="90000"/>
                </a:lnSpc>
              </a:pPr>
              <a:r>
                <a:rPr lang="en-US" sz="1333" spc="-51" dirty="0">
                  <a:solidFill>
                    <a:srgbClr val="505050"/>
                  </a:solidFill>
                  <a:latin typeface="+mj-lt"/>
                </a:rPr>
                <a:t>Contoso</a:t>
              </a:r>
            </a:p>
            <a:p>
              <a:pPr algn="r" defTabSz="914209">
                <a:lnSpc>
                  <a:spcPct val="90000"/>
                </a:lnSpc>
              </a:pPr>
              <a:r>
                <a:rPr lang="en-US" sz="1333" spc="-51" dirty="0">
                  <a:solidFill>
                    <a:srgbClr val="505050"/>
                  </a:solidFill>
                  <a:latin typeface="+mj-lt"/>
                </a:rPr>
                <a:t>Backup</a:t>
              </a:r>
              <a:br>
                <a:rPr lang="en-US" sz="1333" spc="-51" dirty="0">
                  <a:solidFill>
                    <a:srgbClr val="505050"/>
                  </a:solidFill>
                  <a:latin typeface="+mj-lt"/>
                </a:rPr>
              </a:br>
              <a:r>
                <a:rPr lang="en-US" sz="1333" spc="-51" dirty="0">
                  <a:solidFill>
                    <a:srgbClr val="505050"/>
                  </a:solidFill>
                  <a:latin typeface="+mj-lt"/>
                </a:rPr>
                <a:t>Vault</a:t>
              </a:r>
              <a:endParaRPr lang="en-US" sz="1333" spc="-51" baseline="-25000" dirty="0">
                <a:solidFill>
                  <a:srgbClr val="505050"/>
                </a:solidFill>
                <a:latin typeface="+mj-lt"/>
              </a:endParaRPr>
            </a:p>
          </p:txBody>
        </p:sp>
      </p:grpSp>
      <p:sp>
        <p:nvSpPr>
          <p:cNvPr id="39" name="Rectangle 38"/>
          <p:cNvSpPr/>
          <p:nvPr/>
        </p:nvSpPr>
        <p:spPr>
          <a:xfrm>
            <a:off x="234077" y="4485422"/>
            <a:ext cx="5670058" cy="2027601"/>
          </a:xfrm>
          <a:prstGeom prst="rect">
            <a:avLst/>
          </a:prstGeom>
          <a:noFill/>
        </p:spPr>
        <p:txBody>
          <a:bodyPr wrap="square" lIns="143428">
            <a:spAutoFit/>
          </a:bodyPr>
          <a:lstStyle/>
          <a:p>
            <a:pPr marL="0" lvl="1" defTabSz="462317">
              <a:lnSpc>
                <a:spcPct val="90000"/>
              </a:lnSpc>
              <a:spcBef>
                <a:spcPts val="300"/>
              </a:spcBef>
              <a:spcAft>
                <a:spcPts val="600"/>
              </a:spcAft>
              <a:buClr>
                <a:srgbClr val="505050"/>
              </a:buClr>
            </a:pPr>
            <a:r>
              <a:rPr lang="en-US" sz="1765" b="1" dirty="0">
                <a:latin typeface="+mj-lt"/>
                <a:cs typeface="Segoe UI" pitchFamily="34" charset="0"/>
              </a:rPr>
              <a:t>Efficient and flexible backup and recovery: </a:t>
            </a:r>
            <a:r>
              <a:rPr lang="en-US" sz="1765" dirty="0">
                <a:latin typeface="+mj-lt"/>
                <a:cs typeface="Segoe UI" pitchFamily="34" charset="0"/>
              </a:rPr>
              <a:t>Incremental backup transfers only delta changes to the cloud.</a:t>
            </a:r>
          </a:p>
          <a:p>
            <a:pPr marL="0" lvl="1" defTabSz="462317">
              <a:lnSpc>
                <a:spcPct val="90000"/>
              </a:lnSpc>
              <a:spcBef>
                <a:spcPts val="300"/>
              </a:spcBef>
              <a:spcAft>
                <a:spcPts val="600"/>
              </a:spcAft>
              <a:buClr>
                <a:srgbClr val="505050"/>
              </a:buClr>
            </a:pPr>
            <a:r>
              <a:rPr lang="en-US" sz="1765" dirty="0">
                <a:latin typeface="+mj-lt"/>
                <a:cs typeface="Segoe UI" pitchFamily="34" charset="0"/>
              </a:rPr>
              <a:t>Supports Point-in-Time Recovery of multiple versions </a:t>
            </a:r>
            <a:br>
              <a:rPr lang="en-US" sz="1765" dirty="0">
                <a:latin typeface="+mj-lt"/>
                <a:cs typeface="Segoe UI" pitchFamily="34" charset="0"/>
              </a:rPr>
            </a:br>
            <a:r>
              <a:rPr lang="en-US" sz="1765" dirty="0">
                <a:latin typeface="+mj-lt"/>
                <a:cs typeface="Segoe UI" pitchFamily="34" charset="0"/>
              </a:rPr>
              <a:t>of your data.</a:t>
            </a:r>
          </a:p>
          <a:p>
            <a:pPr marL="0" lvl="1" defTabSz="462317">
              <a:lnSpc>
                <a:spcPct val="90000"/>
              </a:lnSpc>
              <a:spcBef>
                <a:spcPts val="300"/>
              </a:spcBef>
              <a:spcAft>
                <a:spcPts val="600"/>
              </a:spcAft>
              <a:buClr>
                <a:srgbClr val="505050"/>
              </a:buClr>
            </a:pPr>
            <a:r>
              <a:rPr lang="en-US" sz="1765" dirty="0">
                <a:latin typeface="+mj-lt"/>
                <a:cs typeface="Segoe UI" pitchFamily="34" charset="0"/>
              </a:rPr>
              <a:t>Configurable data retention policies, data compression, </a:t>
            </a:r>
            <a:br>
              <a:rPr lang="en-US" sz="1765" dirty="0">
                <a:latin typeface="+mj-lt"/>
                <a:cs typeface="Segoe UI" pitchFamily="34" charset="0"/>
              </a:rPr>
            </a:br>
            <a:r>
              <a:rPr lang="en-US" sz="1765" dirty="0">
                <a:latin typeface="+mj-lt"/>
                <a:cs typeface="Segoe UI" pitchFamily="34" charset="0"/>
              </a:rPr>
              <a:t>and data transfer throttling offer added flexibility </a:t>
            </a:r>
            <a:br>
              <a:rPr lang="en-US" sz="1765" dirty="0">
                <a:latin typeface="+mj-lt"/>
                <a:cs typeface="Segoe UI" pitchFamily="34" charset="0"/>
              </a:rPr>
            </a:br>
            <a:r>
              <a:rPr lang="en-US" sz="1765" dirty="0">
                <a:latin typeface="+mj-lt"/>
                <a:cs typeface="Segoe UI" pitchFamily="34" charset="0"/>
              </a:rPr>
              <a:t>and efficiency.</a:t>
            </a:r>
          </a:p>
        </p:txBody>
      </p:sp>
      <p:sp>
        <p:nvSpPr>
          <p:cNvPr id="40" name="Rectangle 39"/>
          <p:cNvSpPr/>
          <p:nvPr/>
        </p:nvSpPr>
        <p:spPr>
          <a:xfrm>
            <a:off x="234077" y="3661709"/>
            <a:ext cx="5670058" cy="823713"/>
          </a:xfrm>
          <a:prstGeom prst="rect">
            <a:avLst/>
          </a:prstGeom>
          <a:noFill/>
        </p:spPr>
        <p:txBody>
          <a:bodyPr wrap="square" lIns="143428">
            <a:spAutoFit/>
          </a:bodyPr>
          <a:lstStyle/>
          <a:p>
            <a:pPr marL="0" lvl="1" defTabSz="462317">
              <a:lnSpc>
                <a:spcPct val="90000"/>
              </a:lnSpc>
              <a:spcBef>
                <a:spcPts val="300"/>
              </a:spcBef>
              <a:spcAft>
                <a:spcPts val="600"/>
              </a:spcAft>
              <a:buClr>
                <a:srgbClr val="EFEFEF"/>
              </a:buClr>
            </a:pPr>
            <a:r>
              <a:rPr lang="en-US" sz="1765" b="1" dirty="0">
                <a:latin typeface="+mj-lt"/>
                <a:cs typeface="Segoe UI" pitchFamily="34" charset="0"/>
              </a:rPr>
              <a:t>Simple, and integrated solution: </a:t>
            </a:r>
            <a:r>
              <a:rPr lang="en-US" sz="1765" dirty="0">
                <a:latin typeface="+mj-lt"/>
                <a:cs typeface="Segoe UI" pitchFamily="34" charset="0"/>
              </a:rPr>
              <a:t>Integrates with GUIs </a:t>
            </a:r>
            <a:br>
              <a:rPr lang="en-US" sz="1765" dirty="0">
                <a:latin typeface="+mj-lt"/>
                <a:cs typeface="Segoe UI" pitchFamily="34" charset="0"/>
              </a:rPr>
            </a:br>
            <a:r>
              <a:rPr lang="en-US" sz="1765" dirty="0">
                <a:latin typeface="+mj-lt"/>
                <a:cs typeface="Segoe UI" pitchFamily="34" charset="0"/>
              </a:rPr>
              <a:t>of Windows Server Backup or System Center Data </a:t>
            </a:r>
            <a:br>
              <a:rPr lang="en-US" sz="1765" dirty="0">
                <a:latin typeface="+mj-lt"/>
                <a:cs typeface="Segoe UI" pitchFamily="34" charset="0"/>
              </a:rPr>
            </a:br>
            <a:r>
              <a:rPr lang="en-US" sz="1765" dirty="0">
                <a:latin typeface="+mj-lt"/>
                <a:cs typeface="Segoe UI" pitchFamily="34" charset="0"/>
              </a:rPr>
              <a:t>Protection Manager.</a:t>
            </a:r>
          </a:p>
        </p:txBody>
      </p:sp>
    </p:spTree>
    <p:extLst>
      <p:ext uri="{BB962C8B-B14F-4D97-AF65-F5344CB8AC3E}">
        <p14:creationId xmlns:p14="http://schemas.microsoft.com/office/powerpoint/2010/main" val="54271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61576" y="1802922"/>
            <a:ext cx="2663433"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Customer Premises</a:t>
            </a:r>
          </a:p>
        </p:txBody>
      </p:sp>
      <p:sp>
        <p:nvSpPr>
          <p:cNvPr id="31" name="Rectangle 30"/>
          <p:cNvSpPr/>
          <p:nvPr/>
        </p:nvSpPr>
        <p:spPr>
          <a:xfrm>
            <a:off x="203203" y="2658256"/>
            <a:ext cx="1391823" cy="407786"/>
          </a:xfrm>
          <a:prstGeom prst="rect">
            <a:avLst/>
          </a:prstGeom>
        </p:spPr>
        <p:txBody>
          <a:bodyPr wrap="square" lIns="68559" tIns="34281" rIns="68559" bIns="34281">
            <a:spAutoFit/>
          </a:bodyPr>
          <a:lstStyle/>
          <a:p>
            <a:pPr algn="ctr" defTabSz="896042">
              <a:defRPr/>
            </a:pPr>
            <a:r>
              <a:rPr lang="en-US" sz="1100" kern="0" dirty="0"/>
              <a:t>1. Identify changed blocks</a:t>
            </a:r>
          </a:p>
        </p:txBody>
      </p:sp>
      <p:sp>
        <p:nvSpPr>
          <p:cNvPr id="32" name="Right Arrow 31"/>
          <p:cNvSpPr/>
          <p:nvPr/>
        </p:nvSpPr>
        <p:spPr>
          <a:xfrm>
            <a:off x="1392047" y="3162493"/>
            <a:ext cx="1480759"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solidFill>
                <a:srgbClr val="FFFFFF"/>
              </a:solidFill>
              <a:latin typeface="Segoe UI"/>
            </a:endParaRPr>
          </a:p>
        </p:txBody>
      </p:sp>
      <p:sp>
        <p:nvSpPr>
          <p:cNvPr id="42" name="TextBox 41"/>
          <p:cNvSpPr txBox="1"/>
          <p:nvPr/>
        </p:nvSpPr>
        <p:spPr>
          <a:xfrm>
            <a:off x="2751319" y="2894139"/>
            <a:ext cx="938356" cy="238509"/>
          </a:xfrm>
          <a:prstGeom prst="rect">
            <a:avLst/>
          </a:prstGeom>
          <a:noFill/>
        </p:spPr>
        <p:txBody>
          <a:bodyPr wrap="none" lIns="68559" tIns="34281" rIns="68559" bIns="34281" rtlCol="0">
            <a:spAutoFit/>
          </a:bodyPr>
          <a:lstStyle/>
          <a:p>
            <a:pPr defTabSz="896042">
              <a:defRPr/>
            </a:pPr>
            <a:r>
              <a:rPr lang="en-US" sz="1100" kern="0" dirty="0"/>
              <a:t>2.  Compress</a:t>
            </a:r>
          </a:p>
        </p:txBody>
      </p:sp>
      <p:pic>
        <p:nvPicPr>
          <p:cNvPr id="23" name="Picture 22"/>
          <p:cNvPicPr>
            <a:picLocks noChangeAspect="1"/>
          </p:cNvPicPr>
          <p:nvPr/>
        </p:nvPicPr>
        <p:blipFill>
          <a:blip r:embed="rId3">
            <a:duotone>
              <a:schemeClr val="accent1">
                <a:shade val="45000"/>
                <a:satMod val="135000"/>
              </a:schemeClr>
              <a:prstClr val="white"/>
            </a:duotone>
          </a:blip>
          <a:stretch>
            <a:fillRect/>
          </a:stretch>
        </p:blipFill>
        <p:spPr>
          <a:xfrm>
            <a:off x="431834" y="3163223"/>
            <a:ext cx="861351" cy="640629"/>
          </a:xfrm>
          <a:prstGeom prst="rect">
            <a:avLst/>
          </a:prstGeom>
        </p:spPr>
      </p:pic>
      <p:pic>
        <p:nvPicPr>
          <p:cNvPr id="52" name="Picture 5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0046" y="3158664"/>
            <a:ext cx="698521" cy="698521"/>
          </a:xfrm>
          <a:prstGeom prst="rect">
            <a:avLst/>
          </a:prstGeom>
        </p:spPr>
      </p:pic>
      <p:sp>
        <p:nvSpPr>
          <p:cNvPr id="24" name="Right Arrow 23"/>
          <p:cNvSpPr/>
          <p:nvPr/>
        </p:nvSpPr>
        <p:spPr>
          <a:xfrm>
            <a:off x="3889648" y="3156984"/>
            <a:ext cx="1648435"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solidFill>
                <a:srgbClr val="FFFFFF"/>
              </a:solidFill>
              <a:latin typeface="Segoe UI"/>
            </a:endParaRPr>
          </a:p>
        </p:txBody>
      </p:sp>
      <p:grpSp>
        <p:nvGrpSpPr>
          <p:cNvPr id="3" name="Group 2"/>
          <p:cNvGrpSpPr/>
          <p:nvPr/>
        </p:nvGrpSpPr>
        <p:grpSpPr>
          <a:xfrm>
            <a:off x="512220" y="4089189"/>
            <a:ext cx="4205046" cy="2372703"/>
            <a:chOff x="510635" y="4089375"/>
            <a:chExt cx="4206240" cy="2373376"/>
          </a:xfrm>
        </p:grpSpPr>
        <p:grpSp>
          <p:nvGrpSpPr>
            <p:cNvPr id="37" name="Group 36"/>
            <p:cNvGrpSpPr/>
            <p:nvPr/>
          </p:nvGrpSpPr>
          <p:grpSpPr>
            <a:xfrm>
              <a:off x="510635" y="4089375"/>
              <a:ext cx="4206240" cy="1543818"/>
              <a:chOff x="4276422" y="944695"/>
              <a:chExt cx="1226135" cy="1590117"/>
            </a:xfrm>
          </p:grpSpPr>
          <p:sp>
            <p:nvSpPr>
              <p:cNvPr id="39" name="Freeform 38"/>
              <p:cNvSpPr/>
              <p:nvPr/>
            </p:nvSpPr>
            <p:spPr>
              <a:xfrm>
                <a:off x="4276422"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prstClr val="white"/>
                    </a:solidFill>
                  </a:rPr>
                  <a:t>Efficient change tracking</a:t>
                </a:r>
              </a:p>
            </p:txBody>
          </p:sp>
          <p:sp>
            <p:nvSpPr>
              <p:cNvPr id="41" name="Freeform 40"/>
              <p:cNvSpPr/>
              <p:nvPr/>
            </p:nvSpPr>
            <p:spPr>
              <a:xfrm>
                <a:off x="4276422" y="1799131"/>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prstClr val="white"/>
                    </a:solidFill>
                  </a:rPr>
                  <a:t>Transfer only changed content</a:t>
                </a:r>
              </a:p>
            </p:txBody>
          </p:sp>
        </p:grpSp>
        <p:sp>
          <p:nvSpPr>
            <p:cNvPr id="43" name="Freeform 42"/>
            <p:cNvSpPr/>
            <p:nvPr/>
          </p:nvSpPr>
          <p:spPr>
            <a:xfrm>
              <a:off x="510635" y="5748491"/>
              <a:ext cx="4206240" cy="714260"/>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prstClr val="white"/>
                  </a:solidFill>
                </a:rPr>
                <a:t>Compression for low WAN and Azure Storage consumption</a:t>
              </a:r>
            </a:p>
          </p:txBody>
        </p:sp>
      </p:grpSp>
      <p:sp>
        <p:nvSpPr>
          <p:cNvPr id="15" name="Title 1"/>
          <p:cNvSpPr txBox="1">
            <a:spLocks/>
          </p:cNvSpPr>
          <p:nvPr/>
        </p:nvSpPr>
        <p:spPr>
          <a:xfrm>
            <a:off x="865" y="487"/>
            <a:ext cx="12190271" cy="795225"/>
          </a:xfrm>
          <a:prstGeom prst="rect">
            <a:avLst/>
          </a:prstGeom>
          <a:solidFill>
            <a:srgbClr val="0070C0"/>
          </a:solidFill>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Azure Backup is </a:t>
            </a:r>
            <a:r>
              <a:rPr lang="en-US" sz="4000" b="1" dirty="0"/>
              <a:t>Efficient</a:t>
            </a:r>
            <a:endParaRPr lang="en-US" sz="3600" dirty="0"/>
          </a:p>
        </p:txBody>
      </p:sp>
    </p:spTree>
    <p:extLst>
      <p:ext uri="{BB962C8B-B14F-4D97-AF65-F5344CB8AC3E}">
        <p14:creationId xmlns:p14="http://schemas.microsoft.com/office/powerpoint/2010/main" val="167112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61576" y="1802922"/>
            <a:ext cx="2663433"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Customer Premises</a:t>
            </a:r>
          </a:p>
        </p:txBody>
      </p:sp>
      <p:sp>
        <p:nvSpPr>
          <p:cNvPr id="29" name="Right Arrow 28"/>
          <p:cNvSpPr/>
          <p:nvPr/>
        </p:nvSpPr>
        <p:spPr>
          <a:xfrm>
            <a:off x="3889648" y="3156984"/>
            <a:ext cx="1648435"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31" name="Rectangle 30"/>
          <p:cNvSpPr/>
          <p:nvPr/>
        </p:nvSpPr>
        <p:spPr>
          <a:xfrm>
            <a:off x="203203" y="2658256"/>
            <a:ext cx="1391823" cy="407786"/>
          </a:xfrm>
          <a:prstGeom prst="rect">
            <a:avLst/>
          </a:prstGeom>
        </p:spPr>
        <p:txBody>
          <a:bodyPr wrap="square" lIns="68559" tIns="34281" rIns="68559" bIns="34281">
            <a:spAutoFit/>
          </a:bodyPr>
          <a:lstStyle/>
          <a:p>
            <a:pPr algn="ctr" defTabSz="896042">
              <a:defRPr/>
            </a:pPr>
            <a:r>
              <a:rPr lang="en-US" sz="1100" kern="0" dirty="0"/>
              <a:t>1. Identify changed blocks</a:t>
            </a:r>
          </a:p>
        </p:txBody>
      </p:sp>
      <p:sp>
        <p:nvSpPr>
          <p:cNvPr id="36" name="TextBox 35"/>
          <p:cNvSpPr txBox="1"/>
          <p:nvPr/>
        </p:nvSpPr>
        <p:spPr>
          <a:xfrm>
            <a:off x="5414521" y="2867638"/>
            <a:ext cx="789276" cy="238509"/>
          </a:xfrm>
          <a:prstGeom prst="rect">
            <a:avLst/>
          </a:prstGeom>
          <a:noFill/>
        </p:spPr>
        <p:txBody>
          <a:bodyPr wrap="none" lIns="68559" tIns="34281" rIns="68559" bIns="34281" rtlCol="0">
            <a:spAutoFit/>
          </a:bodyPr>
          <a:lstStyle/>
          <a:p>
            <a:pPr defTabSz="896042">
              <a:defRPr/>
            </a:pPr>
            <a:r>
              <a:rPr lang="en-US" sz="1100" kern="0" dirty="0"/>
              <a:t>3.  Encrypt</a:t>
            </a:r>
          </a:p>
        </p:txBody>
      </p:sp>
      <p:pic>
        <p:nvPicPr>
          <p:cNvPr id="26" name="Picture 12"/>
          <p:cNvPicPr>
            <a:picLocks noChangeAspect="1" noChangeArrowheads="1"/>
          </p:cNvPicPr>
          <p:nvPr/>
        </p:nvPicPr>
        <p:blipFill>
          <a:blip r:embed="rId3" cstate="email">
            <a:duotone>
              <a:schemeClr val="accent1">
                <a:shade val="45000"/>
                <a:satMod val="135000"/>
              </a:schemeClr>
              <a:prstClr val="white"/>
            </a:duotone>
            <a:lum bright="-20000" contrast="20000"/>
            <a:extLst>
              <a:ext uri="{28A0092B-C50C-407E-A947-70E740481C1C}">
                <a14:useLocalDpi xmlns:a14="http://schemas.microsoft.com/office/drawing/2010/main"/>
              </a:ext>
            </a:extLst>
          </a:blip>
          <a:srcRect/>
          <a:stretch>
            <a:fillRect/>
          </a:stretch>
        </p:blipFill>
        <p:spPr bwMode="auto">
          <a:xfrm>
            <a:off x="5625953" y="3145252"/>
            <a:ext cx="713907" cy="80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ight Arrow 31"/>
          <p:cNvSpPr/>
          <p:nvPr/>
        </p:nvSpPr>
        <p:spPr>
          <a:xfrm>
            <a:off x="1392047" y="3162493"/>
            <a:ext cx="1480759"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42" name="TextBox 41"/>
          <p:cNvSpPr txBox="1"/>
          <p:nvPr/>
        </p:nvSpPr>
        <p:spPr>
          <a:xfrm>
            <a:off x="2751319" y="2894139"/>
            <a:ext cx="938356" cy="238509"/>
          </a:xfrm>
          <a:prstGeom prst="rect">
            <a:avLst/>
          </a:prstGeom>
          <a:noFill/>
        </p:spPr>
        <p:txBody>
          <a:bodyPr wrap="none" lIns="68559" tIns="34281" rIns="68559" bIns="34281" rtlCol="0">
            <a:spAutoFit/>
          </a:bodyPr>
          <a:lstStyle/>
          <a:p>
            <a:pPr defTabSz="896042">
              <a:defRPr/>
            </a:pPr>
            <a:r>
              <a:rPr lang="en-US" sz="1100" kern="0" dirty="0"/>
              <a:t>2.  Compress</a:t>
            </a:r>
          </a:p>
        </p:txBody>
      </p:sp>
      <p:pic>
        <p:nvPicPr>
          <p:cNvPr id="23" name="Picture 22"/>
          <p:cNvPicPr>
            <a:picLocks noChangeAspect="1"/>
          </p:cNvPicPr>
          <p:nvPr/>
        </p:nvPicPr>
        <p:blipFill>
          <a:blip r:embed="rId4">
            <a:duotone>
              <a:schemeClr val="accent1">
                <a:shade val="45000"/>
                <a:satMod val="135000"/>
              </a:schemeClr>
              <a:prstClr val="white"/>
            </a:duotone>
          </a:blip>
          <a:stretch>
            <a:fillRect/>
          </a:stretch>
        </p:blipFill>
        <p:spPr>
          <a:xfrm>
            <a:off x="431834" y="3163223"/>
            <a:ext cx="861351" cy="640629"/>
          </a:xfrm>
          <a:prstGeom prst="rect">
            <a:avLst/>
          </a:prstGeom>
        </p:spPr>
      </p:pic>
      <p:pic>
        <p:nvPicPr>
          <p:cNvPr id="52" name="Picture 5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0046" y="3158664"/>
            <a:ext cx="698521" cy="698521"/>
          </a:xfrm>
          <a:prstGeom prst="rect">
            <a:avLst/>
          </a:prstGeom>
        </p:spPr>
      </p:pic>
      <p:sp>
        <p:nvSpPr>
          <p:cNvPr id="24" name="Right Arrow 23"/>
          <p:cNvSpPr/>
          <p:nvPr/>
        </p:nvSpPr>
        <p:spPr>
          <a:xfrm>
            <a:off x="6378603" y="3134286"/>
            <a:ext cx="2285351"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grpSp>
        <p:nvGrpSpPr>
          <p:cNvPr id="3" name="Group 2"/>
          <p:cNvGrpSpPr/>
          <p:nvPr/>
        </p:nvGrpSpPr>
        <p:grpSpPr>
          <a:xfrm>
            <a:off x="5519489" y="4080214"/>
            <a:ext cx="3108079" cy="2400769"/>
            <a:chOff x="3697886" y="4550374"/>
            <a:chExt cx="5027289" cy="2401449"/>
          </a:xfrm>
        </p:grpSpPr>
        <p:grpSp>
          <p:nvGrpSpPr>
            <p:cNvPr id="25" name="Group 24"/>
            <p:cNvGrpSpPr/>
            <p:nvPr/>
          </p:nvGrpSpPr>
          <p:grpSpPr>
            <a:xfrm>
              <a:off x="3697886" y="4550374"/>
              <a:ext cx="5027289" cy="1571455"/>
              <a:chOff x="4276422" y="944695"/>
              <a:chExt cx="1226135" cy="1571455"/>
            </a:xfrm>
          </p:grpSpPr>
          <p:sp>
            <p:nvSpPr>
              <p:cNvPr id="27" name="Freeform 26"/>
              <p:cNvSpPr/>
              <p:nvPr/>
            </p:nvSpPr>
            <p:spPr>
              <a:xfrm>
                <a:off x="4276422"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256-bit encryption</a:t>
                </a:r>
              </a:p>
            </p:txBody>
          </p:sp>
          <p:sp>
            <p:nvSpPr>
              <p:cNvPr id="33" name="Freeform 32"/>
              <p:cNvSpPr/>
              <p:nvPr/>
            </p:nvSpPr>
            <p:spPr>
              <a:xfrm>
                <a:off x="4276422" y="1780469"/>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In transit and at rest</a:t>
                </a:r>
              </a:p>
            </p:txBody>
          </p:sp>
        </p:grpSp>
        <p:sp>
          <p:nvSpPr>
            <p:cNvPr id="34" name="Freeform 33"/>
            <p:cNvSpPr/>
            <p:nvPr/>
          </p:nvSpPr>
          <p:spPr>
            <a:xfrm>
              <a:off x="3697886" y="6216142"/>
              <a:ext cx="5027289"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Admin owns and manages keys</a:t>
              </a:r>
            </a:p>
          </p:txBody>
        </p:sp>
      </p:grpSp>
      <p:sp>
        <p:nvSpPr>
          <p:cNvPr id="19" name="Title 1"/>
          <p:cNvSpPr txBox="1">
            <a:spLocks/>
          </p:cNvSpPr>
          <p:nvPr/>
        </p:nvSpPr>
        <p:spPr>
          <a:xfrm>
            <a:off x="865" y="487"/>
            <a:ext cx="12190271" cy="795225"/>
          </a:xfrm>
          <a:prstGeom prst="rect">
            <a:avLst/>
          </a:prstGeom>
          <a:solidFill>
            <a:srgbClr val="0070C0"/>
          </a:solidFill>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Azure Backup is </a:t>
            </a:r>
            <a:r>
              <a:rPr lang="en-US" sz="4000" b="1" dirty="0"/>
              <a:t>Secure</a:t>
            </a:r>
            <a:endParaRPr lang="en-US" sz="3600" dirty="0"/>
          </a:p>
        </p:txBody>
      </p:sp>
    </p:spTree>
    <p:extLst>
      <p:ext uri="{BB962C8B-B14F-4D97-AF65-F5344CB8AC3E}">
        <p14:creationId xmlns:p14="http://schemas.microsoft.com/office/powerpoint/2010/main" val="263779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61576" y="1802922"/>
            <a:ext cx="2663433"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Customer Premises</a:t>
            </a:r>
          </a:p>
        </p:txBody>
      </p:sp>
      <p:sp>
        <p:nvSpPr>
          <p:cNvPr id="40" name="TextBox 39"/>
          <p:cNvSpPr txBox="1"/>
          <p:nvPr/>
        </p:nvSpPr>
        <p:spPr>
          <a:xfrm>
            <a:off x="7068405" y="1806499"/>
            <a:ext cx="2016845"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Azure Backup</a:t>
            </a:r>
          </a:p>
        </p:txBody>
      </p:sp>
      <p:sp>
        <p:nvSpPr>
          <p:cNvPr id="28" name="Rectangle 27"/>
          <p:cNvSpPr/>
          <p:nvPr/>
        </p:nvSpPr>
        <p:spPr>
          <a:xfrm>
            <a:off x="8661944" y="3725662"/>
            <a:ext cx="2687691" cy="238509"/>
          </a:xfrm>
          <a:prstGeom prst="rect">
            <a:avLst/>
          </a:prstGeom>
        </p:spPr>
        <p:txBody>
          <a:bodyPr wrap="square" lIns="68559" tIns="34281" rIns="68559" bIns="34281">
            <a:spAutoFit/>
          </a:bodyPr>
          <a:lstStyle/>
          <a:p>
            <a:pPr algn="ctr" defTabSz="896042">
              <a:defRPr/>
            </a:pPr>
            <a:r>
              <a:rPr lang="en-US" sz="1100" kern="0" dirty="0"/>
              <a:t>4. Encrypted data in backup vault</a:t>
            </a:r>
            <a:endParaRPr lang="en-US" sz="700" kern="0" dirty="0"/>
          </a:p>
        </p:txBody>
      </p:sp>
      <p:sp>
        <p:nvSpPr>
          <p:cNvPr id="29" name="Right Arrow 28"/>
          <p:cNvSpPr/>
          <p:nvPr/>
        </p:nvSpPr>
        <p:spPr>
          <a:xfrm>
            <a:off x="3889648" y="3156984"/>
            <a:ext cx="1648435"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31" name="Rectangle 30"/>
          <p:cNvSpPr/>
          <p:nvPr/>
        </p:nvSpPr>
        <p:spPr>
          <a:xfrm>
            <a:off x="203203" y="2658256"/>
            <a:ext cx="1391823" cy="407786"/>
          </a:xfrm>
          <a:prstGeom prst="rect">
            <a:avLst/>
          </a:prstGeom>
        </p:spPr>
        <p:txBody>
          <a:bodyPr wrap="square" lIns="68559" tIns="34281" rIns="68559" bIns="34281">
            <a:spAutoFit/>
          </a:bodyPr>
          <a:lstStyle/>
          <a:p>
            <a:pPr algn="ctr" defTabSz="896042">
              <a:defRPr/>
            </a:pPr>
            <a:r>
              <a:rPr lang="en-US" sz="1100" kern="0" dirty="0"/>
              <a:t>1. Identify changed blocks</a:t>
            </a:r>
          </a:p>
        </p:txBody>
      </p:sp>
      <p:sp>
        <p:nvSpPr>
          <p:cNvPr id="35" name="Right Arrow 34"/>
          <p:cNvSpPr/>
          <p:nvPr/>
        </p:nvSpPr>
        <p:spPr>
          <a:xfrm>
            <a:off x="6378603" y="3134286"/>
            <a:ext cx="2285351"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36" name="TextBox 35"/>
          <p:cNvSpPr txBox="1"/>
          <p:nvPr/>
        </p:nvSpPr>
        <p:spPr>
          <a:xfrm>
            <a:off x="5414521" y="2867638"/>
            <a:ext cx="789276" cy="238509"/>
          </a:xfrm>
          <a:prstGeom prst="rect">
            <a:avLst/>
          </a:prstGeom>
          <a:noFill/>
        </p:spPr>
        <p:txBody>
          <a:bodyPr wrap="none" lIns="68559" tIns="34281" rIns="68559" bIns="34281" rtlCol="0">
            <a:spAutoFit/>
          </a:bodyPr>
          <a:lstStyle/>
          <a:p>
            <a:pPr defTabSz="896042">
              <a:defRPr/>
            </a:pPr>
            <a:r>
              <a:rPr lang="en-US" sz="1100" kern="0" dirty="0"/>
              <a:t>3.  Encrypt</a:t>
            </a:r>
          </a:p>
        </p:txBody>
      </p:sp>
      <p:sp>
        <p:nvSpPr>
          <p:cNvPr id="38" name="Freeform 128"/>
          <p:cNvSpPr>
            <a:spLocks noChangeAspect="1"/>
          </p:cNvSpPr>
          <p:nvPr/>
        </p:nvSpPr>
        <p:spPr bwMode="black">
          <a:xfrm>
            <a:off x="8661945" y="2174447"/>
            <a:ext cx="2808426" cy="15464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solidFill>
              <a:schemeClr val="accent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747" fontAlgn="base">
              <a:lnSpc>
                <a:spcPct val="90000"/>
              </a:lnSpc>
              <a:spcBef>
                <a:spcPct val="0"/>
              </a:spcBef>
              <a:spcAft>
                <a:spcPct val="0"/>
              </a:spcAft>
            </a:pPr>
            <a:endParaRPr lang="en-US" spc="-49">
              <a:solidFill>
                <a:schemeClr val="tx1"/>
              </a:solidFill>
            </a:endParaRPr>
          </a:p>
        </p:txBody>
      </p:sp>
      <p:pic>
        <p:nvPicPr>
          <p:cNvPr id="26" name="Picture 12"/>
          <p:cNvPicPr>
            <a:picLocks noChangeAspect="1" noChangeArrowheads="1"/>
          </p:cNvPicPr>
          <p:nvPr/>
        </p:nvPicPr>
        <p:blipFill>
          <a:blip r:embed="rId3" cstate="email">
            <a:duotone>
              <a:schemeClr val="accent1">
                <a:shade val="45000"/>
                <a:satMod val="135000"/>
              </a:schemeClr>
              <a:prstClr val="white"/>
            </a:duotone>
            <a:lum bright="-20000" contrast="20000"/>
            <a:extLst>
              <a:ext uri="{28A0092B-C50C-407E-A947-70E740481C1C}">
                <a14:useLocalDpi xmlns:a14="http://schemas.microsoft.com/office/drawing/2010/main"/>
              </a:ext>
            </a:extLst>
          </a:blip>
          <a:srcRect/>
          <a:stretch>
            <a:fillRect/>
          </a:stretch>
        </p:blipFill>
        <p:spPr bwMode="auto">
          <a:xfrm>
            <a:off x="5625953" y="3145252"/>
            <a:ext cx="713907" cy="80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ight Arrow 31"/>
          <p:cNvSpPr/>
          <p:nvPr/>
        </p:nvSpPr>
        <p:spPr>
          <a:xfrm>
            <a:off x="1392047" y="3162493"/>
            <a:ext cx="1480759"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42" name="TextBox 41"/>
          <p:cNvSpPr txBox="1"/>
          <p:nvPr/>
        </p:nvSpPr>
        <p:spPr>
          <a:xfrm>
            <a:off x="2751319" y="2894139"/>
            <a:ext cx="938356" cy="238509"/>
          </a:xfrm>
          <a:prstGeom prst="rect">
            <a:avLst/>
          </a:prstGeom>
          <a:noFill/>
        </p:spPr>
        <p:txBody>
          <a:bodyPr wrap="none" lIns="68559" tIns="34281" rIns="68559" bIns="34281" rtlCol="0">
            <a:spAutoFit/>
          </a:bodyPr>
          <a:lstStyle/>
          <a:p>
            <a:pPr defTabSz="896042">
              <a:defRPr/>
            </a:pPr>
            <a:r>
              <a:rPr lang="en-US" sz="1100" kern="0" dirty="0"/>
              <a:t>2.  Compress</a:t>
            </a:r>
          </a:p>
        </p:txBody>
      </p:sp>
      <p:pic>
        <p:nvPicPr>
          <p:cNvPr id="44" name="Picture 12"/>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735964" y="2686318"/>
            <a:ext cx="714714" cy="803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flipH="1">
            <a:off x="6822560" y="1783711"/>
            <a:ext cx="6761" cy="2833836"/>
          </a:xfrm>
          <a:prstGeom prst="line">
            <a:avLst/>
          </a:prstGeom>
          <a:ln w="63500">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duotone>
              <a:schemeClr val="accent1">
                <a:shade val="45000"/>
                <a:satMod val="135000"/>
              </a:schemeClr>
              <a:prstClr val="white"/>
            </a:duotone>
          </a:blip>
          <a:stretch>
            <a:fillRect/>
          </a:stretch>
        </p:blipFill>
        <p:spPr>
          <a:xfrm>
            <a:off x="431834" y="3163223"/>
            <a:ext cx="861351" cy="640629"/>
          </a:xfrm>
          <a:prstGeom prst="rect">
            <a:avLst/>
          </a:prstGeom>
        </p:spPr>
      </p:pic>
      <p:pic>
        <p:nvPicPr>
          <p:cNvPr id="52" name="Picture 5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0046" y="3158664"/>
            <a:ext cx="698521" cy="698521"/>
          </a:xfrm>
          <a:prstGeom prst="rect">
            <a:avLst/>
          </a:prstGeom>
        </p:spPr>
      </p:pic>
      <p:sp>
        <p:nvSpPr>
          <p:cNvPr id="55" name="Content Placeholder 2"/>
          <p:cNvSpPr txBox="1">
            <a:spLocks/>
          </p:cNvSpPr>
          <p:nvPr/>
        </p:nvSpPr>
        <p:spPr>
          <a:xfrm>
            <a:off x="512222" y="4725539"/>
            <a:ext cx="13822544" cy="1743413"/>
          </a:xfrm>
          <a:prstGeom prst="rect">
            <a:avLst/>
          </a:prstGeom>
        </p:spPr>
        <p:txBody>
          <a:bodyPr numCol="2" spcCol="27432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12" indent="-228512" defTabSz="914049">
              <a:defRPr/>
            </a:pPr>
            <a:endParaRPr lang="en-US" sz="1600" dirty="0">
              <a:solidFill>
                <a:schemeClr val="tx1"/>
              </a:solidFill>
              <a:latin typeface="Segoe UI"/>
            </a:endParaRPr>
          </a:p>
        </p:txBody>
      </p:sp>
      <p:sp>
        <p:nvSpPr>
          <p:cNvPr id="33" name="Freeform 32"/>
          <p:cNvSpPr/>
          <p:nvPr/>
        </p:nvSpPr>
        <p:spPr>
          <a:xfrm>
            <a:off x="6960798" y="4173372"/>
            <a:ext cx="4532985" cy="433850"/>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Daily, Weekly, Monthly, Yearly back</a:t>
            </a:r>
          </a:p>
        </p:txBody>
      </p:sp>
      <p:sp>
        <p:nvSpPr>
          <p:cNvPr id="34" name="Freeform 33"/>
          <p:cNvSpPr/>
          <p:nvPr/>
        </p:nvSpPr>
        <p:spPr>
          <a:xfrm>
            <a:off x="6960798" y="4685073"/>
            <a:ext cx="4532985" cy="377253"/>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Choice of 16 regions and growing</a:t>
            </a:r>
          </a:p>
        </p:txBody>
      </p:sp>
      <p:sp>
        <p:nvSpPr>
          <p:cNvPr id="27" name="Freeform 26"/>
          <p:cNvSpPr/>
          <p:nvPr/>
        </p:nvSpPr>
        <p:spPr>
          <a:xfrm>
            <a:off x="6960798" y="5138360"/>
            <a:ext cx="4532985" cy="377253"/>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Throttle network usage</a:t>
            </a:r>
          </a:p>
        </p:txBody>
      </p:sp>
      <p:sp>
        <p:nvSpPr>
          <p:cNvPr id="37" name="Freeform 36"/>
          <p:cNvSpPr/>
          <p:nvPr/>
        </p:nvSpPr>
        <p:spPr>
          <a:xfrm>
            <a:off x="6960798" y="5589678"/>
            <a:ext cx="4532985" cy="377253"/>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Offline IR (Ship IR copy to Azure)</a:t>
            </a:r>
          </a:p>
        </p:txBody>
      </p:sp>
      <p:sp>
        <p:nvSpPr>
          <p:cNvPr id="24" name="Freeform 23"/>
          <p:cNvSpPr/>
          <p:nvPr/>
        </p:nvSpPr>
        <p:spPr>
          <a:xfrm>
            <a:off x="6960798" y="6045822"/>
            <a:ext cx="4532985" cy="377253"/>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rgbClr val="0070C0"/>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Protect DS of size up </a:t>
            </a:r>
            <a:r>
              <a:rPr lang="en-US">
                <a:solidFill>
                  <a:schemeClr val="tx1"/>
                </a:solidFill>
              </a:rPr>
              <a:t>to 54TB</a:t>
            </a:r>
            <a:endParaRPr lang="en-US" dirty="0">
              <a:solidFill>
                <a:schemeClr val="tx1"/>
              </a:solidFill>
            </a:endParaRPr>
          </a:p>
        </p:txBody>
      </p:sp>
      <p:sp>
        <p:nvSpPr>
          <p:cNvPr id="25" name="Title 1"/>
          <p:cNvSpPr txBox="1">
            <a:spLocks/>
          </p:cNvSpPr>
          <p:nvPr/>
        </p:nvSpPr>
        <p:spPr>
          <a:xfrm>
            <a:off x="865" y="487"/>
            <a:ext cx="12190271" cy="795225"/>
          </a:xfrm>
          <a:prstGeom prst="rect">
            <a:avLst/>
          </a:prstGeom>
          <a:solidFill>
            <a:srgbClr val="0070C0"/>
          </a:solidFill>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Azure Backup is </a:t>
            </a:r>
            <a:r>
              <a:rPr lang="en-US" sz="4000" b="1" dirty="0"/>
              <a:t>Flexible</a:t>
            </a:r>
            <a:endParaRPr lang="en-US" sz="3600" dirty="0"/>
          </a:p>
        </p:txBody>
      </p:sp>
    </p:spTree>
    <p:extLst>
      <p:ext uri="{BB962C8B-B14F-4D97-AF65-F5344CB8AC3E}">
        <p14:creationId xmlns:p14="http://schemas.microsoft.com/office/powerpoint/2010/main" val="23228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rved Up Arrow 46"/>
          <p:cNvSpPr/>
          <p:nvPr/>
        </p:nvSpPr>
        <p:spPr bwMode="auto">
          <a:xfrm rot="16429198">
            <a:off x="10923326" y="1850309"/>
            <a:ext cx="1503400" cy="501208"/>
          </a:xfrm>
          <a:prstGeom prst="curvedUpArrow">
            <a:avLst>
              <a:gd name="adj1" fmla="val 20332"/>
              <a:gd name="adj2" fmla="val 62040"/>
              <a:gd name="adj3" fmla="val 3448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dirty="0" err="1">
              <a:solidFill>
                <a:schemeClr val="tx1"/>
              </a:solidFill>
              <a:ea typeface="Segoe UI" pitchFamily="34" charset="0"/>
              <a:cs typeface="Segoe UI" pitchFamily="34" charset="0"/>
            </a:endParaRPr>
          </a:p>
        </p:txBody>
      </p:sp>
      <p:sp>
        <p:nvSpPr>
          <p:cNvPr id="30" name="TextBox 29"/>
          <p:cNvSpPr txBox="1"/>
          <p:nvPr/>
        </p:nvSpPr>
        <p:spPr>
          <a:xfrm>
            <a:off x="1861576" y="1802922"/>
            <a:ext cx="2663433"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Customer Premises</a:t>
            </a:r>
          </a:p>
        </p:txBody>
      </p:sp>
      <p:sp>
        <p:nvSpPr>
          <p:cNvPr id="40" name="TextBox 39"/>
          <p:cNvSpPr txBox="1"/>
          <p:nvPr/>
        </p:nvSpPr>
        <p:spPr>
          <a:xfrm>
            <a:off x="7068405" y="1806499"/>
            <a:ext cx="2016845" cy="566573"/>
          </a:xfrm>
          <a:prstGeom prst="rect">
            <a:avLst/>
          </a:prstGeom>
          <a:noFill/>
        </p:spPr>
        <p:txBody>
          <a:bodyPr wrap="none" lIns="179234" tIns="143387" rIns="179234" bIns="143387" rtlCol="0">
            <a:spAutoFit/>
          </a:bodyPr>
          <a:lstStyle/>
          <a:p>
            <a:pPr defTabSz="914225">
              <a:lnSpc>
                <a:spcPct val="90000"/>
              </a:lnSpc>
              <a:spcAft>
                <a:spcPts val="588"/>
              </a:spcAft>
            </a:pPr>
            <a:r>
              <a:rPr lang="en-IN" sz="2000" b="1" dirty="0"/>
              <a:t>Azure Backup</a:t>
            </a:r>
          </a:p>
        </p:txBody>
      </p:sp>
      <p:sp>
        <p:nvSpPr>
          <p:cNvPr id="28" name="Rectangle 27"/>
          <p:cNvSpPr/>
          <p:nvPr/>
        </p:nvSpPr>
        <p:spPr>
          <a:xfrm>
            <a:off x="8661944" y="3725662"/>
            <a:ext cx="2687691" cy="238509"/>
          </a:xfrm>
          <a:prstGeom prst="rect">
            <a:avLst/>
          </a:prstGeom>
        </p:spPr>
        <p:txBody>
          <a:bodyPr wrap="square" lIns="68559" tIns="34281" rIns="68559" bIns="34281">
            <a:spAutoFit/>
          </a:bodyPr>
          <a:lstStyle/>
          <a:p>
            <a:pPr algn="ctr" defTabSz="896042">
              <a:defRPr/>
            </a:pPr>
            <a:r>
              <a:rPr lang="en-US" sz="1100" kern="0" dirty="0"/>
              <a:t>4. Encrypted data in backup vault</a:t>
            </a:r>
            <a:endParaRPr lang="en-US" sz="700" kern="0" dirty="0"/>
          </a:p>
        </p:txBody>
      </p:sp>
      <p:sp>
        <p:nvSpPr>
          <p:cNvPr id="29" name="Right Arrow 28"/>
          <p:cNvSpPr/>
          <p:nvPr/>
        </p:nvSpPr>
        <p:spPr>
          <a:xfrm>
            <a:off x="3889648" y="3156984"/>
            <a:ext cx="1648435"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31" name="Rectangle 30"/>
          <p:cNvSpPr/>
          <p:nvPr/>
        </p:nvSpPr>
        <p:spPr>
          <a:xfrm>
            <a:off x="203203" y="2658256"/>
            <a:ext cx="1391823" cy="407786"/>
          </a:xfrm>
          <a:prstGeom prst="rect">
            <a:avLst/>
          </a:prstGeom>
        </p:spPr>
        <p:txBody>
          <a:bodyPr wrap="square" lIns="68559" tIns="34281" rIns="68559" bIns="34281">
            <a:spAutoFit/>
          </a:bodyPr>
          <a:lstStyle/>
          <a:p>
            <a:pPr algn="ctr" defTabSz="896042">
              <a:defRPr/>
            </a:pPr>
            <a:r>
              <a:rPr lang="en-US" sz="1100" kern="0" dirty="0"/>
              <a:t>1. Identify changed blocks</a:t>
            </a:r>
          </a:p>
        </p:txBody>
      </p:sp>
      <p:sp>
        <p:nvSpPr>
          <p:cNvPr id="35" name="Right Arrow 34"/>
          <p:cNvSpPr/>
          <p:nvPr/>
        </p:nvSpPr>
        <p:spPr>
          <a:xfrm>
            <a:off x="6378603" y="3134286"/>
            <a:ext cx="2285351"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36" name="TextBox 35"/>
          <p:cNvSpPr txBox="1"/>
          <p:nvPr/>
        </p:nvSpPr>
        <p:spPr>
          <a:xfrm>
            <a:off x="5414521" y="2867638"/>
            <a:ext cx="789276" cy="238509"/>
          </a:xfrm>
          <a:prstGeom prst="rect">
            <a:avLst/>
          </a:prstGeom>
          <a:noFill/>
        </p:spPr>
        <p:txBody>
          <a:bodyPr wrap="none" lIns="68559" tIns="34281" rIns="68559" bIns="34281" rtlCol="0">
            <a:spAutoFit/>
          </a:bodyPr>
          <a:lstStyle/>
          <a:p>
            <a:pPr defTabSz="896042">
              <a:defRPr/>
            </a:pPr>
            <a:r>
              <a:rPr lang="en-US" sz="1100" kern="0" dirty="0"/>
              <a:t>3.  Encrypt</a:t>
            </a:r>
          </a:p>
        </p:txBody>
      </p:sp>
      <p:sp>
        <p:nvSpPr>
          <p:cNvPr id="38" name="Freeform 128"/>
          <p:cNvSpPr>
            <a:spLocks noChangeAspect="1"/>
          </p:cNvSpPr>
          <p:nvPr/>
        </p:nvSpPr>
        <p:spPr bwMode="black">
          <a:xfrm>
            <a:off x="8661945" y="2174447"/>
            <a:ext cx="2808426" cy="15464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solidFill>
              <a:schemeClr val="accent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747" fontAlgn="base">
              <a:lnSpc>
                <a:spcPct val="90000"/>
              </a:lnSpc>
              <a:spcBef>
                <a:spcPct val="0"/>
              </a:spcBef>
              <a:spcAft>
                <a:spcPct val="0"/>
              </a:spcAft>
            </a:pPr>
            <a:endParaRPr lang="en-US" spc="-49">
              <a:solidFill>
                <a:schemeClr val="tx1"/>
              </a:solidFill>
            </a:endParaRPr>
          </a:p>
        </p:txBody>
      </p:sp>
      <p:pic>
        <p:nvPicPr>
          <p:cNvPr id="26" name="Picture 12"/>
          <p:cNvPicPr>
            <a:picLocks noChangeAspect="1" noChangeArrowheads="1"/>
          </p:cNvPicPr>
          <p:nvPr/>
        </p:nvPicPr>
        <p:blipFill>
          <a:blip r:embed="rId3" cstate="email">
            <a:duotone>
              <a:schemeClr val="accent1">
                <a:shade val="45000"/>
                <a:satMod val="135000"/>
              </a:schemeClr>
              <a:prstClr val="white"/>
            </a:duotone>
            <a:lum bright="-20000" contrast="20000"/>
            <a:extLst>
              <a:ext uri="{28A0092B-C50C-407E-A947-70E740481C1C}">
                <a14:useLocalDpi xmlns:a14="http://schemas.microsoft.com/office/drawing/2010/main"/>
              </a:ext>
            </a:extLst>
          </a:blip>
          <a:srcRect/>
          <a:stretch>
            <a:fillRect/>
          </a:stretch>
        </p:blipFill>
        <p:spPr bwMode="auto">
          <a:xfrm>
            <a:off x="5625953" y="3145252"/>
            <a:ext cx="713907" cy="80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ight Arrow 31"/>
          <p:cNvSpPr/>
          <p:nvPr/>
        </p:nvSpPr>
        <p:spPr>
          <a:xfrm>
            <a:off x="1392047" y="3162493"/>
            <a:ext cx="1480759" cy="690867"/>
          </a:xfrm>
          <a:prstGeom prst="rightArrow">
            <a:avLst/>
          </a:prstGeom>
          <a:solidFill>
            <a:srgbClr val="006EAD"/>
          </a:solidFill>
          <a:ln w="10795" cap="flat" cmpd="sng" algn="ctr">
            <a:solidFill>
              <a:srgbClr val="FFFFFF"/>
            </a:solidFill>
            <a:prstDash val="solid"/>
          </a:ln>
          <a:effectLst/>
        </p:spPr>
        <p:txBody>
          <a:bodyPr lIns="68559" tIns="34281" rIns="68559" bIns="34281" rtlCol="0" anchor="ctr"/>
          <a:lstStyle/>
          <a:p>
            <a:pPr algn="ctr" defTabSz="896042">
              <a:defRPr/>
            </a:pPr>
            <a:endParaRPr lang="en-US" sz="1100" kern="0" dirty="0">
              <a:latin typeface="Segoe UI"/>
            </a:endParaRPr>
          </a:p>
        </p:txBody>
      </p:sp>
      <p:sp>
        <p:nvSpPr>
          <p:cNvPr id="42" name="TextBox 41"/>
          <p:cNvSpPr txBox="1"/>
          <p:nvPr/>
        </p:nvSpPr>
        <p:spPr>
          <a:xfrm>
            <a:off x="2751319" y="2894139"/>
            <a:ext cx="938356" cy="238509"/>
          </a:xfrm>
          <a:prstGeom prst="rect">
            <a:avLst/>
          </a:prstGeom>
          <a:noFill/>
        </p:spPr>
        <p:txBody>
          <a:bodyPr wrap="none" lIns="68559" tIns="34281" rIns="68559" bIns="34281" rtlCol="0">
            <a:spAutoFit/>
          </a:bodyPr>
          <a:lstStyle/>
          <a:p>
            <a:pPr defTabSz="896042">
              <a:defRPr/>
            </a:pPr>
            <a:r>
              <a:rPr lang="en-US" sz="1100" kern="0" dirty="0"/>
              <a:t>2.  Compress</a:t>
            </a:r>
          </a:p>
        </p:txBody>
      </p:sp>
      <p:pic>
        <p:nvPicPr>
          <p:cNvPr id="44" name="Picture 12"/>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735964" y="2686318"/>
            <a:ext cx="714714" cy="803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flipH="1">
            <a:off x="6822560" y="1783711"/>
            <a:ext cx="6761" cy="2833836"/>
          </a:xfrm>
          <a:prstGeom prst="line">
            <a:avLst/>
          </a:prstGeom>
          <a:ln w="63500">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duotone>
              <a:schemeClr val="accent1">
                <a:shade val="45000"/>
                <a:satMod val="135000"/>
              </a:schemeClr>
              <a:prstClr val="white"/>
            </a:duotone>
          </a:blip>
          <a:stretch>
            <a:fillRect/>
          </a:stretch>
        </p:blipFill>
        <p:spPr>
          <a:xfrm>
            <a:off x="431834" y="3163223"/>
            <a:ext cx="861351" cy="640629"/>
          </a:xfrm>
          <a:prstGeom prst="rect">
            <a:avLst/>
          </a:prstGeom>
        </p:spPr>
      </p:pic>
      <p:pic>
        <p:nvPicPr>
          <p:cNvPr id="52" name="Picture 5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0046" y="3158664"/>
            <a:ext cx="698521" cy="698521"/>
          </a:xfrm>
          <a:prstGeom prst="rect">
            <a:avLst/>
          </a:prstGeom>
        </p:spPr>
      </p:pic>
      <p:sp>
        <p:nvSpPr>
          <p:cNvPr id="55" name="Content Placeholder 2"/>
          <p:cNvSpPr txBox="1">
            <a:spLocks/>
          </p:cNvSpPr>
          <p:nvPr/>
        </p:nvSpPr>
        <p:spPr>
          <a:xfrm>
            <a:off x="512222" y="4725539"/>
            <a:ext cx="13822544" cy="1743413"/>
          </a:xfrm>
          <a:prstGeom prst="rect">
            <a:avLst/>
          </a:prstGeom>
        </p:spPr>
        <p:txBody>
          <a:bodyPr numCol="2" spcCol="27432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12" indent="-228512" defTabSz="914049">
              <a:defRPr/>
            </a:pPr>
            <a:endParaRPr lang="en-US" sz="1600" dirty="0">
              <a:solidFill>
                <a:schemeClr val="tx1"/>
              </a:solidFill>
              <a:latin typeface="Segoe UI"/>
            </a:endParaRPr>
          </a:p>
        </p:txBody>
      </p:sp>
      <p:sp>
        <p:nvSpPr>
          <p:cNvPr id="25" name="Title 1"/>
          <p:cNvSpPr txBox="1">
            <a:spLocks/>
          </p:cNvSpPr>
          <p:nvPr/>
        </p:nvSpPr>
        <p:spPr>
          <a:xfrm>
            <a:off x="865" y="487"/>
            <a:ext cx="12190271" cy="795225"/>
          </a:xfrm>
          <a:prstGeom prst="rect">
            <a:avLst/>
          </a:prstGeom>
          <a:solidFill>
            <a:srgbClr val="0070C0"/>
          </a:solidFill>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Azure Backup is </a:t>
            </a:r>
            <a:r>
              <a:rPr lang="en-US" sz="4000" b="1" dirty="0"/>
              <a:t>Resilient</a:t>
            </a:r>
            <a:endParaRPr lang="en-US" sz="3600" dirty="0"/>
          </a:p>
        </p:txBody>
      </p:sp>
      <p:grpSp>
        <p:nvGrpSpPr>
          <p:cNvPr id="39" name="Group 38"/>
          <p:cNvGrpSpPr/>
          <p:nvPr/>
        </p:nvGrpSpPr>
        <p:grpSpPr>
          <a:xfrm>
            <a:off x="6918291" y="4088893"/>
            <a:ext cx="4618547" cy="2544693"/>
            <a:chOff x="3697886" y="4550376"/>
            <a:chExt cx="5027289" cy="2401450"/>
          </a:xfrm>
          <a:solidFill>
            <a:srgbClr val="0070C0"/>
          </a:solidFill>
        </p:grpSpPr>
        <p:grpSp>
          <p:nvGrpSpPr>
            <p:cNvPr id="41" name="Group 40"/>
            <p:cNvGrpSpPr/>
            <p:nvPr/>
          </p:nvGrpSpPr>
          <p:grpSpPr>
            <a:xfrm>
              <a:off x="3697886" y="4550376"/>
              <a:ext cx="5027289" cy="1571455"/>
              <a:chOff x="4276422" y="944694"/>
              <a:chExt cx="1226135" cy="1571455"/>
            </a:xfrm>
            <a:grpFill/>
          </p:grpSpPr>
          <p:sp>
            <p:nvSpPr>
              <p:cNvPr id="45" name="Freeform 44"/>
              <p:cNvSpPr/>
              <p:nvPr/>
            </p:nvSpPr>
            <p:spPr>
              <a:xfrm>
                <a:off x="4276422" y="944694"/>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99.9% availability</a:t>
                </a:r>
              </a:p>
            </p:txBody>
          </p:sp>
          <p:sp>
            <p:nvSpPr>
              <p:cNvPr id="46" name="Freeform 45"/>
              <p:cNvSpPr/>
              <p:nvPr/>
            </p:nvSpPr>
            <p:spPr>
              <a:xfrm>
                <a:off x="4276422" y="1780468"/>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3 copies per datacenter</a:t>
                </a:r>
              </a:p>
            </p:txBody>
          </p:sp>
        </p:grpSp>
        <p:sp>
          <p:nvSpPr>
            <p:cNvPr id="43" name="Freeform 42"/>
            <p:cNvSpPr/>
            <p:nvPr/>
          </p:nvSpPr>
          <p:spPr>
            <a:xfrm>
              <a:off x="3697886" y="6216145"/>
              <a:ext cx="5027289"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43" tIns="60943" rIns="60943" bIns="60943" numCol="1" spcCol="1270" anchor="ctr" anchorCtr="0">
              <a:noAutofit/>
            </a:bodyPr>
            <a:lstStyle/>
            <a:p>
              <a:pPr algn="ctr" defTabSz="710927">
                <a:lnSpc>
                  <a:spcPct val="90000"/>
                </a:lnSpc>
                <a:spcBef>
                  <a:spcPct val="0"/>
                </a:spcBef>
                <a:spcAft>
                  <a:spcPct val="35000"/>
                </a:spcAft>
              </a:pPr>
              <a:r>
                <a:rPr lang="en-US" dirty="0">
                  <a:solidFill>
                    <a:schemeClr val="tx1"/>
                  </a:solidFill>
                </a:rPr>
                <a:t>+ Geo-replicated copy for DR</a:t>
              </a:r>
            </a:p>
          </p:txBody>
        </p:sp>
      </p:grpSp>
      <p:grpSp>
        <p:nvGrpSpPr>
          <p:cNvPr id="48" name="Group 47"/>
          <p:cNvGrpSpPr/>
          <p:nvPr/>
        </p:nvGrpSpPr>
        <p:grpSpPr>
          <a:xfrm>
            <a:off x="9492984" y="654710"/>
            <a:ext cx="1975229" cy="1319125"/>
            <a:chOff x="9099410" y="663268"/>
            <a:chExt cx="1975789" cy="1319501"/>
          </a:xfrm>
        </p:grpSpPr>
        <p:grpSp>
          <p:nvGrpSpPr>
            <p:cNvPr id="49" name="Group 48"/>
            <p:cNvGrpSpPr/>
            <p:nvPr/>
          </p:nvGrpSpPr>
          <p:grpSpPr>
            <a:xfrm>
              <a:off x="9099410" y="663268"/>
              <a:ext cx="1975789" cy="1087995"/>
              <a:chOff x="9099410" y="663268"/>
              <a:chExt cx="1975789" cy="1087995"/>
            </a:xfrm>
          </p:grpSpPr>
          <p:sp>
            <p:nvSpPr>
              <p:cNvPr id="51" name="Freeform 128"/>
              <p:cNvSpPr>
                <a:spLocks noChangeAspect="1"/>
              </p:cNvSpPr>
              <p:nvPr/>
            </p:nvSpPr>
            <p:spPr bwMode="black">
              <a:xfrm>
                <a:off x="9099410" y="663268"/>
                <a:ext cx="1975789" cy="10879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chemeClr val="accent1">
                    <a:lumMod val="20000"/>
                    <a:lumOff val="80000"/>
                  </a:schemeClr>
                </a:fgClr>
                <a:bgClr>
                  <a:srgbClr val="FFFFFF"/>
                </a:bgClr>
              </a:pattFill>
              <a:ln>
                <a:solidFill>
                  <a:schemeClr val="accent1"/>
                </a:solidFill>
                <a:prstDash val="dash"/>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747" fontAlgn="base">
                  <a:lnSpc>
                    <a:spcPct val="90000"/>
                  </a:lnSpc>
                  <a:spcBef>
                    <a:spcPct val="0"/>
                  </a:spcBef>
                  <a:spcAft>
                    <a:spcPct val="0"/>
                  </a:spcAft>
                </a:pPr>
                <a:endParaRPr lang="en-US" spc="-49">
                  <a:solidFill>
                    <a:schemeClr val="tx1"/>
                  </a:solidFill>
                </a:endParaRPr>
              </a:p>
            </p:txBody>
          </p:sp>
          <p:pic>
            <p:nvPicPr>
              <p:cNvPr id="53"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2034" y="1000928"/>
                <a:ext cx="542345" cy="6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0" name="Rectangle 49"/>
            <p:cNvSpPr/>
            <p:nvPr/>
          </p:nvSpPr>
          <p:spPr>
            <a:xfrm>
              <a:off x="9259062" y="1744192"/>
              <a:ext cx="1684035" cy="238577"/>
            </a:xfrm>
            <a:prstGeom prst="rect">
              <a:avLst/>
            </a:prstGeom>
          </p:spPr>
          <p:txBody>
            <a:bodyPr wrap="square" lIns="68559" tIns="34281" rIns="68559" bIns="34281">
              <a:spAutoFit/>
            </a:bodyPr>
            <a:lstStyle/>
            <a:p>
              <a:pPr algn="ctr" defTabSz="896042">
                <a:defRPr/>
              </a:pPr>
              <a:r>
                <a:rPr lang="en-US" sz="1100" kern="0" dirty="0"/>
                <a:t>Geo-replicated copy</a:t>
              </a:r>
              <a:endParaRPr lang="en-US" sz="700" kern="0" dirty="0"/>
            </a:p>
          </p:txBody>
        </p:sp>
      </p:grpSp>
    </p:spTree>
    <p:extLst>
      <p:ext uri="{BB962C8B-B14F-4D97-AF65-F5344CB8AC3E}">
        <p14:creationId xmlns:p14="http://schemas.microsoft.com/office/powerpoint/2010/main" val="278363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06" y="77637"/>
            <a:ext cx="7761768" cy="1132495"/>
          </a:xfrm>
        </p:spPr>
        <p:txBody>
          <a:bodyPr>
            <a:normAutofit/>
          </a:bodyPr>
          <a:lstStyle/>
          <a:p>
            <a:r>
              <a:rPr lang="en-US" sz="3600" dirty="0"/>
              <a:t>Azure Backup</a:t>
            </a:r>
          </a:p>
        </p:txBody>
      </p:sp>
      <p:pic>
        <p:nvPicPr>
          <p:cNvPr id="5" name="Picture 8"/>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14942" y="2175144"/>
            <a:ext cx="928299" cy="151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a:spLocks noChangeArrowheads="1"/>
          </p:cNvSpPr>
          <p:nvPr/>
        </p:nvSpPr>
        <p:spPr bwMode="auto">
          <a:xfrm>
            <a:off x="204013" y="6336317"/>
            <a:ext cx="7196911" cy="510705"/>
          </a:xfrm>
          <a:prstGeom prst="rect">
            <a:avLst/>
          </a:prstGeom>
          <a:solidFill>
            <a:schemeClr val="bg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marL="0" marR="0" lvl="0" indent="0" algn="ctr" defTabSz="761538" eaLnBrk="1" fontAlgn="base" latinLnBrk="0" hangingPunct="1">
              <a:lnSpc>
                <a:spcPct val="100000"/>
              </a:lnSpc>
              <a:spcBef>
                <a:spcPct val="0"/>
              </a:spcBef>
              <a:spcAft>
                <a:spcPct val="0"/>
              </a:spcAft>
              <a:buClrTx/>
              <a:buSzTx/>
              <a:buFontTx/>
              <a:buNone/>
              <a:tabLst>
                <a:tab pos="239382" algn="l"/>
              </a:tabLst>
              <a:defRPr/>
            </a:pPr>
            <a:r>
              <a:rPr kumimoji="0" lang="en-US" sz="1866" b="0" i="0" u="none" strike="noStrike" kern="0" cap="none" spc="0" normalizeH="0" baseline="0" noProof="0" dirty="0">
                <a:ln>
                  <a:noFill/>
                </a:ln>
                <a:solidFill>
                  <a:schemeClr val="tx1"/>
                </a:solidFill>
                <a:effectLst/>
                <a:uLnTx/>
                <a:uFillTx/>
              </a:rPr>
              <a:t>On premises – built &amp; managed infrastructure</a:t>
            </a:r>
          </a:p>
        </p:txBody>
      </p:sp>
      <p:sp>
        <p:nvSpPr>
          <p:cNvPr id="71" name="Rectangle 70"/>
          <p:cNvSpPr>
            <a:spLocks noChangeArrowheads="1"/>
          </p:cNvSpPr>
          <p:nvPr/>
        </p:nvSpPr>
        <p:spPr bwMode="auto">
          <a:xfrm>
            <a:off x="7761767" y="6321127"/>
            <a:ext cx="4300038" cy="510705"/>
          </a:xfrm>
          <a:prstGeom prst="rect">
            <a:avLst/>
          </a:prstGeom>
          <a:solidFill>
            <a:schemeClr val="bg2">
              <a:lumMod val="9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marL="0" marR="0" lvl="0" indent="0" defTabSz="761538" eaLnBrk="1" fontAlgn="base" latinLnBrk="0" hangingPunct="1">
              <a:lnSpc>
                <a:spcPct val="100000"/>
              </a:lnSpc>
              <a:spcBef>
                <a:spcPct val="0"/>
              </a:spcBef>
              <a:spcAft>
                <a:spcPct val="0"/>
              </a:spcAft>
              <a:buClrTx/>
              <a:buSzTx/>
              <a:buFontTx/>
              <a:buNone/>
              <a:tabLst>
                <a:tab pos="239382" algn="l"/>
              </a:tabLst>
              <a:defRPr/>
            </a:pPr>
            <a:r>
              <a:rPr kumimoji="0" lang="en-US" sz="1866" b="0" i="0" u="none" strike="noStrike" kern="0" cap="none" spc="0" normalizeH="0" baseline="0" noProof="0" dirty="0">
                <a:ln>
                  <a:noFill/>
                </a:ln>
                <a:solidFill>
                  <a:schemeClr val="tx1"/>
                </a:solidFill>
                <a:effectLst/>
                <a:uLnTx/>
                <a:uFillTx/>
              </a:rPr>
              <a:t>Cloud – flexible, remote infrastructure</a:t>
            </a:r>
          </a:p>
        </p:txBody>
      </p:sp>
      <p:cxnSp>
        <p:nvCxnSpPr>
          <p:cNvPr id="75" name="Elbow Connector 74"/>
          <p:cNvCxnSpPr>
            <a:stCxn id="5" idx="3"/>
          </p:cNvCxnSpPr>
          <p:nvPr/>
        </p:nvCxnSpPr>
        <p:spPr>
          <a:xfrm>
            <a:off x="5943241" y="2934535"/>
            <a:ext cx="2238568" cy="28279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flipV="1">
            <a:off x="4481521" y="3435746"/>
            <a:ext cx="3700288" cy="2361490"/>
          </a:xfrm>
          <a:prstGeom prst="bentConnector3">
            <a:avLst>
              <a:gd name="adj1" fmla="val 8327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5" idx="1"/>
          </p:cNvCxnSpPr>
          <p:nvPr/>
        </p:nvCxnSpPr>
        <p:spPr>
          <a:xfrm>
            <a:off x="4550026" y="2916271"/>
            <a:ext cx="464916" cy="18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a:spLocks noChangeArrowheads="1"/>
          </p:cNvSpPr>
          <p:nvPr/>
        </p:nvSpPr>
        <p:spPr bwMode="auto">
          <a:xfrm>
            <a:off x="102006" y="1203125"/>
            <a:ext cx="7400924" cy="757078"/>
          </a:xfrm>
          <a:prstGeom prst="rect">
            <a:avLst/>
          </a:prstGeom>
          <a:solidFill>
            <a:schemeClr val="bg1">
              <a:lumMod val="50000"/>
              <a:lumOff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marL="0" marR="0" lvl="0" indent="0" algn="ctr" defTabSz="761538" eaLnBrk="1" fontAlgn="base" latinLnBrk="0" hangingPunct="1">
              <a:lnSpc>
                <a:spcPct val="100000"/>
              </a:lnSpc>
              <a:spcBef>
                <a:spcPct val="0"/>
              </a:spcBef>
              <a:spcAft>
                <a:spcPct val="0"/>
              </a:spcAft>
              <a:buClrTx/>
              <a:buSzTx/>
              <a:buFontTx/>
              <a:buNone/>
              <a:tabLst>
                <a:tab pos="239382" algn="l"/>
              </a:tabLst>
              <a:defRPr/>
            </a:pPr>
            <a:r>
              <a:rPr kumimoji="0" lang="en-US" sz="1866" b="1" i="0" u="none" strike="noStrike" kern="0" cap="none" spc="0" normalizeH="0" baseline="0" noProof="0" dirty="0">
                <a:ln>
                  <a:noFill/>
                </a:ln>
                <a:solidFill>
                  <a:schemeClr val="tx1"/>
                </a:solidFill>
                <a:effectLst/>
                <a:uLnTx/>
                <a:uFillTx/>
              </a:rPr>
              <a:t>Workload backup to Azure via SCDPM or Azure Backup Server </a:t>
            </a:r>
          </a:p>
        </p:txBody>
      </p:sp>
      <p:sp>
        <p:nvSpPr>
          <p:cNvPr id="106" name="Rectangle 105"/>
          <p:cNvSpPr>
            <a:spLocks noChangeArrowheads="1"/>
          </p:cNvSpPr>
          <p:nvPr/>
        </p:nvSpPr>
        <p:spPr bwMode="auto">
          <a:xfrm>
            <a:off x="-1" y="4017955"/>
            <a:ext cx="7435256" cy="510705"/>
          </a:xfrm>
          <a:prstGeom prst="rect">
            <a:avLst/>
          </a:prstGeom>
          <a:solidFill>
            <a:schemeClr val="bg1">
              <a:lumMod val="50000"/>
              <a:lumOff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marL="0" marR="0" lvl="0" indent="0" algn="ctr" defTabSz="761538" eaLnBrk="1" fontAlgn="base" latinLnBrk="0" hangingPunct="1">
              <a:lnSpc>
                <a:spcPct val="100000"/>
              </a:lnSpc>
              <a:spcBef>
                <a:spcPct val="0"/>
              </a:spcBef>
              <a:spcAft>
                <a:spcPct val="0"/>
              </a:spcAft>
              <a:buClrTx/>
              <a:buSzTx/>
              <a:buFontTx/>
              <a:buNone/>
              <a:tabLst>
                <a:tab pos="239382" algn="l"/>
              </a:tabLst>
              <a:defRPr/>
            </a:pPr>
            <a:r>
              <a:rPr kumimoji="0" lang="en-US" sz="1866" b="1" i="0" u="none" strike="noStrike" kern="0" cap="none" spc="0" normalizeH="0" baseline="0" noProof="0" dirty="0">
                <a:ln>
                  <a:noFill/>
                </a:ln>
                <a:solidFill>
                  <a:schemeClr val="tx1"/>
                </a:solidFill>
                <a:effectLst/>
                <a:uLnTx/>
                <a:uFillTx/>
              </a:rPr>
              <a:t>File/Folder backup to Azure</a:t>
            </a:r>
          </a:p>
        </p:txBody>
      </p:sp>
      <p:pic>
        <p:nvPicPr>
          <p:cNvPr id="43" name="Picture 42"/>
          <p:cNvPicPr>
            <a:picLocks noChangeAspect="1"/>
          </p:cNvPicPr>
          <p:nvPr/>
        </p:nvPicPr>
        <p:blipFill>
          <a:blip r:embed="rId4"/>
          <a:stretch>
            <a:fillRect/>
          </a:stretch>
        </p:blipFill>
        <p:spPr>
          <a:xfrm>
            <a:off x="2657744" y="4562680"/>
            <a:ext cx="1817874" cy="1734486"/>
          </a:xfrm>
          <a:prstGeom prst="rect">
            <a:avLst/>
          </a:prstGeom>
        </p:spPr>
      </p:pic>
      <p:sp>
        <p:nvSpPr>
          <p:cNvPr id="25" name="TextBox 24"/>
          <p:cNvSpPr txBox="1"/>
          <p:nvPr/>
        </p:nvSpPr>
        <p:spPr>
          <a:xfrm>
            <a:off x="5676688" y="2147977"/>
            <a:ext cx="1814098" cy="160043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System Center </a:t>
            </a:r>
            <a:br>
              <a:rPr kumimoji="0" lang="en-US" sz="1400" b="0" i="0" u="none" strike="noStrike" kern="0" cap="none" spc="0" normalizeH="0" baseline="0" noProof="0" dirty="0">
                <a:ln>
                  <a:noFill/>
                </a:ln>
                <a:effectLst/>
                <a:uLnTx/>
                <a:uFillTx/>
              </a:rPr>
            </a:br>
            <a:r>
              <a:rPr kumimoji="0" lang="en-US" sz="1400" b="0" i="0" u="none" strike="noStrike" kern="0" cap="none" spc="0" normalizeH="0" baseline="0" noProof="0" dirty="0">
                <a:ln>
                  <a:noFill/>
                </a:ln>
                <a:effectLst/>
                <a:uLnTx/>
                <a:uFillTx/>
              </a:rPr>
              <a:t>Data Protection Manager </a:t>
            </a:r>
            <a:br>
              <a:rPr kumimoji="0" lang="en-US" sz="1400" b="0" i="0" u="none" strike="noStrike" kern="0" cap="none" spc="0" normalizeH="0" baseline="0" noProof="0" dirty="0">
                <a:ln>
                  <a:noFill/>
                </a:ln>
                <a:solidFill>
                  <a:sysClr val="windowText" lastClr="000000"/>
                </a:solidFill>
                <a:effectLst/>
                <a:uLnTx/>
                <a:uFillTx/>
              </a:rPr>
            </a:br>
            <a:endParaRPr kumimoji="0" lang="en-US" sz="14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Azure Backup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Server</a:t>
            </a:r>
          </a:p>
        </p:txBody>
      </p:sp>
      <p:sp>
        <p:nvSpPr>
          <p:cNvPr id="50" name="TextBox 49"/>
          <p:cNvSpPr txBox="1"/>
          <p:nvPr/>
        </p:nvSpPr>
        <p:spPr>
          <a:xfrm>
            <a:off x="9115314" y="3051518"/>
            <a:ext cx="181409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rPr>
              <a:t>Azure Backup Service</a:t>
            </a:r>
          </a:p>
        </p:txBody>
      </p:sp>
      <p:sp>
        <p:nvSpPr>
          <p:cNvPr id="52" name="TextBox 51"/>
          <p:cNvSpPr txBox="1"/>
          <p:nvPr/>
        </p:nvSpPr>
        <p:spPr>
          <a:xfrm>
            <a:off x="4199891" y="5232563"/>
            <a:ext cx="181409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Azure Backup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rPr>
              <a:t>Agent</a:t>
            </a:r>
          </a:p>
        </p:txBody>
      </p:sp>
      <p:pic>
        <p:nvPicPr>
          <p:cNvPr id="3" name="Picture 2"/>
          <p:cNvPicPr>
            <a:picLocks noChangeAspect="1"/>
          </p:cNvPicPr>
          <p:nvPr/>
        </p:nvPicPr>
        <p:blipFill>
          <a:blip r:embed="rId5"/>
          <a:stretch>
            <a:fillRect/>
          </a:stretch>
        </p:blipFill>
        <p:spPr>
          <a:xfrm>
            <a:off x="442177" y="2118742"/>
            <a:ext cx="4171950" cy="1666875"/>
          </a:xfrm>
          <a:prstGeom prst="rect">
            <a:avLst/>
          </a:prstGeom>
        </p:spPr>
      </p:pic>
      <p:pic>
        <p:nvPicPr>
          <p:cNvPr id="20" name="Picture 19"/>
          <p:cNvPicPr>
            <a:picLocks noChangeAspect="1"/>
          </p:cNvPicPr>
          <p:nvPr/>
        </p:nvPicPr>
        <p:blipFill>
          <a:blip r:embed="rId6"/>
          <a:stretch>
            <a:fillRect/>
          </a:stretch>
        </p:blipFill>
        <p:spPr>
          <a:xfrm>
            <a:off x="8414604" y="2717248"/>
            <a:ext cx="709690" cy="1160765"/>
          </a:xfrm>
          <a:prstGeom prst="rect">
            <a:avLst/>
          </a:prstGeom>
        </p:spPr>
      </p:pic>
      <p:sp>
        <p:nvSpPr>
          <p:cNvPr id="22" name="Freeform 79"/>
          <p:cNvSpPr>
            <a:spLocks noEditPoints="1"/>
          </p:cNvSpPr>
          <p:nvPr/>
        </p:nvSpPr>
        <p:spPr bwMode="black">
          <a:xfrm>
            <a:off x="8653493"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23" name="Rounded Rectangle 22"/>
          <p:cNvSpPr/>
          <p:nvPr/>
        </p:nvSpPr>
        <p:spPr bwMode="auto">
          <a:xfrm>
            <a:off x="8527950" y="4092065"/>
            <a:ext cx="3145987" cy="682380"/>
          </a:xfrm>
          <a:prstGeom prst="roundRect">
            <a:avLst/>
          </a:prstGeom>
          <a:noFill/>
          <a:ln w="19050">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826" eaLnBrk="1" fontAlgn="base" latinLnBrk="0" hangingPunct="1">
              <a:lnSpc>
                <a:spcPct val="90000"/>
              </a:lnSpc>
              <a:spcBef>
                <a:spcPct val="0"/>
              </a:spcBef>
              <a:spcAft>
                <a:spcPct val="0"/>
              </a:spcAft>
              <a:buClrTx/>
              <a:buSzTx/>
              <a:buFontTx/>
              <a:buNone/>
              <a:tabLst/>
              <a:defRPr/>
            </a:pPr>
            <a:endParaRPr kumimoji="0" lang="en-US" sz="326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4" name="Freeform 79"/>
          <p:cNvSpPr>
            <a:spLocks noEditPoints="1"/>
          </p:cNvSpPr>
          <p:nvPr/>
        </p:nvSpPr>
        <p:spPr bwMode="black">
          <a:xfrm>
            <a:off x="9021495"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26" name="Freeform 79"/>
          <p:cNvSpPr>
            <a:spLocks noEditPoints="1"/>
          </p:cNvSpPr>
          <p:nvPr/>
        </p:nvSpPr>
        <p:spPr bwMode="black">
          <a:xfrm>
            <a:off x="9389496"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27" name="Freeform 79"/>
          <p:cNvSpPr>
            <a:spLocks noEditPoints="1"/>
          </p:cNvSpPr>
          <p:nvPr/>
        </p:nvSpPr>
        <p:spPr bwMode="black">
          <a:xfrm>
            <a:off x="9757497"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28" name="Freeform 79"/>
          <p:cNvSpPr>
            <a:spLocks noEditPoints="1"/>
          </p:cNvSpPr>
          <p:nvPr/>
        </p:nvSpPr>
        <p:spPr bwMode="black">
          <a:xfrm>
            <a:off x="10125498"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29" name="Freeform 79"/>
          <p:cNvSpPr>
            <a:spLocks noEditPoints="1"/>
          </p:cNvSpPr>
          <p:nvPr/>
        </p:nvSpPr>
        <p:spPr bwMode="black">
          <a:xfrm>
            <a:off x="10493499"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30" name="Freeform 79"/>
          <p:cNvSpPr>
            <a:spLocks noEditPoints="1"/>
          </p:cNvSpPr>
          <p:nvPr/>
        </p:nvSpPr>
        <p:spPr bwMode="black">
          <a:xfrm>
            <a:off x="10861500"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31" name="Freeform 79"/>
          <p:cNvSpPr>
            <a:spLocks noEditPoints="1"/>
          </p:cNvSpPr>
          <p:nvPr/>
        </p:nvSpPr>
        <p:spPr bwMode="black">
          <a:xfrm>
            <a:off x="11229500" y="4212283"/>
            <a:ext cx="321438" cy="43454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solidFill>
              <a:schemeClr val="bg1"/>
            </a:solidFill>
          </a:ln>
        </p:spPr>
        <p:txBody>
          <a:bodyPr vert="horz" wrap="square" lIns="83901" tIns="41952" rIns="83901" bIns="41952" numCol="1" anchor="t" anchorCtr="0" compatLnSpc="1">
            <a:prstTxWarp prst="textNoShape">
              <a:avLst/>
            </a:prstTxWarp>
          </a:bodyPr>
          <a:lstStyle/>
          <a:p>
            <a:pPr marL="0" marR="0" lvl="0" indent="0" defTabSz="931873" eaLnBrk="1" fontAlgn="auto" latinLnBrk="0" hangingPunct="1">
              <a:lnSpc>
                <a:spcPct val="100000"/>
              </a:lnSpc>
              <a:spcBef>
                <a:spcPts val="0"/>
              </a:spcBef>
              <a:spcAft>
                <a:spcPts val="0"/>
              </a:spcAft>
              <a:buClrTx/>
              <a:buSzTx/>
              <a:buFontTx/>
              <a:buNone/>
              <a:tabLst/>
              <a:defRPr/>
            </a:pPr>
            <a:endParaRPr kumimoji="0" lang="en-US" sz="1360" b="1" i="0" u="none" strike="noStrike" kern="0" cap="none" spc="0" normalizeH="0" baseline="0" noProof="0" dirty="0">
              <a:ln>
                <a:noFill/>
              </a:ln>
              <a:solidFill>
                <a:sysClr val="windowText" lastClr="000000"/>
              </a:solidFill>
              <a:effectLst/>
              <a:uLnTx/>
              <a:uFillTx/>
              <a:cs typeface="Segoe UI" panose="020B0502040204020203" pitchFamily="34" charset="0"/>
            </a:endParaRPr>
          </a:p>
        </p:txBody>
      </p:sp>
      <p:sp>
        <p:nvSpPr>
          <p:cNvPr id="32" name="TextBox 31"/>
          <p:cNvSpPr txBox="1"/>
          <p:nvPr/>
        </p:nvSpPr>
        <p:spPr>
          <a:xfrm>
            <a:off x="8543126" y="4858430"/>
            <a:ext cx="3130812" cy="188385"/>
          </a:xfrm>
          <a:prstGeom prst="rect">
            <a:avLst/>
          </a:prstGeom>
          <a:noFill/>
        </p:spPr>
        <p:txBody>
          <a:bodyPr wrap="square" lIns="0" tIns="0" rIns="0" bIns="0" rtlCol="0">
            <a:spAutoFit/>
          </a:bodyPr>
          <a:lstStyle/>
          <a:p>
            <a:pPr marL="0" marR="0" lvl="0" indent="0" algn="ctr" defTabSz="932402" eaLnBrk="1" fontAlgn="auto" latinLnBrk="0" hangingPunct="1">
              <a:lnSpc>
                <a:spcPct val="90000"/>
              </a:lnSpc>
              <a:spcBef>
                <a:spcPts val="0"/>
              </a:spcBef>
              <a:spcAft>
                <a:spcPts val="0"/>
              </a:spcAft>
              <a:buClrTx/>
              <a:buSzTx/>
              <a:buFontTx/>
              <a:buNone/>
              <a:tabLst/>
              <a:defRPr/>
            </a:pPr>
            <a:r>
              <a:rPr kumimoji="0" lang="en-US" sz="1360" b="0" i="0" u="none" strike="noStrike" kern="0" cap="none" spc="-52" normalizeH="0" baseline="0" noProof="0" dirty="0">
                <a:ln>
                  <a:noFill/>
                </a:ln>
                <a:effectLst/>
                <a:uLnTx/>
                <a:uFillTx/>
              </a:rPr>
              <a:t>Azure Backup Vault</a:t>
            </a:r>
            <a:endParaRPr kumimoji="0" lang="en-US" sz="1360" b="0" i="0" u="none" strike="noStrike" kern="0" cap="none" spc="-52" normalizeH="0" baseline="-25000" noProof="0" dirty="0">
              <a:ln>
                <a:noFill/>
              </a:ln>
              <a:effectLst/>
              <a:uLnTx/>
              <a:uFillTx/>
            </a:endParaRPr>
          </a:p>
        </p:txBody>
      </p:sp>
      <p:sp>
        <p:nvSpPr>
          <p:cNvPr id="33" name="Rounded Rectangle 32"/>
          <p:cNvSpPr/>
          <p:nvPr/>
        </p:nvSpPr>
        <p:spPr bwMode="auto">
          <a:xfrm>
            <a:off x="8164676" y="1080267"/>
            <a:ext cx="3897129" cy="5042649"/>
          </a:xfrm>
          <a:prstGeom prst="roundRect">
            <a:avLst>
              <a:gd name="adj" fmla="val 3025"/>
            </a:avLst>
          </a:prstGeom>
          <a:noFill/>
          <a:ln>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pic>
        <p:nvPicPr>
          <p:cNvPr id="34" name="Picture 3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22392" y="261683"/>
            <a:ext cx="780290" cy="780290"/>
          </a:xfrm>
          <a:prstGeom prst="rect">
            <a:avLst/>
          </a:prstGeom>
        </p:spPr>
      </p:pic>
      <p:sp>
        <p:nvSpPr>
          <p:cNvPr id="35" name="TextBox 34"/>
          <p:cNvSpPr txBox="1"/>
          <p:nvPr/>
        </p:nvSpPr>
        <p:spPr>
          <a:xfrm>
            <a:off x="8302682" y="622651"/>
            <a:ext cx="3576631" cy="30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nSpc>
                <a:spcPct val="100000"/>
              </a:lnSpc>
              <a:spcBef>
                <a:spcPct val="0"/>
              </a:spcBef>
              <a:buFontTx/>
              <a:buNone/>
              <a:defRPr sz="1400" b="1">
                <a:solidFill>
                  <a:srgbClr val="00B0F0"/>
                </a:solidFill>
                <a:latin typeface="Segoe UI" panose="020B0502040204020203" pitchFamily="34" charset="0"/>
                <a:cs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pPr marL="0" marR="0" lvl="0" indent="0" defTabSz="914367" eaLnBrk="1" fontAlgn="auto" latinLnBrk="0" hangingPunct="1">
              <a:lnSpc>
                <a:spcPct val="100000"/>
              </a:lnSpc>
              <a:spcBef>
                <a:spcPct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Customer Azure Subscription</a:t>
            </a:r>
          </a:p>
        </p:txBody>
      </p:sp>
    </p:spTree>
    <p:extLst>
      <p:ext uri="{BB962C8B-B14F-4D97-AF65-F5344CB8AC3E}">
        <p14:creationId xmlns:p14="http://schemas.microsoft.com/office/powerpoint/2010/main" val="3803014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0"/>
            <a:ext cx="11655840" cy="899665"/>
          </a:xfrm>
        </p:spPr>
        <p:txBody>
          <a:bodyPr/>
          <a:lstStyle/>
          <a:p>
            <a:r>
              <a:rPr lang="en-US" sz="3600" dirty="0"/>
              <a:t>Deployment Models</a:t>
            </a:r>
          </a:p>
        </p:txBody>
      </p:sp>
      <p:graphicFrame>
        <p:nvGraphicFramePr>
          <p:cNvPr id="3" name="Table 2"/>
          <p:cNvGraphicFramePr>
            <a:graphicFrameLocks noGrp="1"/>
          </p:cNvGraphicFramePr>
          <p:nvPr>
            <p:extLst/>
          </p:nvPr>
        </p:nvGraphicFramePr>
        <p:xfrm>
          <a:off x="0" y="757447"/>
          <a:ext cx="12192000" cy="5813856"/>
        </p:xfrm>
        <a:graphic>
          <a:graphicData uri="http://schemas.openxmlformats.org/drawingml/2006/table">
            <a:tbl>
              <a:tblPr firstRow="1" bandRow="1">
                <a:tableStyleId>{F5AB1C69-6EDB-4FF4-983F-18BD219EF322}</a:tableStyleId>
              </a:tblPr>
              <a:tblGrid>
                <a:gridCol w="2090651">
                  <a:extLst>
                    <a:ext uri="{9D8B030D-6E8A-4147-A177-3AD203B41FA5}">
                      <a16:colId xmlns:a16="http://schemas.microsoft.com/office/drawing/2014/main" val="20000"/>
                    </a:ext>
                  </a:extLst>
                </a:gridCol>
                <a:gridCol w="10101349">
                  <a:extLst>
                    <a:ext uri="{9D8B030D-6E8A-4147-A177-3AD203B41FA5}">
                      <a16:colId xmlns:a16="http://schemas.microsoft.com/office/drawing/2014/main" val="20001"/>
                    </a:ext>
                  </a:extLst>
                </a:gridCol>
              </a:tblGrid>
              <a:tr h="449179">
                <a:tc>
                  <a:txBody>
                    <a:bodyPr/>
                    <a:lstStyle/>
                    <a:p>
                      <a:endParaRPr lang="en-US" sz="1400" b="0" dirty="0">
                        <a:solidFill>
                          <a:schemeClr val="tx1"/>
                        </a:solidFill>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buFont typeface="Arial" panose="020B0604020202020204" pitchFamily="34" charset="0"/>
                        <a:buNone/>
                      </a:pPr>
                      <a:r>
                        <a:rPr lang="en-US" sz="1400" b="0" dirty="0">
                          <a:solidFill>
                            <a:schemeClr val="tx1"/>
                          </a:solidFill>
                          <a:latin typeface="Arial" panose="020B0604020202020204" pitchFamily="34" charset="0"/>
                          <a:cs typeface="Arial" panose="020B0604020202020204" pitchFamily="34" charset="0"/>
                        </a:rPr>
                        <a:t>Characteristics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36294">
                <a:tc>
                  <a:txBody>
                    <a:bodyPr/>
                    <a:lstStyle/>
                    <a:p>
                      <a:r>
                        <a:rPr lang="en-US" sz="1400" b="0" dirty="0">
                          <a:solidFill>
                            <a:schemeClr val="tx1"/>
                          </a:solidFill>
                          <a:latin typeface="Arial" panose="020B0604020202020204" pitchFamily="34" charset="0"/>
                          <a:cs typeface="Arial" panose="020B0604020202020204" pitchFamily="34" charset="0"/>
                        </a:rPr>
                        <a:t>SCDPM + Azure Backup</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Disk to disk to cloud backup - Faster operational recovery from disk backups (D to D to C)</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additional server and local disks</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Workload backup (File/Folder, SQL, Exchange, </a:t>
                      </a:r>
                      <a:r>
                        <a:rPr lang="en-US" sz="1400" b="0" baseline="0" dirty="0" err="1">
                          <a:solidFill>
                            <a:schemeClr val="tx1"/>
                          </a:solidFill>
                          <a:latin typeface="Arial" panose="020B0604020202020204" pitchFamily="34" charset="0"/>
                          <a:cs typeface="Arial" panose="020B0604020202020204" pitchFamily="34" charset="0"/>
                        </a:rPr>
                        <a:t>Sharepoint</a:t>
                      </a:r>
                      <a:r>
                        <a:rPr lang="en-US" sz="1400" b="0" baseline="0" dirty="0">
                          <a:solidFill>
                            <a:schemeClr val="tx1"/>
                          </a:solidFill>
                          <a:latin typeface="Arial" panose="020B0604020202020204" pitchFamily="34" charset="0"/>
                          <a:cs typeface="Arial" panose="020B0604020202020204" pitchFamily="34" charset="0"/>
                        </a:rPr>
                        <a:t>, Client, Hyper-V VM, VMWare VM)</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Only SCDPM server needs internet connectivity</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Flexible backup schedule</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Central Backup Policy Enforcement (backup policy or encryption keys)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Licensing tied to System Center</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Azure subscription only to backup to Azure </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68037">
                <a:tc>
                  <a:txBody>
                    <a:bodyPr/>
                    <a:lstStyle/>
                    <a:p>
                      <a:r>
                        <a:rPr lang="en-US" sz="1400" b="0" dirty="0">
                          <a:solidFill>
                            <a:schemeClr val="tx1"/>
                          </a:solidFill>
                          <a:latin typeface="Arial" panose="020B0604020202020204" pitchFamily="34" charset="0"/>
                          <a:cs typeface="Arial" panose="020B0604020202020204" pitchFamily="34" charset="0"/>
                        </a:rPr>
                        <a:t>Microsoft Azure Backup Server</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buFont typeface="Arial" panose="020B0604020202020204" pitchFamily="34" charset="0"/>
                        <a:buNone/>
                      </a:pPr>
                      <a:r>
                        <a:rPr lang="en-US" sz="1400" b="0" baseline="0" dirty="0">
                          <a:solidFill>
                            <a:schemeClr val="tx1"/>
                          </a:solidFill>
                          <a:latin typeface="Arial" panose="020B0604020202020204" pitchFamily="34" charset="0"/>
                          <a:cs typeface="Arial" panose="020B0604020202020204" pitchFamily="34" charset="0"/>
                        </a:rPr>
                        <a:t>Works just like SCDPM + Azure Backup except:</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Requires Azure subscription always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Pay as you go license - tied to Azure subscription (SQL License bundled with Azure backup server) </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Cost effective for SMB</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No tape backup support</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Note:  Can perform disk to disk backup (or) disk to disk to cloud  backup - sending backup data to Azure is optional</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baseline="0" dirty="0">
                        <a:solidFill>
                          <a:schemeClr val="tx1"/>
                        </a:solidFill>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768037">
                <a:tc>
                  <a:txBody>
                    <a:bodyPr/>
                    <a:lstStyle/>
                    <a:p>
                      <a:r>
                        <a:rPr lang="en-US" sz="1400" b="0" dirty="0">
                          <a:solidFill>
                            <a:schemeClr val="tx1"/>
                          </a:solidFill>
                          <a:latin typeface="Arial" panose="020B0604020202020204" pitchFamily="34" charset="0"/>
                          <a:cs typeface="Arial" panose="020B0604020202020204" pitchFamily="34" charset="0"/>
                        </a:rPr>
                        <a:t>Microsoft Azure Backup Agent (MARS agent)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pPr marL="285750" indent="-285750">
                        <a:buFont typeface="Arial" panose="020B0604020202020204" pitchFamily="34" charset="0"/>
                        <a:buChar char="•"/>
                      </a:pPr>
                      <a:r>
                        <a:rPr lang="en-US" sz="1400" b="0" dirty="0">
                          <a:solidFill>
                            <a:schemeClr val="tx1"/>
                          </a:solidFill>
                          <a:latin typeface="Arial" panose="020B0604020202020204" pitchFamily="34" charset="0"/>
                          <a:cs typeface="Arial" panose="020B0604020202020204" pitchFamily="34" charset="0"/>
                        </a:rPr>
                        <a:t>No</a:t>
                      </a:r>
                      <a:r>
                        <a:rPr lang="en-US" sz="1400" b="0" baseline="0" dirty="0">
                          <a:solidFill>
                            <a:schemeClr val="tx1"/>
                          </a:solidFill>
                          <a:latin typeface="Arial" panose="020B0604020202020204" pitchFamily="34" charset="0"/>
                          <a:cs typeface="Arial" panose="020B0604020202020204" pitchFamily="34" charset="0"/>
                        </a:rPr>
                        <a:t> on-</a:t>
                      </a:r>
                      <a:r>
                        <a:rPr lang="en-US" sz="1400" b="0" baseline="0" dirty="0" err="1">
                          <a:solidFill>
                            <a:schemeClr val="tx1"/>
                          </a:solidFill>
                          <a:latin typeface="Arial" panose="020B0604020202020204" pitchFamily="34" charset="0"/>
                          <a:cs typeface="Arial" panose="020B0604020202020204" pitchFamily="34" charset="0"/>
                        </a:rPr>
                        <a:t>prem</a:t>
                      </a:r>
                      <a:r>
                        <a:rPr lang="en-US" sz="1400" b="0" baseline="0" dirty="0">
                          <a:solidFill>
                            <a:schemeClr val="tx1"/>
                          </a:solidFill>
                          <a:latin typeface="Arial" panose="020B0604020202020204" pitchFamily="34" charset="0"/>
                          <a:cs typeface="Arial" panose="020B0604020202020204" pitchFamily="34" charset="0"/>
                        </a:rPr>
                        <a:t> storage (D to C) </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No additional infrastructure needed</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File/folder protection only (no other workloads)</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Windows Servers require internet connectivity</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Arial" panose="020B0604020202020204" pitchFamily="34" charset="0"/>
                          <a:cs typeface="Arial" panose="020B0604020202020204" pitchFamily="34" charset="0"/>
                        </a:rPr>
                        <a:t>Self Service Backup and Recovery</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Max backups can be thrice a day and single backup policy per server</a:t>
                      </a:r>
                    </a:p>
                    <a:p>
                      <a:pPr marL="285750" indent="-285750">
                        <a:buFont typeface="Arial" panose="020B0604020202020204" pitchFamily="34" charset="0"/>
                        <a:buChar char="•"/>
                      </a:pPr>
                      <a:r>
                        <a:rPr lang="en-US" sz="1400" b="0" baseline="0" dirty="0">
                          <a:solidFill>
                            <a:schemeClr val="tx1"/>
                          </a:solidFill>
                          <a:latin typeface="Arial" panose="020B0604020202020204" pitchFamily="34" charset="0"/>
                          <a:cs typeface="Arial" panose="020B0604020202020204" pitchFamily="34" charset="0"/>
                        </a:rPr>
                        <a:t>No central enforcement of encryption keys or policy</a:t>
                      </a:r>
                    </a:p>
                    <a:p>
                      <a:pPr marL="0" indent="0">
                        <a:buFont typeface="Arial" panose="020B0604020202020204" pitchFamily="34" charset="0"/>
                        <a:buNone/>
                      </a:pPr>
                      <a:endParaRPr lang="en-US" sz="1400" b="0" dirty="0">
                        <a:solidFill>
                          <a:schemeClr val="tx1"/>
                        </a:solidFill>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72020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400" dirty="0"/>
              <a:t>Introduction to Microsoft Azure</a:t>
            </a:r>
          </a:p>
        </p:txBody>
      </p:sp>
    </p:spTree>
    <p:extLst>
      <p:ext uri="{BB962C8B-B14F-4D97-AF65-F5344CB8AC3E}">
        <p14:creationId xmlns:p14="http://schemas.microsoft.com/office/powerpoint/2010/main" val="19725315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Azure IaaS VM Backup</a:t>
            </a:r>
          </a:p>
        </p:txBody>
      </p:sp>
      <p:cxnSp>
        <p:nvCxnSpPr>
          <p:cNvPr id="18" name="Straight Connector 17"/>
          <p:cNvCxnSpPr/>
          <p:nvPr/>
        </p:nvCxnSpPr>
        <p:spPr>
          <a:xfrm>
            <a:off x="48531" y="1167425"/>
            <a:ext cx="1219027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9113" y="1412044"/>
            <a:ext cx="4052487" cy="4827692"/>
          </a:xfrm>
          <a:prstGeom prst="rect">
            <a:avLst/>
          </a:prstGeom>
          <a:solidFill>
            <a:schemeClr val="accent6"/>
          </a:solidFill>
        </p:spPr>
        <p:txBody>
          <a:bodyPr wrap="square" lIns="89617" tIns="89617" rIns="89617" bIns="89617" rtlCol="0">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Semibold" panose="020B0702040204020203" pitchFamily="34" charset="0"/>
              </a:rPr>
              <a:t>“Optimally protect your cloud data”</a:t>
            </a:r>
          </a:p>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bold" panose="020B0702040204020203" pitchFamily="34" charset="0"/>
            </a:endParaRPr>
          </a:p>
        </p:txBody>
      </p:sp>
      <p:sp>
        <p:nvSpPr>
          <p:cNvPr id="20" name="Rectangle 19"/>
          <p:cNvSpPr/>
          <p:nvPr/>
        </p:nvSpPr>
        <p:spPr bwMode="auto">
          <a:xfrm>
            <a:off x="259112" y="2044894"/>
            <a:ext cx="4052487" cy="4216911"/>
          </a:xfrm>
          <a:prstGeom prst="rect">
            <a:avLst/>
          </a:prstGeom>
          <a:solidFill>
            <a:schemeClr val="bg1">
              <a:lumMod val="95000"/>
            </a:schemeClr>
          </a:solidFill>
          <a:ln w="317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5" tIns="2150810" rIns="134425" bIns="89617" numCol="1" spcCol="0" rtlCol="0" fromWordArt="0" anchor="t" anchorCtr="0" forceAA="0" compatLnSpc="1">
            <a:prstTxWarp prst="textNoShape">
              <a:avLst/>
            </a:prstTxWarp>
            <a:noAutofit/>
          </a:bodyPr>
          <a:lstStyle/>
          <a:p>
            <a:pPr marL="0" marR="0" lvl="2" indent="0" defTabSz="914192" eaLnBrk="1" fontAlgn="auto" latinLnBrk="0" hangingPunct="1">
              <a:lnSpc>
                <a:spcPct val="100000"/>
              </a:lnSpc>
              <a:spcBef>
                <a:spcPts val="192"/>
              </a:spcBef>
              <a:spcAft>
                <a:spcPts val="192"/>
              </a:spcAft>
              <a:buClrTx/>
              <a:buSzTx/>
              <a:buFontTx/>
              <a:buNone/>
              <a:tabLst/>
              <a:defRPr/>
            </a:pPr>
            <a:r>
              <a:rPr kumimoji="0" lang="en-US" sz="1371" b="1" i="0" u="sng" strike="noStrike" kern="0" cap="none" spc="0" normalizeH="0" baseline="0" noProof="0" dirty="0">
                <a:ln>
                  <a:noFill/>
                </a:ln>
                <a:solidFill>
                  <a:schemeClr val="tx1"/>
                </a:solidFill>
                <a:effectLst/>
                <a:uLnTx/>
                <a:uFillTx/>
              </a:rPr>
              <a:t>Customer Need:</a:t>
            </a:r>
          </a:p>
          <a:p>
            <a:pPr marL="103038" marR="0" lvl="1" indent="-280067" defTabSz="914192" eaLnBrk="1" fontAlgn="auto" latinLnBrk="0" hangingPunct="1">
              <a:lnSpc>
                <a:spcPct val="100000"/>
              </a:lnSpc>
              <a:spcBef>
                <a:spcPts val="192"/>
              </a:spcBef>
              <a:spcAft>
                <a:spcPts val="192"/>
              </a:spcAft>
              <a:buClrTx/>
              <a:buSzTx/>
              <a:buFont typeface="Arial" panose="020B0604020202020204" pitchFamily="34" charset="0"/>
              <a:buChar char="•"/>
              <a:tabLst/>
              <a:defRPr/>
            </a:pPr>
            <a:r>
              <a:rPr kumimoji="0" lang="en-US" sz="1371" b="0" i="0" u="none" strike="noStrike" kern="0" cap="none" spc="0" normalizeH="0" baseline="0" noProof="0" dirty="0">
                <a:ln>
                  <a:noFill/>
                </a:ln>
                <a:solidFill>
                  <a:schemeClr val="tx1"/>
                </a:solidFill>
                <a:effectLst/>
                <a:uLnTx/>
                <a:uFillTx/>
              </a:rPr>
              <a:t>Application consistent backup</a:t>
            </a:r>
          </a:p>
          <a:p>
            <a:pPr marL="103038" marR="0" lvl="1" indent="-280067" defTabSz="914192" eaLnBrk="1" fontAlgn="auto" latinLnBrk="0" hangingPunct="1">
              <a:lnSpc>
                <a:spcPct val="100000"/>
              </a:lnSpc>
              <a:spcBef>
                <a:spcPts val="192"/>
              </a:spcBef>
              <a:spcAft>
                <a:spcPts val="192"/>
              </a:spcAft>
              <a:buClrTx/>
              <a:buSzTx/>
              <a:buFont typeface="Arial" panose="020B0604020202020204" pitchFamily="34" charset="0"/>
              <a:buChar char="•"/>
              <a:tabLst/>
              <a:defRPr/>
            </a:pPr>
            <a:r>
              <a:rPr kumimoji="0" lang="en-US" sz="1371" b="0" i="0" u="none" strike="noStrike" kern="0" cap="none" spc="0" normalizeH="0" baseline="0" noProof="0" dirty="0">
                <a:ln>
                  <a:noFill/>
                </a:ln>
                <a:solidFill>
                  <a:schemeClr val="tx1"/>
                </a:solidFill>
                <a:effectLst/>
                <a:uLnTx/>
                <a:uFillTx/>
              </a:rPr>
              <a:t>Backup without shutting down VM</a:t>
            </a:r>
          </a:p>
          <a:p>
            <a:pPr marL="103038" marR="0" lvl="1" indent="-280067" defTabSz="914192" eaLnBrk="1" fontAlgn="auto" latinLnBrk="0" hangingPunct="1">
              <a:lnSpc>
                <a:spcPct val="100000"/>
              </a:lnSpc>
              <a:spcBef>
                <a:spcPts val="192"/>
              </a:spcBef>
              <a:spcAft>
                <a:spcPts val="192"/>
              </a:spcAft>
              <a:buClrTx/>
              <a:buSzTx/>
              <a:buFont typeface="Arial" panose="020B0604020202020204" pitchFamily="34" charset="0"/>
              <a:buChar char="•"/>
              <a:tabLst/>
              <a:defRPr/>
            </a:pPr>
            <a:r>
              <a:rPr kumimoji="0" lang="en-US" sz="1371" b="0" i="0" u="none" strike="noStrike" kern="0" cap="none" spc="0" normalizeH="0" baseline="0" noProof="0" dirty="0">
                <a:ln>
                  <a:noFill/>
                </a:ln>
                <a:solidFill>
                  <a:schemeClr val="tx1"/>
                </a:solidFill>
                <a:effectLst/>
                <a:uLnTx/>
                <a:uFillTx/>
              </a:rPr>
              <a:t>Protection from deletion/corruption of VM</a:t>
            </a:r>
          </a:p>
        </p:txBody>
      </p:sp>
      <p:sp>
        <p:nvSpPr>
          <p:cNvPr id="71" name="Freeform 70"/>
          <p:cNvSpPr>
            <a:spLocks/>
          </p:cNvSpPr>
          <p:nvPr/>
        </p:nvSpPr>
        <p:spPr bwMode="auto">
          <a:xfrm>
            <a:off x="371139" y="2104142"/>
            <a:ext cx="3828432" cy="1804535"/>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a:t>
            </a:r>
          </a:p>
        </p:txBody>
      </p:sp>
      <p:sp>
        <p:nvSpPr>
          <p:cNvPr id="72" name="Rectangle 71"/>
          <p:cNvSpPr/>
          <p:nvPr/>
        </p:nvSpPr>
        <p:spPr>
          <a:xfrm>
            <a:off x="2395252" y="3235104"/>
            <a:ext cx="715676" cy="301621"/>
          </a:xfrm>
          <a:prstGeom prst="rect">
            <a:avLst/>
          </a:prstGeom>
        </p:spPr>
        <p:txBody>
          <a:bodyPr wrap="square" lIns="0" tIns="0" rIns="0" bIns="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Premium Storage</a:t>
            </a:r>
          </a:p>
        </p:txBody>
      </p:sp>
      <p:sp>
        <p:nvSpPr>
          <p:cNvPr id="73" name="Freeform 123"/>
          <p:cNvSpPr>
            <a:spLocks noEditPoints="1"/>
          </p:cNvSpPr>
          <p:nvPr/>
        </p:nvSpPr>
        <p:spPr bwMode="auto">
          <a:xfrm>
            <a:off x="2523600" y="2756748"/>
            <a:ext cx="432260" cy="4344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1"/>
          </a:solidFill>
          <a:ln>
            <a:noFill/>
          </a:ln>
          <a:extLst/>
        </p:spPr>
        <p:txBody>
          <a:bodyPr vert="horz" wrap="square" lIns="91401" tIns="45700" rIns="91401" bIns="45700"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0072C6"/>
              </a:solidFill>
              <a:effectLst/>
              <a:uLnTx/>
              <a:uFillTx/>
            </a:endParaRPr>
          </a:p>
        </p:txBody>
      </p:sp>
      <p:sp>
        <p:nvSpPr>
          <p:cNvPr id="74" name="Rectangle 73"/>
          <p:cNvSpPr/>
          <p:nvPr/>
        </p:nvSpPr>
        <p:spPr>
          <a:xfrm>
            <a:off x="819511" y="3294097"/>
            <a:ext cx="744079" cy="150811"/>
          </a:xfrm>
          <a:prstGeom prst="rect">
            <a:avLst/>
          </a:prstGeom>
        </p:spPr>
        <p:txBody>
          <a:bodyPr wrap="square" lIns="0" tIns="0" rIns="0" bIns="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Linux</a:t>
            </a:r>
          </a:p>
        </p:txBody>
      </p:sp>
      <p:sp>
        <p:nvSpPr>
          <p:cNvPr id="75" name="Rectangle 74"/>
          <p:cNvSpPr/>
          <p:nvPr/>
        </p:nvSpPr>
        <p:spPr>
          <a:xfrm>
            <a:off x="3268397" y="3235104"/>
            <a:ext cx="712363" cy="301621"/>
          </a:xfrm>
          <a:prstGeom prst="rect">
            <a:avLst/>
          </a:prstGeom>
        </p:spPr>
        <p:txBody>
          <a:bodyPr wrap="square" lIns="0" tIns="0" rIns="0" bIns="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Virtual Machines</a:t>
            </a:r>
          </a:p>
        </p:txBody>
      </p:sp>
      <p:pic>
        <p:nvPicPr>
          <p:cNvPr id="76" name="Picture 75"/>
          <p:cNvPicPr>
            <a:picLocks noChangeAspect="1"/>
          </p:cNvPicPr>
          <p:nvPr/>
        </p:nvPicPr>
        <p:blipFill>
          <a:blip r:embed="rId3"/>
          <a:stretch>
            <a:fillRect/>
          </a:stretch>
        </p:blipFill>
        <p:spPr>
          <a:xfrm>
            <a:off x="1076587" y="2821311"/>
            <a:ext cx="261081" cy="303507"/>
          </a:xfrm>
          <a:prstGeom prst="rect">
            <a:avLst/>
          </a:prstGeom>
        </p:spPr>
      </p:pic>
      <p:pic>
        <p:nvPicPr>
          <p:cNvPr id="77" name="Picture 76"/>
          <p:cNvPicPr>
            <a:picLocks noChangeAspect="1"/>
          </p:cNvPicPr>
          <p:nvPr/>
        </p:nvPicPr>
        <p:blipFill>
          <a:blip r:embed="rId4"/>
          <a:stretch>
            <a:fillRect/>
          </a:stretch>
        </p:blipFill>
        <p:spPr>
          <a:xfrm>
            <a:off x="3325811" y="2658048"/>
            <a:ext cx="597537" cy="509898"/>
          </a:xfrm>
          <a:prstGeom prst="rect">
            <a:avLst/>
          </a:prstGeom>
        </p:spPr>
      </p:pic>
      <p:pic>
        <p:nvPicPr>
          <p:cNvPr id="78" name="Picture 77"/>
          <p:cNvPicPr>
            <a:picLocks noChangeAspect="1"/>
          </p:cNvPicPr>
          <p:nvPr/>
        </p:nvPicPr>
        <p:blipFill>
          <a:blip r:embed="rId5"/>
          <a:stretch>
            <a:fillRect/>
          </a:stretch>
        </p:blipFill>
        <p:spPr>
          <a:xfrm>
            <a:off x="1750156" y="2775599"/>
            <a:ext cx="311510" cy="361352"/>
          </a:xfrm>
          <a:prstGeom prst="rect">
            <a:avLst/>
          </a:prstGeom>
        </p:spPr>
      </p:pic>
      <p:sp>
        <p:nvSpPr>
          <p:cNvPr id="79" name="Rectangle 78"/>
          <p:cNvSpPr/>
          <p:nvPr/>
        </p:nvSpPr>
        <p:spPr>
          <a:xfrm>
            <a:off x="1522108" y="3289455"/>
            <a:ext cx="715676" cy="150863"/>
          </a:xfrm>
          <a:prstGeom prst="rect">
            <a:avLst/>
          </a:prstGeom>
        </p:spPr>
        <p:txBody>
          <a:bodyPr wrap="square" lIns="0" tIns="0" rIns="0" bIns="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SQL Server</a:t>
            </a:r>
          </a:p>
        </p:txBody>
      </p:sp>
      <p:grpSp>
        <p:nvGrpSpPr>
          <p:cNvPr id="37" name="Group 36"/>
          <p:cNvGrpSpPr/>
          <p:nvPr/>
        </p:nvGrpSpPr>
        <p:grpSpPr>
          <a:xfrm>
            <a:off x="4469066" y="2201333"/>
            <a:ext cx="7576177" cy="3047999"/>
            <a:chOff x="988393" y="2292310"/>
            <a:chExt cx="10187259" cy="4677878"/>
          </a:xfrm>
        </p:grpSpPr>
        <p:grpSp>
          <p:nvGrpSpPr>
            <p:cNvPr id="38" name="Group 37"/>
            <p:cNvGrpSpPr/>
            <p:nvPr/>
          </p:nvGrpSpPr>
          <p:grpSpPr>
            <a:xfrm>
              <a:off x="988393" y="2292310"/>
              <a:ext cx="3291840" cy="4677878"/>
              <a:chOff x="724618" y="1958195"/>
              <a:chExt cx="3291840" cy="4677878"/>
            </a:xfrm>
          </p:grpSpPr>
          <p:sp>
            <p:nvSpPr>
              <p:cNvPr id="41" name="Rectangle 40"/>
              <p:cNvSpPr/>
              <p:nvPr/>
            </p:nvSpPr>
            <p:spPr bwMode="auto">
              <a:xfrm>
                <a:off x="724618" y="1958195"/>
                <a:ext cx="3291840" cy="4677878"/>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defTabSz="761588" eaLnBrk="1" fontAlgn="base" latinLnBrk="0" hangingPunct="1">
                  <a:lnSpc>
                    <a:spcPct val="100000"/>
                  </a:lnSpc>
                  <a:spcBef>
                    <a:spcPct val="0"/>
                  </a:spcBef>
                  <a:spcAft>
                    <a:spcPct val="0"/>
                  </a:spcAft>
                  <a:buClrTx/>
                  <a:buSzTx/>
                  <a:buFontTx/>
                  <a:buNone/>
                  <a:tabLst>
                    <a:tab pos="239398" algn="l"/>
                  </a:tabLst>
                  <a:defRPr/>
                </a:pPr>
                <a:r>
                  <a:rPr kumimoji="0" lang="en-US" sz="2000" b="0" i="0" u="none" strike="noStrike" kern="0" cap="none" spc="0" normalizeH="0" baseline="0" noProof="0" dirty="0">
                    <a:ln>
                      <a:noFill/>
                    </a:ln>
                    <a:solidFill>
                      <a:schemeClr val="tx1"/>
                    </a:solidFill>
                    <a:effectLst/>
                    <a:uLnTx/>
                    <a:uFillTx/>
                  </a:rPr>
                  <a:t>Features</a:t>
                </a:r>
              </a:p>
            </p:txBody>
          </p:sp>
          <p:sp>
            <p:nvSpPr>
              <p:cNvPr id="42" name="TextBox 41"/>
              <p:cNvSpPr txBox="1"/>
              <p:nvPr/>
            </p:nvSpPr>
            <p:spPr>
              <a:xfrm>
                <a:off x="859696" y="2986461"/>
                <a:ext cx="3062709" cy="2645195"/>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Application Consistent</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No need to shutdown</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Incremental backup</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Long Term Retention</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Restore as VM or VHD</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endParaRPr kumimoji="0" lang="en-US" sz="1600" b="0" i="0" u="none" strike="noStrike" kern="0" cap="none" spc="0" normalizeH="0" baseline="0" noProof="0" dirty="0">
                  <a:ln>
                    <a:noFill/>
                  </a:ln>
                  <a:solidFill>
                    <a:schemeClr val="bg1">
                      <a:alpha val="99000"/>
                    </a:schemeClr>
                  </a:solidFill>
                  <a:effectLst/>
                  <a:uLnTx/>
                  <a:uFillTx/>
                  <a:ea typeface="Segoe UI" pitchFamily="34" charset="0"/>
                  <a:cs typeface="Segoe UI" pitchFamily="34" charset="0"/>
                </a:endParaRPr>
              </a:p>
            </p:txBody>
          </p:sp>
        </p:grpSp>
        <p:sp>
          <p:nvSpPr>
            <p:cNvPr id="39" name="Rectangle 38"/>
            <p:cNvSpPr/>
            <p:nvPr/>
          </p:nvSpPr>
          <p:spPr bwMode="auto">
            <a:xfrm>
              <a:off x="4438979" y="2292312"/>
              <a:ext cx="3291840" cy="467787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defTabSz="761588" eaLnBrk="1" fontAlgn="base" latinLnBrk="0" hangingPunct="1">
                <a:lnSpc>
                  <a:spcPct val="100000"/>
                </a:lnSpc>
                <a:spcBef>
                  <a:spcPct val="0"/>
                </a:spcBef>
                <a:spcAft>
                  <a:spcPct val="0"/>
                </a:spcAft>
                <a:buClrTx/>
                <a:buSzTx/>
                <a:buFontTx/>
                <a:buNone/>
                <a:tabLst>
                  <a:tab pos="239398" algn="l"/>
                </a:tabLst>
                <a:defRPr/>
              </a:pPr>
              <a:r>
                <a:rPr kumimoji="0" lang="en-US" sz="2000" b="0" i="0" u="none" strike="noStrike" kern="0" cap="none" spc="0" normalizeH="0" baseline="0" noProof="0" dirty="0">
                  <a:ln>
                    <a:noFill/>
                  </a:ln>
                  <a:solidFill>
                    <a:schemeClr val="tx1"/>
                  </a:solidFill>
                  <a:effectLst/>
                  <a:uLnTx/>
                  <a:uFillTx/>
                </a:rPr>
                <a:t>Configurations</a:t>
              </a:r>
            </a:p>
          </p:txBody>
        </p:sp>
        <p:sp>
          <p:nvSpPr>
            <p:cNvPr id="40" name="Rectangle 39"/>
            <p:cNvSpPr/>
            <p:nvPr/>
          </p:nvSpPr>
          <p:spPr bwMode="auto">
            <a:xfrm>
              <a:off x="7883812" y="2292312"/>
              <a:ext cx="3291840" cy="4677876"/>
            </a:xfrm>
            <a:prstGeom prst="rect">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defTabSz="761588" eaLnBrk="1" fontAlgn="base" latinLnBrk="0" hangingPunct="1">
                <a:lnSpc>
                  <a:spcPct val="100000"/>
                </a:lnSpc>
                <a:spcBef>
                  <a:spcPct val="0"/>
                </a:spcBef>
                <a:spcAft>
                  <a:spcPct val="0"/>
                </a:spcAft>
                <a:buClrTx/>
                <a:buSzTx/>
                <a:buFontTx/>
                <a:buNone/>
                <a:tabLst>
                  <a:tab pos="239398" algn="l"/>
                </a:tabLst>
                <a:defRPr/>
              </a:pPr>
              <a:r>
                <a:rPr kumimoji="0" lang="en-US" sz="2000" b="0" i="0" u="none" strike="noStrike" kern="0" cap="none" spc="0" normalizeH="0" baseline="0" noProof="0" dirty="0">
                  <a:ln>
                    <a:noFill/>
                  </a:ln>
                  <a:solidFill>
                    <a:schemeClr val="tx1"/>
                  </a:solidFill>
                  <a:effectLst/>
                  <a:uLnTx/>
                  <a:uFillTx/>
                </a:rPr>
                <a:t>Management</a:t>
              </a:r>
            </a:p>
          </p:txBody>
        </p:sp>
      </p:grpSp>
      <p:sp>
        <p:nvSpPr>
          <p:cNvPr id="43" name="TextBox 42"/>
          <p:cNvSpPr txBox="1"/>
          <p:nvPr/>
        </p:nvSpPr>
        <p:spPr>
          <a:xfrm>
            <a:off x="7066070" y="2837622"/>
            <a:ext cx="2277711" cy="1428083"/>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Windows and Linux</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16 disks </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Load balancer </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Multi NIC</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Reserved IP</a:t>
            </a:r>
          </a:p>
        </p:txBody>
      </p:sp>
      <p:sp>
        <p:nvSpPr>
          <p:cNvPr id="44" name="TextBox 43"/>
          <p:cNvSpPr txBox="1"/>
          <p:nvPr/>
        </p:nvSpPr>
        <p:spPr>
          <a:xfrm>
            <a:off x="9794969" y="2837622"/>
            <a:ext cx="2443835" cy="1083374"/>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Built-in policies</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PowerShell</a:t>
            </a:r>
          </a:p>
          <a:p>
            <a:pPr marL="194287" marR="0" lvl="0" indent="-194287" defTabSz="777149" eaLnBrk="1" fontAlgn="auto" latinLnBrk="0" hangingPunct="1">
              <a:lnSpc>
                <a:spcPct val="100000"/>
              </a:lnSpc>
              <a:spcBef>
                <a:spcPct val="20000"/>
              </a:spcBef>
              <a:spcAft>
                <a:spcPts val="0"/>
              </a:spcAft>
              <a:buClr>
                <a:srgbClr val="0072C6"/>
              </a:buClr>
              <a:buSzPct val="100000"/>
              <a:buFont typeface="Arial" pitchFamily="34" charset="0"/>
              <a:buChar char="•"/>
              <a:tabLst/>
              <a:defRPr/>
            </a:pPr>
            <a:r>
              <a:rPr kumimoji="0" lang="en-US" sz="1600" b="0" i="0" u="none" strike="noStrike" kern="0" cap="none" spc="0" normalizeH="0" baseline="0" noProof="0" dirty="0">
                <a:ln>
                  <a:noFill/>
                </a:ln>
                <a:solidFill>
                  <a:schemeClr val="tx1">
                    <a:alpha val="99000"/>
                  </a:schemeClr>
                </a:solidFill>
                <a:effectLst/>
                <a:uLnTx/>
                <a:uFillTx/>
                <a:ea typeface="Segoe UI" pitchFamily="34" charset="0"/>
                <a:cs typeface="Segoe UI" pitchFamily="34" charset="0"/>
              </a:rPr>
              <a:t>Job monitoring and report</a:t>
            </a:r>
          </a:p>
        </p:txBody>
      </p:sp>
      <p:sp>
        <p:nvSpPr>
          <p:cNvPr id="3" name="Rectangle 2"/>
          <p:cNvSpPr/>
          <p:nvPr/>
        </p:nvSpPr>
        <p:spPr>
          <a:xfrm>
            <a:off x="4827443" y="5484908"/>
            <a:ext cx="3603634" cy="923330"/>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No backup infrastructure</a:t>
            </a:r>
            <a:endParaRPr kumimoji="0" lang="th-TH" sz="1800" b="0" i="0" u="none" strike="noStrike" kern="0" cap="none" spc="0" normalizeH="0" baseline="0" noProof="0" dirty="0">
              <a:ln>
                <a:noFill/>
              </a:ln>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Self Service Backup/Restore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effectLst/>
              <a:uLnTx/>
              <a:uFillTx/>
            </a:endParaRPr>
          </a:p>
        </p:txBody>
      </p:sp>
      <p:sp>
        <p:nvSpPr>
          <p:cNvPr id="49" name="Rectangle 48"/>
          <p:cNvSpPr/>
          <p:nvPr/>
        </p:nvSpPr>
        <p:spPr>
          <a:xfrm>
            <a:off x="8431078" y="5474365"/>
            <a:ext cx="3603634" cy="923330"/>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Backup as a Service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Pay as you go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5644990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a:t>HOL : Working with Azure Backup (45 minutes)</a:t>
            </a:r>
          </a:p>
        </p:txBody>
      </p:sp>
      <p:sp>
        <p:nvSpPr>
          <p:cNvPr id="6" name="Text Placeholder 5"/>
          <p:cNvSpPr>
            <a:spLocks noGrp="1"/>
          </p:cNvSpPr>
          <p:nvPr>
            <p:ph type="body" sz="quarter" idx="12"/>
          </p:nvPr>
        </p:nvSpPr>
        <p:spPr/>
        <p:txBody>
          <a:bodyPr/>
          <a:lstStyle/>
          <a:p>
            <a:r>
              <a:rPr lang="en-US" dirty="0"/>
              <a:t>05 - Getting Started with Azure Backup</a:t>
            </a:r>
          </a:p>
        </p:txBody>
      </p:sp>
    </p:spTree>
    <p:extLst>
      <p:ext uri="{BB962C8B-B14F-4D97-AF65-F5344CB8AC3E}">
        <p14:creationId xmlns:p14="http://schemas.microsoft.com/office/powerpoint/2010/main" val="36845934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358916"/>
            <a:ext cx="5414275" cy="3754874"/>
          </a:xfrm>
        </p:spPr>
        <p:txBody>
          <a:bodyPr/>
          <a:lstStyle/>
          <a:p>
            <a:r>
              <a:rPr lang="en-US" sz="2400" dirty="0"/>
              <a:t>Introduction to Azure Site Recovery </a:t>
            </a:r>
            <a:br>
              <a:rPr lang="en-US" sz="2400" dirty="0"/>
            </a:br>
            <a:r>
              <a:rPr lang="en-US" sz="2400" dirty="0"/>
              <a:t>(75 minutes)</a:t>
            </a:r>
          </a:p>
          <a:p>
            <a:pPr lvl="1"/>
            <a:r>
              <a:rPr lang="en-US" sz="1600" dirty="0"/>
              <a:t>Introduction to Azure Site Recovery</a:t>
            </a:r>
          </a:p>
          <a:p>
            <a:r>
              <a:rPr lang="en-US" sz="2400" dirty="0"/>
              <a:t>Break</a:t>
            </a:r>
          </a:p>
          <a:p>
            <a:r>
              <a:rPr lang="en-US" sz="2400" dirty="0"/>
              <a:t>HOL : Azure Site Recovery – Part 1 (60 minutes)</a:t>
            </a:r>
          </a:p>
          <a:p>
            <a:pPr lvl="1"/>
            <a:r>
              <a:rPr lang="en-US" sz="1600" dirty="0"/>
              <a:t>Create Azure Site Recovery Vault</a:t>
            </a:r>
          </a:p>
          <a:p>
            <a:pPr lvl="1"/>
            <a:r>
              <a:rPr lang="en-US" sz="1600" dirty="0"/>
              <a:t>Azure Site Recovery Process Server Installation</a:t>
            </a:r>
          </a:p>
          <a:p>
            <a:pPr lvl="1"/>
            <a:r>
              <a:rPr lang="en-US" sz="1600" dirty="0"/>
              <a:t>Enabling Azure Site Recovery Protection Machine</a:t>
            </a:r>
          </a:p>
          <a:p>
            <a:pPr lvl="1"/>
            <a:r>
              <a:rPr lang="en-US" sz="1600" dirty="0"/>
              <a:t>Creating Azure RemoteApp </a:t>
            </a:r>
          </a:p>
          <a:p>
            <a:r>
              <a:rPr lang="en-US" sz="2400" dirty="0"/>
              <a:t>Lunch</a:t>
            </a:r>
          </a:p>
        </p:txBody>
      </p:sp>
      <p:sp>
        <p:nvSpPr>
          <p:cNvPr id="3" name="Title 2"/>
          <p:cNvSpPr>
            <a:spLocks noGrp="1"/>
          </p:cNvSpPr>
          <p:nvPr>
            <p:ph type="title"/>
          </p:nvPr>
        </p:nvSpPr>
        <p:spPr/>
        <p:txBody>
          <a:bodyPr/>
          <a:lstStyle/>
          <a:p>
            <a:r>
              <a:rPr lang="en-US" dirty="0"/>
              <a:t>Agenda – Day 2</a:t>
            </a:r>
          </a:p>
        </p:txBody>
      </p:sp>
      <p:sp>
        <p:nvSpPr>
          <p:cNvPr id="4" name="Text Placeholder 1"/>
          <p:cNvSpPr txBox="1">
            <a:spLocks/>
          </p:cNvSpPr>
          <p:nvPr/>
        </p:nvSpPr>
        <p:spPr>
          <a:xfrm>
            <a:off x="5842334" y="1358916"/>
            <a:ext cx="5907979" cy="451816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HOL : Azure Site Recovery – Part 2 (90 minutes)</a:t>
            </a:r>
          </a:p>
          <a:p>
            <a:pPr lvl="1"/>
            <a:r>
              <a:rPr lang="en-US" sz="1600" dirty="0"/>
              <a:t>Verify Protection Status</a:t>
            </a:r>
          </a:p>
          <a:p>
            <a:pPr lvl="1"/>
            <a:r>
              <a:rPr lang="en-US" sz="1600" dirty="0"/>
              <a:t>Performing Test-Failover</a:t>
            </a:r>
          </a:p>
          <a:p>
            <a:pPr lvl="1"/>
            <a:r>
              <a:rPr lang="en-US" sz="1600" dirty="0"/>
              <a:t>Performing Unplanned Failover</a:t>
            </a:r>
          </a:p>
          <a:p>
            <a:pPr lvl="1"/>
            <a:r>
              <a:rPr lang="en-US" sz="1600" dirty="0"/>
              <a:t>Create VNET connection between RemoteApp to ASR Test-Failover VNET</a:t>
            </a:r>
          </a:p>
          <a:p>
            <a:r>
              <a:rPr lang="en-US" sz="2400" dirty="0"/>
              <a:t>Break</a:t>
            </a:r>
          </a:p>
          <a:p>
            <a:r>
              <a:rPr lang="en-US" sz="2400" dirty="0"/>
              <a:t>HOL : Configuring Automation</a:t>
            </a:r>
          </a:p>
          <a:p>
            <a:r>
              <a:rPr lang="en-US" sz="2400" dirty="0"/>
              <a:t>HOL : Enabling RemoteApp</a:t>
            </a:r>
          </a:p>
          <a:p>
            <a:r>
              <a:rPr lang="en-US" sz="2400" dirty="0"/>
              <a:t>Working with Azure Starter Kits (60 minutes)</a:t>
            </a:r>
          </a:p>
          <a:p>
            <a:r>
              <a:rPr lang="en-US" sz="2400" dirty="0"/>
              <a:t>Post Bootcamp Examination</a:t>
            </a:r>
          </a:p>
        </p:txBody>
      </p:sp>
    </p:spTree>
    <p:extLst>
      <p:ext uri="{BB962C8B-B14F-4D97-AF65-F5344CB8AC3E}">
        <p14:creationId xmlns:p14="http://schemas.microsoft.com/office/powerpoint/2010/main" val="32931021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t>Introduction to Azure Site Recovery </a:t>
            </a:r>
          </a:p>
        </p:txBody>
      </p:sp>
    </p:spTree>
    <p:extLst>
      <p:ext uri="{BB962C8B-B14F-4D97-AF65-F5344CB8AC3E}">
        <p14:creationId xmlns:p14="http://schemas.microsoft.com/office/powerpoint/2010/main" val="69073109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p:cNvGrpSpPr/>
          <p:nvPr/>
        </p:nvGrpSpPr>
        <p:grpSpPr>
          <a:xfrm>
            <a:off x="1526694" y="1868320"/>
            <a:ext cx="3876834" cy="3973661"/>
            <a:chOff x="5434693" y="1164497"/>
            <a:chExt cx="2908451" cy="2981091"/>
          </a:xfrm>
        </p:grpSpPr>
        <p:sp>
          <p:nvSpPr>
            <p:cNvPr id="123" name="Freeform 122"/>
            <p:cNvSpPr>
              <a:spLocks/>
            </p:cNvSpPr>
            <p:nvPr/>
          </p:nvSpPr>
          <p:spPr bwMode="auto">
            <a:xfrm>
              <a:off x="5763781" y="335813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24" name="Rectangle 5"/>
            <p:cNvSpPr>
              <a:spLocks noChangeArrowheads="1"/>
            </p:cNvSpPr>
            <p:nvPr/>
          </p:nvSpPr>
          <p:spPr bwMode="auto">
            <a:xfrm>
              <a:off x="7095166" y="3494090"/>
              <a:ext cx="492915" cy="584796"/>
            </a:xfrm>
            <a:prstGeom prst="rect">
              <a:avLst/>
            </a:prstGeom>
            <a:solidFill>
              <a:schemeClr val="bg2"/>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25" name="Rectangle 5"/>
            <p:cNvSpPr>
              <a:spLocks noChangeArrowheads="1"/>
            </p:cNvSpPr>
            <p:nvPr/>
          </p:nvSpPr>
          <p:spPr bwMode="auto">
            <a:xfrm>
              <a:off x="6740084" y="3268229"/>
              <a:ext cx="611525" cy="794153"/>
            </a:xfrm>
            <a:prstGeom prst="rect">
              <a:avLst/>
            </a:prstGeom>
            <a:solidFill>
              <a:schemeClr val="bg1">
                <a:lumMod val="65000"/>
              </a:schemeClr>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26" name="Left-Right Arrow 125"/>
            <p:cNvSpPr/>
            <p:nvPr/>
          </p:nvSpPr>
          <p:spPr bwMode="auto">
            <a:xfrm rot="16200000">
              <a:off x="6522736" y="2430195"/>
              <a:ext cx="434695" cy="23597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20" rIns="179022" bIns="143220" numCol="1" spcCol="0" rtlCol="0" fromWordArt="0" anchor="t" anchorCtr="0" forceAA="0" compatLnSpc="1">
              <a:prstTxWarp prst="textNoShape">
                <a:avLst/>
              </a:prstTxWarp>
              <a:noAutofit/>
            </a:bodyPr>
            <a:lstStyle/>
            <a:p>
              <a:pPr marL="0" marR="0" lvl="0" indent="0" algn="ctr" defTabSz="91277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27" name="TextBox 126"/>
            <p:cNvSpPr txBox="1"/>
            <p:nvPr/>
          </p:nvSpPr>
          <p:spPr>
            <a:xfrm>
              <a:off x="5704064" y="2433951"/>
              <a:ext cx="1122589" cy="228622"/>
            </a:xfrm>
            <a:prstGeom prst="rect">
              <a:avLst/>
            </a:prstGeom>
            <a:noFill/>
          </p:spPr>
          <p:txBody>
            <a:bodyPr wrap="square" lIns="179022" tIns="0" rIns="179022" bIns="0" rtlCol="0">
              <a:spAutoFit/>
            </a:bodyPr>
            <a:lstStyle/>
            <a:p>
              <a:pPr marL="0" marR="0" lvl="0" indent="0" defTabSz="913067"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rPr>
                <a:t>Orchestration</a:t>
              </a:r>
              <a:br>
                <a:rPr kumimoji="0" lang="en-US" sz="1100" b="0" i="0" u="none" strike="noStrike" kern="0" cap="none" spc="0" normalizeH="0" baseline="0" noProof="0" dirty="0">
                  <a:ln>
                    <a:noFill/>
                  </a:ln>
                  <a:effectLst/>
                  <a:uLnTx/>
                  <a:uFillTx/>
                </a:rPr>
              </a:br>
              <a:r>
                <a:rPr kumimoji="0" lang="en-US" sz="1100" b="0" i="0" u="none" strike="noStrike" kern="0" cap="none" spc="0" normalizeH="0" baseline="0" noProof="0" dirty="0">
                  <a:ln>
                    <a:noFill/>
                  </a:ln>
                  <a:effectLst/>
                  <a:uLnTx/>
                  <a:uFillTx/>
                </a:rPr>
                <a:t>&amp; Replication</a:t>
              </a:r>
            </a:p>
          </p:txBody>
        </p:sp>
        <p:grpSp>
          <p:nvGrpSpPr>
            <p:cNvPr id="128" name="Group 127"/>
            <p:cNvGrpSpPr/>
            <p:nvPr/>
          </p:nvGrpSpPr>
          <p:grpSpPr>
            <a:xfrm>
              <a:off x="5434693" y="1164497"/>
              <a:ext cx="2908451" cy="1139910"/>
              <a:chOff x="616226" y="1630760"/>
              <a:chExt cx="4596553" cy="1801531"/>
            </a:xfrm>
          </p:grpSpPr>
          <p:sp>
            <p:nvSpPr>
              <p:cNvPr id="14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4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5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51" name="TextBox 150"/>
              <p:cNvSpPr txBox="1"/>
              <p:nvPr/>
            </p:nvSpPr>
            <p:spPr>
              <a:xfrm>
                <a:off x="1714414" y="2418609"/>
                <a:ext cx="1982919" cy="802884"/>
              </a:xfrm>
              <a:prstGeom prst="rect">
                <a:avLst/>
              </a:prstGeom>
              <a:noFill/>
              <a:ln>
                <a:noFill/>
              </a:ln>
            </p:spPr>
            <p:txBody>
              <a:bodyPr wrap="none" lIns="179158" tIns="143326" rIns="179158" bIns="143326" rtlCol="0">
                <a:spAutoFit/>
              </a:bodyPr>
              <a:lstStyle/>
              <a:p>
                <a:pPr marL="0" marR="0" lvl="0" indent="0" algn="ctr" defTabSz="9130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effectLst/>
                    <a:uLnTx/>
                    <a:uFillTx/>
                  </a:rPr>
                  <a:t>Microsoft Azure </a:t>
                </a:r>
                <a:br>
                  <a:rPr kumimoji="0" lang="en-US" sz="1400" b="0" i="0" u="none" strike="noStrike" kern="0" cap="none" spc="0" normalizeH="0" baseline="0" noProof="0" dirty="0">
                    <a:ln>
                      <a:noFill/>
                    </a:ln>
                    <a:effectLst/>
                    <a:uLnTx/>
                    <a:uFillTx/>
                  </a:rPr>
                </a:br>
                <a:r>
                  <a:rPr kumimoji="0" lang="en-US" sz="1400" b="0" i="0" u="none" strike="noStrike" kern="0" cap="none" spc="0" normalizeH="0" baseline="0" noProof="0" dirty="0">
                    <a:ln>
                      <a:noFill/>
                    </a:ln>
                    <a:effectLst/>
                    <a:uLnTx/>
                    <a:uFillTx/>
                  </a:rPr>
                  <a:t>Site Recovery</a:t>
                </a:r>
              </a:p>
            </p:txBody>
          </p:sp>
        </p:grpSp>
        <p:grpSp>
          <p:nvGrpSpPr>
            <p:cNvPr id="129" name="Group 128"/>
            <p:cNvGrpSpPr/>
            <p:nvPr/>
          </p:nvGrpSpPr>
          <p:grpSpPr>
            <a:xfrm>
              <a:off x="5953047" y="2770762"/>
              <a:ext cx="1109690" cy="1374826"/>
              <a:chOff x="413544" y="3682859"/>
              <a:chExt cx="1480006" cy="1833621"/>
            </a:xfrm>
          </p:grpSpPr>
          <p:sp>
            <p:nvSpPr>
              <p:cNvPr id="134" name="TextBox 133"/>
              <p:cNvSpPr txBox="1"/>
              <p:nvPr/>
            </p:nvSpPr>
            <p:spPr>
              <a:xfrm>
                <a:off x="413544" y="4929683"/>
                <a:ext cx="579926" cy="586797"/>
              </a:xfrm>
              <a:prstGeom prst="rect">
                <a:avLst/>
              </a:prstGeom>
              <a:noFill/>
            </p:spPr>
            <p:txBody>
              <a:bodyPr wrap="square" lIns="0" tIns="146221" rIns="0" bIns="146221" rtlCol="0">
                <a:spAutoFit/>
              </a:bodyPr>
              <a:lstStyle/>
              <a:p>
                <a:pPr marL="0" marR="0" lvl="0" indent="0" algn="r" defTabSz="913930" eaLnBrk="1" fontAlgn="auto" latinLnBrk="0" hangingPunct="1">
                  <a:lnSpc>
                    <a:spcPct val="90000"/>
                  </a:lnSpc>
                  <a:spcBef>
                    <a:spcPts val="0"/>
                  </a:spcBef>
                  <a:spcAft>
                    <a:spcPts val="600"/>
                  </a:spcAft>
                  <a:buClrTx/>
                  <a:buSzTx/>
                  <a:buFontTx/>
                  <a:buNone/>
                  <a:tabLst/>
                  <a:defRPr/>
                </a:pPr>
                <a:r>
                  <a:rPr kumimoji="0" lang="en-US" sz="1051" b="0" i="0" u="none" strike="noStrike" kern="0" cap="none" spc="0" normalizeH="0" baseline="0" noProof="0" dirty="0">
                    <a:ln>
                      <a:noFill/>
                    </a:ln>
                    <a:effectLst/>
                    <a:uLnTx/>
                    <a:uFillTx/>
                  </a:rPr>
                  <a:t>Primary Site</a:t>
                </a:r>
              </a:p>
            </p:txBody>
          </p:sp>
          <p:grpSp>
            <p:nvGrpSpPr>
              <p:cNvPr id="135" name="Group 134"/>
              <p:cNvGrpSpPr/>
              <p:nvPr/>
            </p:nvGrpSpPr>
            <p:grpSpPr>
              <a:xfrm>
                <a:off x="1055947" y="4111804"/>
                <a:ext cx="815599" cy="1297016"/>
                <a:chOff x="13103226" y="2763958"/>
                <a:chExt cx="1039812" cy="1616572"/>
              </a:xfrm>
            </p:grpSpPr>
            <p:sp>
              <p:nvSpPr>
                <p:cNvPr id="139"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4"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5"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6"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sp>
              <p:nvSpPr>
                <p:cNvPr id="147"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endParaRPr>
                </a:p>
              </p:txBody>
            </p:sp>
          </p:grpSp>
          <p:sp>
            <p:nvSpPr>
              <p:cNvPr id="136" name="TextBox 135"/>
              <p:cNvSpPr txBox="1"/>
              <p:nvPr/>
            </p:nvSpPr>
            <p:spPr>
              <a:xfrm>
                <a:off x="1121483" y="5046508"/>
                <a:ext cx="684527" cy="332590"/>
              </a:xfrm>
              <a:prstGeom prst="rect">
                <a:avLst/>
              </a:prstGeom>
              <a:noFill/>
            </p:spPr>
            <p:txBody>
              <a:bodyPr wrap="square" lIns="0" tIns="0" rIns="0" bIns="0" rtlCol="0">
                <a:spAutoFit/>
              </a:bodyPr>
              <a:lstStyle/>
              <a:p>
                <a:pPr marL="0" marR="0" lvl="0" indent="0" algn="ctr" defTabSz="91393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Windows Server</a:t>
                </a:r>
              </a:p>
            </p:txBody>
          </p:sp>
          <p:sp>
            <p:nvSpPr>
              <p:cNvPr id="137" name="Rectangle 136"/>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7" tIns="146221" rIns="182777" bIns="146221" numCol="1" spcCol="0" rtlCol="0" fromWordArt="0" anchor="t" anchorCtr="0" forceAA="0" compatLnSpc="1">
                <a:prstTxWarp prst="textNoShape">
                  <a:avLst/>
                </a:prstTxWarp>
                <a:noAutofit/>
              </a:bodyPr>
              <a:lstStyle/>
              <a:p>
                <a:pPr marL="0" marR="0" lvl="0" indent="0" algn="ctr" defTabSz="93199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38" name="Picture 1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30" name="Group 129"/>
            <p:cNvGrpSpPr/>
            <p:nvPr/>
          </p:nvGrpSpPr>
          <p:grpSpPr>
            <a:xfrm>
              <a:off x="7641209" y="3786572"/>
              <a:ext cx="144646" cy="277698"/>
              <a:chOff x="7791149" y="4987730"/>
              <a:chExt cx="192916" cy="370370"/>
            </a:xfrm>
          </p:grpSpPr>
          <p:sp>
            <p:nvSpPr>
              <p:cNvPr id="13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3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13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4" rIns="91387" bIns="45694" numCol="1" anchor="t" anchorCtr="0" compatLnSpc="1">
                <a:prstTxWarp prst="textNoShape">
                  <a:avLst/>
                </a:prstTxWarp>
              </a:bodyPr>
              <a:lstStyle/>
              <a:p>
                <a:pPr marL="0" marR="0" lvl="0" indent="0" defTabSz="9139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grpSp>
      </p:grpSp>
      <p:sp>
        <p:nvSpPr>
          <p:cNvPr id="2" name="Title 1"/>
          <p:cNvSpPr>
            <a:spLocks noGrp="1"/>
          </p:cNvSpPr>
          <p:nvPr>
            <p:ph type="title"/>
          </p:nvPr>
        </p:nvSpPr>
        <p:spPr/>
        <p:txBody>
          <a:bodyPr/>
          <a:lstStyle/>
          <a:p>
            <a:r>
              <a:rPr lang="en-US" sz="3600" dirty="0">
                <a:solidFill>
                  <a:schemeClr val="tx1"/>
                </a:solidFill>
              </a:rPr>
              <a:t>Safeguard your customer’s applications</a:t>
            </a:r>
            <a:br>
              <a:rPr lang="en-US" dirty="0">
                <a:solidFill>
                  <a:schemeClr val="tx1"/>
                </a:solidFill>
              </a:rPr>
            </a:br>
            <a:r>
              <a:rPr lang="en-US" sz="3333" dirty="0">
                <a:solidFill>
                  <a:schemeClr val="tx1"/>
                </a:solidFill>
              </a:rPr>
              <a:t>On-premises to Microsoft Azure protection with Azure Site Recovery</a:t>
            </a:r>
          </a:p>
        </p:txBody>
      </p:sp>
      <p:sp>
        <p:nvSpPr>
          <p:cNvPr id="76" name="Title 1"/>
          <p:cNvSpPr txBox="1">
            <a:spLocks/>
          </p:cNvSpPr>
          <p:nvPr/>
        </p:nvSpPr>
        <p:spPr>
          <a:xfrm>
            <a:off x="147517" y="5936221"/>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87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5" normalizeH="0" baseline="0" noProof="0" dirty="0">
                <a:ln w="3175">
                  <a:noFill/>
                </a:ln>
                <a:solidFill>
                  <a:schemeClr val="tx1"/>
                </a:solidFill>
                <a:effectLst/>
                <a:uLnTx/>
                <a:uFillTx/>
                <a:latin typeface="Segoe UI"/>
                <a:ea typeface="+mn-ea"/>
                <a:cs typeface="Segoe UI" pitchFamily="34" charset="0"/>
              </a:rPr>
              <a:t>Key features include:</a:t>
            </a:r>
          </a:p>
        </p:txBody>
      </p:sp>
      <p:cxnSp>
        <p:nvCxnSpPr>
          <p:cNvPr id="77" name="Straight Connector 76"/>
          <p:cNvCxnSpPr/>
          <p:nvPr/>
        </p:nvCxnSpPr>
        <p:spPr>
          <a:xfrm>
            <a:off x="270066" y="5956112"/>
            <a:ext cx="11653875"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319732" y="5980813"/>
            <a:ext cx="3046472" cy="690660"/>
          </a:xfrm>
          <a:prstGeom prst="rect">
            <a:avLst/>
          </a:prstGeom>
          <a:noFill/>
        </p:spPr>
        <p:txBody>
          <a:bodyPr wrap="square" lIns="179259" tIns="143407" rIns="179259" bIns="143407" rtlCol="0" anchor="ctr">
            <a:spAutoFit/>
          </a:bodyPr>
          <a:lstStyle/>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Use Azure as your DR site</a:t>
            </a:r>
          </a:p>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Automated VM protection &amp; replication</a:t>
            </a:r>
          </a:p>
        </p:txBody>
      </p:sp>
      <p:sp>
        <p:nvSpPr>
          <p:cNvPr id="79" name="TextBox 78"/>
          <p:cNvSpPr txBox="1"/>
          <p:nvPr/>
        </p:nvSpPr>
        <p:spPr>
          <a:xfrm>
            <a:off x="5366206" y="5980813"/>
            <a:ext cx="2970541" cy="690660"/>
          </a:xfrm>
          <a:prstGeom prst="rect">
            <a:avLst/>
          </a:prstGeom>
          <a:noFill/>
        </p:spPr>
        <p:txBody>
          <a:bodyPr wrap="square" lIns="179259" tIns="143407" rIns="179259" bIns="143407" rtlCol="0" anchor="ctr">
            <a:spAutoFit/>
          </a:bodyPr>
          <a:lstStyle/>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Remote health monitoring</a:t>
            </a:r>
          </a:p>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Customizable recovery plans</a:t>
            </a:r>
          </a:p>
        </p:txBody>
      </p:sp>
      <p:sp>
        <p:nvSpPr>
          <p:cNvPr id="80" name="TextBox 79"/>
          <p:cNvSpPr txBox="1"/>
          <p:nvPr/>
        </p:nvSpPr>
        <p:spPr>
          <a:xfrm>
            <a:off x="8336747" y="5861695"/>
            <a:ext cx="3348724" cy="928899"/>
          </a:xfrm>
          <a:prstGeom prst="rect">
            <a:avLst/>
          </a:prstGeom>
          <a:noFill/>
        </p:spPr>
        <p:txBody>
          <a:bodyPr wrap="square" lIns="179259" tIns="143407" rIns="179259" bIns="143407" rtlCol="0" anchor="ctr">
            <a:spAutoFit/>
          </a:bodyPr>
          <a:lstStyle/>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Support for heterogeneous environments</a:t>
            </a:r>
          </a:p>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No-impact recovery plan testing</a:t>
            </a:r>
          </a:p>
          <a:p>
            <a:pPr marL="0" marR="0" lvl="0" indent="0" defTabSz="930750" eaLnBrk="1" fontAlgn="base" latinLnBrk="0" hangingPunct="1">
              <a:lnSpc>
                <a:spcPct val="90000"/>
              </a:lnSpc>
              <a:spcBef>
                <a:spcPts val="0"/>
              </a:spcBef>
              <a:spcAft>
                <a:spcPts val="600"/>
              </a:spcAft>
              <a:buClrTx/>
              <a:buSzTx/>
              <a:buFontTx/>
              <a:buNone/>
              <a:tabLst/>
              <a:defRPr/>
            </a:pPr>
            <a:r>
              <a:rPr kumimoji="0" lang="en-US" sz="1175" b="0" i="0" u="none" strike="noStrike" kern="0" cap="none" spc="0" normalizeH="0" baseline="0" noProof="0" dirty="0">
                <a:ln>
                  <a:noFill/>
                </a:ln>
                <a:effectLst/>
                <a:uLnTx/>
                <a:uFillTx/>
                <a:cs typeface="Segoe UI" panose="020B0502040204020203" pitchFamily="34" charset="0"/>
              </a:rPr>
              <a:t>Orchestrated recovery of tiered applications</a:t>
            </a:r>
          </a:p>
        </p:txBody>
      </p:sp>
      <p:grpSp>
        <p:nvGrpSpPr>
          <p:cNvPr id="69" name="Group 68"/>
          <p:cNvGrpSpPr/>
          <p:nvPr/>
        </p:nvGrpSpPr>
        <p:grpSpPr>
          <a:xfrm>
            <a:off x="6225341" y="1819511"/>
            <a:ext cx="5372443" cy="4042181"/>
            <a:chOff x="3347477" y="1573053"/>
            <a:chExt cx="5374729" cy="4043903"/>
          </a:xfrm>
        </p:grpSpPr>
        <p:sp>
          <p:nvSpPr>
            <p:cNvPr id="70" name="Freeform 69"/>
            <p:cNvSpPr>
              <a:spLocks/>
            </p:cNvSpPr>
            <p:nvPr/>
          </p:nvSpPr>
          <p:spPr bwMode="auto">
            <a:xfrm>
              <a:off x="7593303" y="4567448"/>
              <a:ext cx="1128903"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71"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72" name="Rectangle 5"/>
            <p:cNvSpPr>
              <a:spLocks noChangeArrowheads="1"/>
            </p:cNvSpPr>
            <p:nvPr/>
          </p:nvSpPr>
          <p:spPr bwMode="auto">
            <a:xfrm>
              <a:off x="3800679" y="4748921"/>
              <a:ext cx="670494" cy="795475"/>
            </a:xfrm>
            <a:prstGeom prst="rect">
              <a:avLst/>
            </a:prstGeom>
            <a:solidFill>
              <a:schemeClr val="bg2"/>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cxnSp>
          <p:nvCxnSpPr>
            <p:cNvPr id="73" name="Straight Arrow Connector 72"/>
            <p:cNvCxnSpPr/>
            <p:nvPr/>
          </p:nvCxnSpPr>
          <p:spPr>
            <a:xfrm>
              <a:off x="4815620" y="3095278"/>
              <a:ext cx="0" cy="641471"/>
            </a:xfrm>
            <a:prstGeom prst="straightConnector1">
              <a:avLst/>
            </a:prstGeom>
            <a:ln w="571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064118" y="2930416"/>
              <a:ext cx="0" cy="837784"/>
            </a:xfrm>
            <a:prstGeom prst="straightConnector1">
              <a:avLst/>
            </a:prstGeom>
            <a:ln w="571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198083" y="1573053"/>
              <a:ext cx="3956256" cy="1550576"/>
              <a:chOff x="616226" y="1630760"/>
              <a:chExt cx="4596553" cy="1801531"/>
            </a:xfrm>
          </p:grpSpPr>
          <p:sp>
            <p:nvSpPr>
              <p:cNvPr id="18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18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18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190" name="TextBox 189"/>
              <p:cNvSpPr txBox="1"/>
              <p:nvPr/>
            </p:nvSpPr>
            <p:spPr>
              <a:xfrm>
                <a:off x="1703125" y="2418608"/>
                <a:ext cx="1982919" cy="802885"/>
              </a:xfrm>
              <a:prstGeom prst="rect">
                <a:avLst/>
              </a:prstGeom>
              <a:noFill/>
              <a:ln>
                <a:noFill/>
              </a:ln>
            </p:spPr>
            <p:txBody>
              <a:bodyPr wrap="none" lIns="182750" tIns="146200" rIns="182750" bIns="146200" rtlCol="0">
                <a:spAutoFit/>
              </a:bodyPr>
              <a:lstStyle/>
              <a:p>
                <a:pPr marL="0" marR="0" lvl="0" indent="0" algn="ctr" defTabSz="931416"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effectLst/>
                    <a:uLnTx/>
                    <a:uFillTx/>
                  </a:rPr>
                  <a:t>Microsoft Azure </a:t>
                </a:r>
                <a:br>
                  <a:rPr kumimoji="0" lang="en-US" sz="1428" b="0" i="0" u="none" strike="noStrike" kern="0" cap="none" spc="0" normalizeH="0" baseline="0" noProof="0" dirty="0">
                    <a:ln>
                      <a:noFill/>
                    </a:ln>
                    <a:effectLst/>
                    <a:uLnTx/>
                    <a:uFillTx/>
                  </a:rPr>
                </a:br>
                <a:r>
                  <a:rPr kumimoji="0" lang="en-US" sz="1428" b="0" i="0" u="none" strike="noStrike" kern="0" cap="none" spc="0" normalizeH="0" baseline="0" noProof="0" dirty="0">
                    <a:ln>
                      <a:noFill/>
                    </a:ln>
                    <a:effectLst/>
                    <a:uLnTx/>
                    <a:uFillTx/>
                  </a:rPr>
                  <a:t>Site Recovery</a:t>
                </a:r>
              </a:p>
            </p:txBody>
          </p:sp>
        </p:grpSp>
        <p:sp>
          <p:nvSpPr>
            <p:cNvPr id="81" name="Left-Right Arrow 80"/>
            <p:cNvSpPr/>
            <p:nvPr/>
          </p:nvSpPr>
          <p:spPr bwMode="auto">
            <a:xfrm>
              <a:off x="5221295" y="4717614"/>
              <a:ext cx="1407263" cy="181417"/>
            </a:xfrm>
            <a:prstGeom prst="leftRightArrow">
              <a:avLst>
                <a:gd name="adj1" fmla="val 54971"/>
                <a:gd name="adj2" fmla="val 502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eaLnBrk="1" fontAlgn="base" latinLnBrk="0" hangingPunct="1">
                <a:lnSpc>
                  <a:spcPct val="90000"/>
                </a:lnSpc>
                <a:spcBef>
                  <a:spcPct val="0"/>
                </a:spcBef>
                <a:spcAft>
                  <a:spcPct val="0"/>
                </a:spcAft>
                <a:buClrTx/>
                <a:buSzTx/>
                <a:buFontTx/>
                <a:buNone/>
                <a:tabLst/>
                <a:defRPr/>
              </a:pPr>
              <a:endParaRPr kumimoji="0" lang="en-US" sz="102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82" name="TextBox 81"/>
            <p:cNvSpPr txBox="1"/>
            <p:nvPr/>
          </p:nvSpPr>
          <p:spPr>
            <a:xfrm>
              <a:off x="4888335" y="3235920"/>
              <a:ext cx="2156693" cy="148565"/>
            </a:xfrm>
            <a:prstGeom prst="rect">
              <a:avLst/>
            </a:prstGeom>
            <a:noFill/>
          </p:spPr>
          <p:txBody>
            <a:bodyPr wrap="square" lIns="182612" tIns="0" rIns="182612"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538" eaLnBrk="1" fontAlgn="auto" latinLnBrk="0" hangingPunct="1">
                <a:lnSpc>
                  <a:spcPct val="90000"/>
                </a:lnSpc>
                <a:spcBef>
                  <a:spcPts val="0"/>
                </a:spcBef>
                <a:spcAft>
                  <a:spcPts val="588"/>
                </a:spcAft>
                <a:buClrTx/>
                <a:buSzTx/>
                <a:buFontTx/>
                <a:buNone/>
                <a:tabLst/>
                <a:defRPr/>
              </a:pPr>
              <a:r>
                <a:rPr kumimoji="0" lang="en-US" sz="1072" b="0" i="0" u="none" strike="noStrike" kern="0" cap="none" spc="0" normalizeH="0" baseline="0" noProof="0" dirty="0">
                  <a:ln>
                    <a:noFill/>
                  </a:ln>
                  <a:solidFill>
                    <a:schemeClr val="tx1"/>
                  </a:solidFill>
                  <a:effectLst/>
                  <a:uLnTx/>
                  <a:uFillTx/>
                </a:rPr>
                <a:t>Communication Channel</a:t>
              </a:r>
            </a:p>
          </p:txBody>
        </p:sp>
        <p:sp>
          <p:nvSpPr>
            <p:cNvPr id="83" name="Rectangle 82"/>
            <p:cNvSpPr/>
            <p:nvPr/>
          </p:nvSpPr>
          <p:spPr>
            <a:xfrm>
              <a:off x="5121475" y="4513022"/>
              <a:ext cx="1597285" cy="282633"/>
            </a:xfrm>
            <a:prstGeom prst="rect">
              <a:avLst/>
            </a:prstGeom>
            <a:noFill/>
          </p:spPr>
          <p:txBody>
            <a:bodyPr wrap="square" lIns="182612" tIns="0" rIns="182612" bIns="0" rtlCol="0">
              <a:spAutoFit/>
            </a:bodyPr>
            <a:lstStyle/>
            <a:p>
              <a:pPr marL="0" marR="0" lvl="0" indent="0" algn="ctr" defTabSz="931416" eaLnBrk="1" fontAlgn="auto" latinLnBrk="0" hangingPunct="1">
                <a:lnSpc>
                  <a:spcPct val="90000"/>
                </a:lnSpc>
                <a:spcBef>
                  <a:spcPts val="0"/>
                </a:spcBef>
                <a:spcAft>
                  <a:spcPts val="600"/>
                </a:spcAft>
                <a:buClrTx/>
                <a:buSzTx/>
                <a:buFontTx/>
                <a:buNone/>
                <a:tabLst/>
                <a:defRPr/>
              </a:pPr>
              <a:r>
                <a:rPr kumimoji="0" lang="en-US" sz="1020" b="0" i="0" u="none" strike="noStrike" kern="0" cap="none" spc="0" normalizeH="0" baseline="0" noProof="0" dirty="0">
                  <a:ln>
                    <a:noFill/>
                  </a:ln>
                  <a:effectLst/>
                  <a:uLnTx/>
                  <a:uFillTx/>
                </a:rPr>
                <a:t>Replication channel: </a:t>
              </a:r>
              <a:br>
                <a:rPr kumimoji="0" lang="en-US" sz="1020" b="0" i="0" u="none" strike="noStrike" kern="0" cap="none" spc="0" normalizeH="0" baseline="0" noProof="0" dirty="0">
                  <a:ln>
                    <a:noFill/>
                  </a:ln>
                  <a:effectLst/>
                  <a:uLnTx/>
                  <a:uFillTx/>
                </a:rPr>
              </a:br>
              <a:endParaRPr kumimoji="0" lang="en-US" sz="1020" b="0" i="0" u="none" strike="noStrike" kern="0" cap="none" spc="0" normalizeH="0" baseline="0" noProof="0" dirty="0">
                <a:ln>
                  <a:noFill/>
                </a:ln>
                <a:effectLst/>
                <a:uLnTx/>
                <a:uFillTx/>
              </a:endParaRPr>
            </a:p>
          </p:txBody>
        </p:sp>
        <p:grpSp>
          <p:nvGrpSpPr>
            <p:cNvPr id="84" name="Group 83"/>
            <p:cNvGrpSpPr/>
            <p:nvPr/>
          </p:nvGrpSpPr>
          <p:grpSpPr>
            <a:xfrm>
              <a:off x="4381455" y="3770096"/>
              <a:ext cx="1525356" cy="1846859"/>
              <a:chOff x="1047576" y="3696507"/>
              <a:chExt cx="1495583" cy="1810810"/>
            </a:xfrm>
          </p:grpSpPr>
          <p:sp>
            <p:nvSpPr>
              <p:cNvPr id="113" name="TextBox 112"/>
              <p:cNvSpPr txBox="1"/>
              <p:nvPr/>
            </p:nvSpPr>
            <p:spPr>
              <a:xfrm>
                <a:off x="1918270" y="4920520"/>
                <a:ext cx="624889" cy="586797"/>
              </a:xfrm>
              <a:prstGeom prst="rect">
                <a:avLst/>
              </a:prstGeom>
              <a:noFill/>
            </p:spPr>
            <p:txBody>
              <a:bodyPr wrap="square" lIns="0" tIns="149153" rIns="0" bIns="149153" rtlCol="0">
                <a:spAutoFit/>
              </a:bodyPr>
              <a:lstStyle/>
              <a:p>
                <a:pPr marL="0" marR="0" lvl="0" indent="0" defTabSz="932296" eaLnBrk="1" fontAlgn="auto" latinLnBrk="0" hangingPunct="1">
                  <a:lnSpc>
                    <a:spcPct val="90000"/>
                  </a:lnSpc>
                  <a:spcBef>
                    <a:spcPts val="0"/>
                  </a:spcBef>
                  <a:spcAft>
                    <a:spcPts val="612"/>
                  </a:spcAft>
                  <a:buClrTx/>
                  <a:buSzTx/>
                  <a:buFontTx/>
                  <a:buNone/>
                  <a:tabLst/>
                  <a:defRPr/>
                </a:pPr>
                <a:r>
                  <a:rPr kumimoji="0" lang="en-US" sz="1072" b="0" i="0" u="none" strike="noStrike" kern="0" cap="none" spc="0" normalizeH="0" baseline="0" noProof="0" dirty="0">
                    <a:ln>
                      <a:noFill/>
                    </a:ln>
                    <a:effectLst/>
                    <a:uLnTx/>
                    <a:uFillTx/>
                  </a:rPr>
                  <a:t>Primary Site</a:t>
                </a:r>
              </a:p>
            </p:txBody>
          </p:sp>
          <p:grpSp>
            <p:nvGrpSpPr>
              <p:cNvPr id="114" name="Group 113"/>
              <p:cNvGrpSpPr/>
              <p:nvPr/>
            </p:nvGrpSpPr>
            <p:grpSpPr>
              <a:xfrm>
                <a:off x="1055947" y="4121329"/>
                <a:ext cx="815599" cy="1297016"/>
                <a:chOff x="13103226" y="2775830"/>
                <a:chExt cx="1039812" cy="1616572"/>
              </a:xfrm>
            </p:grpSpPr>
            <p:sp>
              <p:nvSpPr>
                <p:cNvPr id="11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1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2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2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5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54"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8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8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8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grpSp>
          <p:sp>
            <p:nvSpPr>
              <p:cNvPr id="115" name="TextBox 114"/>
              <p:cNvSpPr txBox="1"/>
              <p:nvPr/>
            </p:nvSpPr>
            <p:spPr>
              <a:xfrm>
                <a:off x="1121483" y="5046508"/>
                <a:ext cx="684529" cy="332590"/>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effectLst/>
                    <a:uLnTx/>
                    <a:uFillTx/>
                  </a:rPr>
                  <a:t>Windows Server</a:t>
                </a:r>
              </a:p>
            </p:txBody>
          </p:sp>
          <p:sp>
            <p:nvSpPr>
              <p:cNvPr id="116" name="Rectangle 115"/>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t" anchorCtr="0" forceAA="0" compatLnSpc="1">
                <a:prstTxWarp prst="textNoShape">
                  <a:avLst/>
                </a:prstTxWarp>
                <a:noAutofit/>
              </a:bodyPr>
              <a:lstStyle/>
              <a:p>
                <a:pPr marL="0" marR="0" lvl="0" indent="0" algn="ctr" defTabSz="950721"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85" name="Group 84"/>
            <p:cNvGrpSpPr/>
            <p:nvPr/>
          </p:nvGrpSpPr>
          <p:grpSpPr>
            <a:xfrm>
              <a:off x="5931042" y="3767218"/>
              <a:ext cx="1564484" cy="1849738"/>
              <a:chOff x="2566917" y="3693687"/>
              <a:chExt cx="1533947" cy="1813633"/>
            </a:xfrm>
          </p:grpSpPr>
          <p:sp>
            <p:nvSpPr>
              <p:cNvPr id="98" name="TextBox 97"/>
              <p:cNvSpPr txBox="1"/>
              <p:nvPr/>
            </p:nvSpPr>
            <p:spPr>
              <a:xfrm>
                <a:off x="2566917" y="4920523"/>
                <a:ext cx="638745" cy="586797"/>
              </a:xfrm>
              <a:prstGeom prst="rect">
                <a:avLst/>
              </a:prstGeom>
              <a:noFill/>
            </p:spPr>
            <p:txBody>
              <a:bodyPr wrap="square" lIns="0" tIns="149153" rIns="0" bIns="1491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marL="0" marR="0" lvl="0" indent="0" algn="r" defTabSz="932296" eaLnBrk="1" fontAlgn="auto" latinLnBrk="0" hangingPunct="1">
                  <a:lnSpc>
                    <a:spcPct val="90000"/>
                  </a:lnSpc>
                  <a:spcBef>
                    <a:spcPts val="0"/>
                  </a:spcBef>
                  <a:spcAft>
                    <a:spcPts val="600"/>
                  </a:spcAft>
                  <a:buClrTx/>
                  <a:buSzTx/>
                  <a:buFontTx/>
                  <a:buNone/>
                  <a:tabLst/>
                  <a:defRPr/>
                </a:pPr>
                <a:r>
                  <a:rPr kumimoji="0" lang="en-US" sz="1072" b="0" i="0" u="none" strike="noStrike" kern="0" cap="none" spc="0" normalizeH="0" baseline="0" noProof="0" dirty="0">
                    <a:ln>
                      <a:noFill/>
                    </a:ln>
                    <a:solidFill>
                      <a:schemeClr val="tx1"/>
                    </a:solidFill>
                    <a:effectLst/>
                    <a:uLnTx/>
                    <a:uFillTx/>
                  </a:rPr>
                  <a:t>Recovery Site</a:t>
                </a:r>
              </a:p>
            </p:txBody>
          </p:sp>
          <p:grpSp>
            <p:nvGrpSpPr>
              <p:cNvPr id="99" name="Group 98"/>
              <p:cNvGrpSpPr/>
              <p:nvPr/>
            </p:nvGrpSpPr>
            <p:grpSpPr>
              <a:xfrm>
                <a:off x="3251903" y="4125870"/>
                <a:ext cx="815599" cy="1291203"/>
                <a:chOff x="13103226" y="2775830"/>
                <a:chExt cx="1039812" cy="1616572"/>
              </a:xfrm>
            </p:grpSpPr>
            <p:sp>
              <p:nvSpPr>
                <p:cNvPr id="10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0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0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0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0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09"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10"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11"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sp>
              <p:nvSpPr>
                <p:cNvPr id="112"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effectLst/>
                    <a:uLnTx/>
                    <a:uFillTx/>
                  </a:endParaRPr>
                </a:p>
              </p:txBody>
            </p:sp>
          </p:grpSp>
          <p:sp>
            <p:nvSpPr>
              <p:cNvPr id="100" name="TextBox 99"/>
              <p:cNvSpPr txBox="1"/>
              <p:nvPr/>
            </p:nvSpPr>
            <p:spPr>
              <a:xfrm>
                <a:off x="3317442" y="5046201"/>
                <a:ext cx="684527" cy="332590"/>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effectLst/>
                    <a:uLnTx/>
                    <a:uFillTx/>
                  </a:rPr>
                  <a:t>Windows Server</a:t>
                </a:r>
              </a:p>
            </p:txBody>
          </p:sp>
          <p:grpSp>
            <p:nvGrpSpPr>
              <p:cNvPr id="101" name="Group 100"/>
              <p:cNvGrpSpPr/>
              <p:nvPr/>
            </p:nvGrpSpPr>
            <p:grpSpPr>
              <a:xfrm>
                <a:off x="3250818" y="3693687"/>
                <a:ext cx="850046" cy="430383"/>
                <a:chOff x="3510283" y="4155823"/>
                <a:chExt cx="984977" cy="498699"/>
              </a:xfrm>
            </p:grpSpPr>
            <p:sp>
              <p:nvSpPr>
                <p:cNvPr id="102" name="Rectangle 101"/>
                <p:cNvSpPr/>
                <p:nvPr/>
              </p:nvSpPr>
              <p:spPr bwMode="auto">
                <a:xfrm>
                  <a:off x="3510283" y="4155823"/>
                  <a:ext cx="946319" cy="49869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t" anchorCtr="0" forceAA="0" compatLnSpc="1">
                  <a:prstTxWarp prst="textNoShape">
                    <a:avLst/>
                  </a:prstTxWarp>
                  <a:noAutofit/>
                </a:bodyPr>
                <a:lstStyle/>
                <a:p>
                  <a:pPr marL="0" marR="0" lvl="0" indent="0" algn="ctr" defTabSz="950721"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103" name="Picture 10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86" name="Group 85"/>
            <p:cNvGrpSpPr/>
            <p:nvPr/>
          </p:nvGrpSpPr>
          <p:grpSpPr>
            <a:xfrm>
              <a:off x="3561254" y="5140022"/>
              <a:ext cx="196756" cy="377743"/>
              <a:chOff x="7791149" y="4987730"/>
              <a:chExt cx="192916" cy="370370"/>
            </a:xfrm>
          </p:grpSpPr>
          <p:sp>
            <p:nvSpPr>
              <p:cNvPr id="9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grpSp>
        <p:grpSp>
          <p:nvGrpSpPr>
            <p:cNvPr id="87" name="Group 86"/>
            <p:cNvGrpSpPr/>
            <p:nvPr/>
          </p:nvGrpSpPr>
          <p:grpSpPr>
            <a:xfrm>
              <a:off x="3347477" y="5141660"/>
              <a:ext cx="196756" cy="377743"/>
              <a:chOff x="7791149" y="4987730"/>
              <a:chExt cx="192916" cy="370370"/>
            </a:xfrm>
          </p:grpSpPr>
          <p:sp>
            <p:nvSpPr>
              <p:cNvPr id="9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grpSp>
        <p:grpSp>
          <p:nvGrpSpPr>
            <p:cNvPr id="88" name="Group 87"/>
            <p:cNvGrpSpPr/>
            <p:nvPr/>
          </p:nvGrpSpPr>
          <p:grpSpPr>
            <a:xfrm>
              <a:off x="7944506" y="5131945"/>
              <a:ext cx="196756" cy="377743"/>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0" rIns="93220" bIns="46610" numCol="1" anchor="t" anchorCtr="0" compatLnSpc="1">
                <a:prstTxWarp prst="textNoShape">
                  <a:avLst/>
                </a:prstTxWarp>
              </a:bodyPr>
              <a:lstStyle/>
              <a:p>
                <a:pPr marL="0" marR="0" lvl="0" indent="0" defTabSz="932296"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effectLst/>
                  <a:uLnTx/>
                  <a:uFillTx/>
                </a:endParaRPr>
              </a:p>
            </p:txBody>
          </p:sp>
        </p:grpSp>
      </p:grpSp>
      <p:sp>
        <p:nvSpPr>
          <p:cNvPr id="191" name="TextBox 190"/>
          <p:cNvSpPr txBox="1"/>
          <p:nvPr/>
        </p:nvSpPr>
        <p:spPr>
          <a:xfrm>
            <a:off x="3705170" y="4059372"/>
            <a:ext cx="697858"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effectLst/>
                <a:uLnTx/>
                <a:uFillTx/>
              </a:rPr>
              <a:t>vCenter /Physical</a:t>
            </a:r>
          </a:p>
        </p:txBody>
      </p:sp>
      <p:sp>
        <p:nvSpPr>
          <p:cNvPr id="192" name="TextBox 191"/>
          <p:cNvSpPr txBox="1"/>
          <p:nvPr/>
        </p:nvSpPr>
        <p:spPr>
          <a:xfrm>
            <a:off x="8464247" y="4087049"/>
            <a:ext cx="697858"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effectLst/>
                <a:uLnTx/>
                <a:uFillTx/>
              </a:rPr>
              <a:t>vCenter /Physical</a:t>
            </a:r>
          </a:p>
        </p:txBody>
      </p:sp>
    </p:spTree>
    <p:extLst>
      <p:ext uri="{BB962C8B-B14F-4D97-AF65-F5344CB8AC3E}">
        <p14:creationId xmlns:p14="http://schemas.microsoft.com/office/powerpoint/2010/main" val="268064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3">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023267" y="1935890"/>
            <a:ext cx="2800573" cy="746820"/>
          </a:xfrm>
          <a:prstGeom prst="rect">
            <a:avLst/>
          </a:prstGeom>
        </p:spPr>
      </p:pic>
      <p:pic>
        <p:nvPicPr>
          <p:cNvPr id="58" name="Picture 57"/>
          <p:cNvPicPr>
            <a:picLocks noChangeAspect="1"/>
          </p:cNvPicPr>
          <p:nvPr/>
        </p:nvPicPr>
        <p:blipFill>
          <a:blip r:embed="rId4">
            <a:duotone>
              <a:prstClr val="black"/>
              <a:srgbClr val="2FA7D1">
                <a:tint val="45000"/>
                <a:satMod val="400000"/>
              </a:srgbClr>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02589" y="1927145"/>
            <a:ext cx="2927391" cy="780639"/>
          </a:xfrm>
          <a:prstGeom prst="rect">
            <a:avLst/>
          </a:prstGeom>
        </p:spPr>
      </p:pic>
      <p:sp>
        <p:nvSpPr>
          <p:cNvPr id="6" name="Title 5"/>
          <p:cNvSpPr>
            <a:spLocks noGrp="1"/>
          </p:cNvSpPr>
          <p:nvPr>
            <p:ph type="title" idx="4294967295"/>
          </p:nvPr>
        </p:nvSpPr>
        <p:spPr>
          <a:xfrm>
            <a:off x="522081" y="25168"/>
            <a:ext cx="11147836" cy="869733"/>
          </a:xfrm>
        </p:spPr>
        <p:txBody>
          <a:bodyPr/>
          <a:lstStyle/>
          <a:p>
            <a:r>
              <a:rPr lang="en-US" sz="2800" dirty="0"/>
              <a:t>Azure </a:t>
            </a:r>
            <a:r>
              <a:rPr lang="en-US" sz="3200" dirty="0"/>
              <a:t>Site</a:t>
            </a:r>
            <a:r>
              <a:rPr lang="en-US" sz="2800" dirty="0"/>
              <a:t> Recovery: The disaster recovery / migration solution</a:t>
            </a:r>
          </a:p>
        </p:txBody>
      </p:sp>
      <p:grpSp>
        <p:nvGrpSpPr>
          <p:cNvPr id="2" name="Group 1"/>
          <p:cNvGrpSpPr/>
          <p:nvPr/>
        </p:nvGrpSpPr>
        <p:grpSpPr>
          <a:xfrm>
            <a:off x="1643" y="5934797"/>
            <a:ext cx="12188715" cy="739561"/>
            <a:chOff x="-1" y="5435796"/>
            <a:chExt cx="12436475" cy="754595"/>
          </a:xfrm>
        </p:grpSpPr>
        <p:sp>
          <p:nvSpPr>
            <p:cNvPr id="14" name="Rectangle 13"/>
            <p:cNvSpPr/>
            <p:nvPr/>
          </p:nvSpPr>
          <p:spPr bwMode="auto">
            <a:xfrm>
              <a:off x="-1" y="5435796"/>
              <a:ext cx="12436475" cy="75459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787" fontAlgn="base">
                <a:spcBef>
                  <a:spcPct val="0"/>
                </a:spcBef>
                <a:spcAft>
                  <a:spcPct val="0"/>
                </a:spcAft>
                <a:defRPr/>
              </a:pPr>
              <a:endParaRPr lang="en-US" sz="2353" kern="0" dirty="0">
                <a:solidFill>
                  <a:srgbClr val="FFFFFF"/>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437" y="5614591"/>
              <a:ext cx="449071" cy="466725"/>
            </a:xfrm>
            <a:prstGeom prst="rect">
              <a:avLst/>
            </a:prstGeom>
          </p:spPr>
        </p:pic>
        <p:sp>
          <p:nvSpPr>
            <p:cNvPr id="16" name="TextBox 15"/>
            <p:cNvSpPr txBox="1"/>
            <p:nvPr/>
          </p:nvSpPr>
          <p:spPr>
            <a:xfrm>
              <a:off x="1390778" y="5511167"/>
              <a:ext cx="2359951" cy="634570"/>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solidFill>
                    <a:srgbClr val="FFFFFF"/>
                  </a:solidFill>
                </a:rPr>
                <a:t>Windows</a:t>
              </a:r>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830" y="5530208"/>
              <a:ext cx="637471" cy="635489"/>
            </a:xfrm>
            <a:prstGeom prst="rect">
              <a:avLst/>
            </a:prstGeom>
          </p:spPr>
        </p:pic>
        <p:sp>
          <p:nvSpPr>
            <p:cNvPr id="20" name="TextBox 19"/>
            <p:cNvSpPr txBox="1"/>
            <p:nvPr/>
          </p:nvSpPr>
          <p:spPr>
            <a:xfrm>
              <a:off x="10021582" y="5504186"/>
              <a:ext cx="2140254" cy="634570"/>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solidFill>
                    <a:srgbClr val="FFFFFF"/>
                  </a:solidFill>
                </a:rPr>
                <a:t>Linux</a:t>
              </a:r>
            </a:p>
          </p:txBody>
        </p:sp>
      </p:grpSp>
      <p:cxnSp>
        <p:nvCxnSpPr>
          <p:cNvPr id="3" name="Straight Connector 2"/>
          <p:cNvCxnSpPr/>
          <p:nvPr/>
        </p:nvCxnSpPr>
        <p:spPr>
          <a:xfrm>
            <a:off x="6618774" y="2654839"/>
            <a:ext cx="0" cy="1623006"/>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2950" y="5190916"/>
            <a:ext cx="1717686"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gradFill>
                  <a:gsLst>
                    <a:gs pos="2917">
                      <a:srgbClr val="505050"/>
                    </a:gs>
                    <a:gs pos="30000">
                      <a:srgbClr val="505050"/>
                    </a:gs>
                  </a:gsLst>
                  <a:lin ang="5400000" scaled="0"/>
                </a:gradFill>
              </a:rPr>
              <a:t>VMware</a:t>
            </a:r>
          </a:p>
        </p:txBody>
      </p:sp>
      <p:sp>
        <p:nvSpPr>
          <p:cNvPr id="60" name="TextBox 59"/>
          <p:cNvSpPr txBox="1"/>
          <p:nvPr/>
        </p:nvSpPr>
        <p:spPr>
          <a:xfrm>
            <a:off x="2623054" y="5190916"/>
            <a:ext cx="1717686"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gradFill>
                  <a:gsLst>
                    <a:gs pos="2917">
                      <a:srgbClr val="505050"/>
                    </a:gs>
                    <a:gs pos="30000">
                      <a:srgbClr val="505050"/>
                    </a:gs>
                  </a:gsLst>
                  <a:lin ang="5400000" scaled="0"/>
                </a:gradFill>
              </a:rPr>
              <a:t>Hyper-V</a:t>
            </a:r>
          </a:p>
        </p:txBody>
      </p:sp>
      <p:sp>
        <p:nvSpPr>
          <p:cNvPr id="61" name="TextBox 60"/>
          <p:cNvSpPr txBox="1"/>
          <p:nvPr/>
        </p:nvSpPr>
        <p:spPr>
          <a:xfrm>
            <a:off x="4343914" y="5186675"/>
            <a:ext cx="1717686"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gradFill>
                  <a:gsLst>
                    <a:gs pos="2917">
                      <a:srgbClr val="505050"/>
                    </a:gs>
                    <a:gs pos="30000">
                      <a:srgbClr val="505050"/>
                    </a:gs>
                  </a:gsLst>
                  <a:lin ang="5400000" scaled="0"/>
                </a:gradFill>
              </a:rPr>
              <a:t>Physical</a:t>
            </a:r>
          </a:p>
        </p:txBody>
      </p:sp>
      <p:sp>
        <p:nvSpPr>
          <p:cNvPr id="11" name="Right Brace 10"/>
          <p:cNvSpPr/>
          <p:nvPr/>
        </p:nvSpPr>
        <p:spPr>
          <a:xfrm rot="16200000">
            <a:off x="3110352" y="1570283"/>
            <a:ext cx="486925" cy="3925546"/>
          </a:xfrm>
          <a:prstGeom prst="rightBrace">
            <a:avLst/>
          </a:prstGeom>
          <a:ln>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4" kern="0" dirty="0">
              <a:solidFill>
                <a:srgbClr val="505050"/>
              </a:solidFill>
            </a:endParaRPr>
          </a:p>
        </p:txBody>
      </p:sp>
      <p:sp>
        <p:nvSpPr>
          <p:cNvPr id="23" name="Up-Down Arrow 22"/>
          <p:cNvSpPr/>
          <p:nvPr/>
        </p:nvSpPr>
        <p:spPr bwMode="auto">
          <a:xfrm>
            <a:off x="3241574" y="2758123"/>
            <a:ext cx="240563" cy="596945"/>
          </a:xfrm>
          <a:prstGeom prst="upDownArrow">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algn="ctr" defTabSz="91372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2" descr="C:\Users\chrisw\Desktop\Cloud Services 3.png"/>
          <p:cNvPicPr>
            <a:picLocks noChangeAspect="1" noChangeArrowheads="1"/>
          </p:cNvPicPr>
          <p:nvPr/>
        </p:nvPicPr>
        <p:blipFill>
          <a:blip r:embed="rId8" cstate="print">
            <a:duotone>
              <a:prstClr val="black"/>
              <a:srgbClr val="002060">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7734" y="1969715"/>
            <a:ext cx="886206" cy="611051"/>
          </a:xfrm>
          <a:prstGeom prst="rect">
            <a:avLst/>
          </a:prstGeom>
          <a:solidFill>
            <a:schemeClr val="bg1"/>
          </a:solidFill>
          <a:extLst/>
        </p:spPr>
      </p:pic>
      <p:sp>
        <p:nvSpPr>
          <p:cNvPr id="64" name="Right Arrow 63"/>
          <p:cNvSpPr/>
          <p:nvPr/>
        </p:nvSpPr>
        <p:spPr bwMode="auto">
          <a:xfrm>
            <a:off x="1396053" y="2203687"/>
            <a:ext cx="812082" cy="337914"/>
          </a:xfrm>
          <a:prstGeom prst="rightArrow">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algn="ctr" defTabSz="91372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Down Arrow 64"/>
          <p:cNvSpPr/>
          <p:nvPr/>
        </p:nvSpPr>
        <p:spPr bwMode="auto">
          <a:xfrm rot="5400000">
            <a:off x="4305239" y="2083033"/>
            <a:ext cx="240563" cy="596945"/>
          </a:xfrm>
          <a:prstGeom prst="upDownArrow">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algn="ctr" defTabSz="91372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p:cNvSpPr txBox="1"/>
          <p:nvPr/>
        </p:nvSpPr>
        <p:spPr>
          <a:xfrm>
            <a:off x="-31784" y="2464776"/>
            <a:ext cx="1717684"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gradFill>
                  <a:gsLst>
                    <a:gs pos="2917">
                      <a:srgbClr val="505050"/>
                    </a:gs>
                    <a:gs pos="30000">
                      <a:srgbClr val="505050"/>
                    </a:gs>
                  </a:gsLst>
                  <a:lin ang="5400000" scaled="0"/>
                </a:gradFill>
              </a:rPr>
              <a:t>AWS</a:t>
            </a:r>
          </a:p>
        </p:txBody>
      </p:sp>
      <p:sp>
        <p:nvSpPr>
          <p:cNvPr id="24" name="Rectangle 23"/>
          <p:cNvSpPr/>
          <p:nvPr/>
        </p:nvSpPr>
        <p:spPr bwMode="auto">
          <a:xfrm>
            <a:off x="1644" y="743737"/>
            <a:ext cx="12188715" cy="5015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ctr" anchorCtr="0"/>
          <a:lstStyle/>
          <a:p>
            <a:pPr algn="ctr" defTabSz="913723">
              <a:defRPr/>
            </a:pPr>
            <a:r>
              <a:rPr lang="en-US" sz="2353" kern="0" dirty="0">
                <a:gradFill>
                  <a:gsLst>
                    <a:gs pos="0">
                      <a:srgbClr val="FFFFFF"/>
                    </a:gs>
                    <a:gs pos="100000">
                      <a:srgbClr val="FFFFFF"/>
                    </a:gs>
                  </a:gsLst>
                  <a:lin ang="5400000" scaled="0"/>
                </a:gradFill>
                <a:ea typeface="Segoe UI" pitchFamily="34" charset="0"/>
                <a:cs typeface="Segoe UI" pitchFamily="34" charset="0"/>
              </a:rPr>
              <a:t>       Any cloud</a:t>
            </a:r>
          </a:p>
        </p:txBody>
      </p:sp>
      <p:sp>
        <p:nvSpPr>
          <p:cNvPr id="92" name="Up-Down Arrow 91"/>
          <p:cNvSpPr/>
          <p:nvPr/>
        </p:nvSpPr>
        <p:spPr bwMode="auto">
          <a:xfrm rot="5400000">
            <a:off x="8959585" y="4238146"/>
            <a:ext cx="234806" cy="1298893"/>
          </a:xfrm>
          <a:prstGeom prst="upDownArrow">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algn="ctr" defTabSz="91372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Up-Down Arrow 105"/>
          <p:cNvSpPr/>
          <p:nvPr/>
        </p:nvSpPr>
        <p:spPr bwMode="auto">
          <a:xfrm rot="5400000">
            <a:off x="8980467" y="1958640"/>
            <a:ext cx="250712" cy="1424206"/>
          </a:xfrm>
          <a:prstGeom prst="upDownArrow">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algn="ctr" defTabSz="91372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p:cNvSpPr txBox="1"/>
          <p:nvPr/>
        </p:nvSpPr>
        <p:spPr>
          <a:xfrm>
            <a:off x="7098059" y="3244895"/>
            <a:ext cx="4257119"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kern="0" dirty="0">
                <a:gradFill>
                  <a:gsLst>
                    <a:gs pos="2917">
                      <a:srgbClr val="505050"/>
                    </a:gs>
                    <a:gs pos="30000">
                      <a:srgbClr val="505050"/>
                    </a:gs>
                  </a:gsLst>
                  <a:lin ang="5400000" scaled="0"/>
                </a:gradFill>
              </a:rPr>
              <a:t>Physical/VMware to VMware</a:t>
            </a:r>
          </a:p>
        </p:txBody>
      </p:sp>
      <p:sp>
        <p:nvSpPr>
          <p:cNvPr id="109" name="TextBox 108"/>
          <p:cNvSpPr txBox="1"/>
          <p:nvPr/>
        </p:nvSpPr>
        <p:spPr>
          <a:xfrm>
            <a:off x="7615403" y="5329769"/>
            <a:ext cx="3435289" cy="621928"/>
          </a:xfrm>
          <a:prstGeom prst="rect">
            <a:avLst/>
          </a:prstGeom>
          <a:noFill/>
        </p:spPr>
        <p:txBody>
          <a:bodyPr wrap="square" lIns="179236" tIns="143388" rIns="179236" bIns="143388" rtlCol="0">
            <a:spAutoFit/>
          </a:bodyPr>
          <a:lstStyle/>
          <a:p>
            <a:pPr algn="ctr" defTabSz="914192">
              <a:lnSpc>
                <a:spcPct val="90000"/>
              </a:lnSpc>
              <a:spcAft>
                <a:spcPts val="587"/>
              </a:spcAft>
              <a:defRPr/>
            </a:pPr>
            <a:r>
              <a:rPr lang="en-US" sz="2353" kern="0" dirty="0">
                <a:gradFill>
                  <a:gsLst>
                    <a:gs pos="2917">
                      <a:srgbClr val="505050"/>
                    </a:gs>
                    <a:gs pos="30000">
                      <a:srgbClr val="505050"/>
                    </a:gs>
                  </a:gsLst>
                  <a:lin ang="5400000" scaled="0"/>
                </a:gradFill>
              </a:rPr>
              <a:t>VMM to VMM</a:t>
            </a:r>
          </a:p>
        </p:txBody>
      </p:sp>
      <p:sp>
        <p:nvSpPr>
          <p:cNvPr id="110" name="TextBox 109"/>
          <p:cNvSpPr txBox="1"/>
          <p:nvPr/>
        </p:nvSpPr>
        <p:spPr>
          <a:xfrm>
            <a:off x="1347988" y="733822"/>
            <a:ext cx="2538384"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b="1" kern="0" dirty="0">
                <a:solidFill>
                  <a:srgbClr val="FFFFFF"/>
                </a:solidFill>
              </a:rPr>
              <a:t>Site to Azure</a:t>
            </a:r>
          </a:p>
        </p:txBody>
      </p:sp>
      <p:sp>
        <p:nvSpPr>
          <p:cNvPr id="111" name="TextBox 110"/>
          <p:cNvSpPr txBox="1"/>
          <p:nvPr/>
        </p:nvSpPr>
        <p:spPr>
          <a:xfrm>
            <a:off x="8517312" y="685814"/>
            <a:ext cx="2538384" cy="621928"/>
          </a:xfrm>
          <a:prstGeom prst="rect">
            <a:avLst/>
          </a:prstGeom>
          <a:noFill/>
        </p:spPr>
        <p:txBody>
          <a:bodyPr wrap="square" lIns="179236" tIns="143388" rIns="179236" bIns="143388" rtlCol="0">
            <a:spAutoFit/>
          </a:bodyPr>
          <a:lstStyle/>
          <a:p>
            <a:pPr defTabSz="914192">
              <a:lnSpc>
                <a:spcPct val="90000"/>
              </a:lnSpc>
              <a:spcAft>
                <a:spcPts val="587"/>
              </a:spcAft>
              <a:defRPr/>
            </a:pPr>
            <a:r>
              <a:rPr lang="en-US" sz="2353" b="1" kern="0" dirty="0">
                <a:solidFill>
                  <a:srgbClr val="FFFFFF"/>
                </a:solidFill>
              </a:rPr>
              <a:t>Site to site</a:t>
            </a:r>
          </a:p>
        </p:txBody>
      </p:sp>
      <p:pic>
        <p:nvPicPr>
          <p:cNvPr id="7" name="Picture 6"/>
          <p:cNvPicPr>
            <a:picLocks noChangeAspect="1"/>
          </p:cNvPicPr>
          <p:nvPr/>
        </p:nvPicPr>
        <p:blipFill>
          <a:blip r:embed="rId10"/>
          <a:stretch>
            <a:fillRect/>
          </a:stretch>
        </p:blipFill>
        <p:spPr>
          <a:xfrm>
            <a:off x="848111" y="3877882"/>
            <a:ext cx="1252920" cy="1383263"/>
          </a:xfrm>
          <a:prstGeom prst="rect">
            <a:avLst/>
          </a:prstGeom>
        </p:spPr>
      </p:pic>
      <p:pic>
        <p:nvPicPr>
          <p:cNvPr id="8" name="Picture 7"/>
          <p:cNvPicPr>
            <a:picLocks noChangeAspect="1"/>
          </p:cNvPicPr>
          <p:nvPr/>
        </p:nvPicPr>
        <p:blipFill>
          <a:blip r:embed="rId11"/>
          <a:stretch>
            <a:fillRect/>
          </a:stretch>
        </p:blipFill>
        <p:spPr>
          <a:xfrm>
            <a:off x="6988943" y="1850354"/>
            <a:ext cx="856630" cy="945746"/>
          </a:xfrm>
          <a:prstGeom prst="rect">
            <a:avLst/>
          </a:prstGeom>
        </p:spPr>
      </p:pic>
      <p:pic>
        <p:nvPicPr>
          <p:cNvPr id="10" name="Picture 9"/>
          <p:cNvPicPr>
            <a:picLocks noChangeAspect="1"/>
          </p:cNvPicPr>
          <p:nvPr/>
        </p:nvPicPr>
        <p:blipFill>
          <a:blip r:embed="rId12"/>
          <a:stretch>
            <a:fillRect/>
          </a:stretch>
        </p:blipFill>
        <p:spPr>
          <a:xfrm>
            <a:off x="10088664" y="1850353"/>
            <a:ext cx="1252920" cy="1383263"/>
          </a:xfrm>
          <a:prstGeom prst="rect">
            <a:avLst/>
          </a:prstGeom>
        </p:spPr>
      </p:pic>
      <p:pic>
        <p:nvPicPr>
          <p:cNvPr id="17" name="Picture 16"/>
          <p:cNvPicPr>
            <a:picLocks noChangeAspect="1"/>
          </p:cNvPicPr>
          <p:nvPr/>
        </p:nvPicPr>
        <p:blipFill>
          <a:blip r:embed="rId13"/>
          <a:stretch>
            <a:fillRect/>
          </a:stretch>
        </p:blipFill>
        <p:spPr>
          <a:xfrm>
            <a:off x="2800701" y="3905044"/>
            <a:ext cx="1170275" cy="1274047"/>
          </a:xfrm>
          <a:prstGeom prst="rect">
            <a:avLst/>
          </a:prstGeom>
        </p:spPr>
      </p:pic>
      <p:pic>
        <p:nvPicPr>
          <p:cNvPr id="73" name="Picture 72"/>
          <p:cNvPicPr>
            <a:picLocks noChangeAspect="1"/>
          </p:cNvPicPr>
          <p:nvPr/>
        </p:nvPicPr>
        <p:blipFill>
          <a:blip r:embed="rId13"/>
          <a:stretch>
            <a:fillRect/>
          </a:stretch>
        </p:blipFill>
        <p:spPr>
          <a:xfrm>
            <a:off x="7098432" y="4137531"/>
            <a:ext cx="1170275" cy="1274047"/>
          </a:xfrm>
          <a:prstGeom prst="rect">
            <a:avLst/>
          </a:prstGeom>
        </p:spPr>
      </p:pic>
      <p:pic>
        <p:nvPicPr>
          <p:cNvPr id="74" name="Picture 73"/>
          <p:cNvPicPr>
            <a:picLocks noChangeAspect="1"/>
          </p:cNvPicPr>
          <p:nvPr/>
        </p:nvPicPr>
        <p:blipFill>
          <a:blip r:embed="rId13"/>
          <a:stretch>
            <a:fillRect/>
          </a:stretch>
        </p:blipFill>
        <p:spPr>
          <a:xfrm>
            <a:off x="9885272" y="4137531"/>
            <a:ext cx="1170275" cy="1274047"/>
          </a:xfrm>
          <a:prstGeom prst="rect">
            <a:avLst/>
          </a:prstGeom>
        </p:spPr>
      </p:pic>
      <p:grpSp>
        <p:nvGrpSpPr>
          <p:cNvPr id="18" name="Group 17"/>
          <p:cNvGrpSpPr/>
          <p:nvPr/>
        </p:nvGrpSpPr>
        <p:grpSpPr>
          <a:xfrm>
            <a:off x="4604855" y="4001237"/>
            <a:ext cx="1391131" cy="1257190"/>
            <a:chOff x="4696181" y="4081055"/>
            <a:chExt cx="1419227" cy="1282581"/>
          </a:xfrm>
        </p:grpSpPr>
        <p:pic>
          <p:nvPicPr>
            <p:cNvPr id="12" name="Picture 11"/>
            <p:cNvPicPr>
              <a:picLocks noChangeAspect="1"/>
            </p:cNvPicPr>
            <p:nvPr/>
          </p:nvPicPr>
          <p:blipFill>
            <a:blip r:embed="rId14"/>
            <a:stretch>
              <a:fillRect/>
            </a:stretch>
          </p:blipFill>
          <p:spPr>
            <a:xfrm>
              <a:off x="4696181" y="4635636"/>
              <a:ext cx="672750" cy="728000"/>
            </a:xfrm>
            <a:prstGeom prst="rect">
              <a:avLst/>
            </a:prstGeom>
          </p:spPr>
        </p:pic>
        <p:pic>
          <p:nvPicPr>
            <p:cNvPr id="13" name="Picture 12"/>
            <p:cNvPicPr>
              <a:picLocks noChangeAspect="1"/>
            </p:cNvPicPr>
            <p:nvPr/>
          </p:nvPicPr>
          <p:blipFill>
            <a:blip r:embed="rId15"/>
            <a:stretch>
              <a:fillRect/>
            </a:stretch>
          </p:blipFill>
          <p:spPr>
            <a:xfrm>
              <a:off x="5277037" y="4084608"/>
              <a:ext cx="672750" cy="728000"/>
            </a:xfrm>
            <a:prstGeom prst="rect">
              <a:avLst/>
            </a:prstGeom>
          </p:spPr>
        </p:pic>
        <p:pic>
          <p:nvPicPr>
            <p:cNvPr id="75" name="Picture 7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76" name="Group 75"/>
          <p:cNvGrpSpPr/>
          <p:nvPr/>
        </p:nvGrpSpPr>
        <p:grpSpPr>
          <a:xfrm>
            <a:off x="7636064" y="2363678"/>
            <a:ext cx="727629" cy="689502"/>
            <a:chOff x="4696181" y="4081055"/>
            <a:chExt cx="1419227" cy="1282581"/>
          </a:xfrm>
        </p:grpSpPr>
        <p:pic>
          <p:nvPicPr>
            <p:cNvPr id="77" name="Picture 76"/>
            <p:cNvPicPr>
              <a:picLocks noChangeAspect="1"/>
            </p:cNvPicPr>
            <p:nvPr/>
          </p:nvPicPr>
          <p:blipFill>
            <a:blip r:embed="rId14"/>
            <a:stretch>
              <a:fillRect/>
            </a:stretch>
          </p:blipFill>
          <p:spPr>
            <a:xfrm>
              <a:off x="4696181" y="4635636"/>
              <a:ext cx="672750" cy="728000"/>
            </a:xfrm>
            <a:prstGeom prst="rect">
              <a:avLst/>
            </a:prstGeom>
          </p:spPr>
        </p:pic>
        <p:pic>
          <p:nvPicPr>
            <p:cNvPr id="78" name="Picture 77"/>
            <p:cNvPicPr>
              <a:picLocks noChangeAspect="1"/>
            </p:cNvPicPr>
            <p:nvPr/>
          </p:nvPicPr>
          <p:blipFill>
            <a:blip r:embed="rId15"/>
            <a:stretch>
              <a:fillRect/>
            </a:stretch>
          </p:blipFill>
          <p:spPr>
            <a:xfrm>
              <a:off x="5277037" y="4084608"/>
              <a:ext cx="672750" cy="728000"/>
            </a:xfrm>
            <a:prstGeom prst="rect">
              <a:avLst/>
            </a:prstGeom>
          </p:spPr>
        </p:pic>
        <p:pic>
          <p:nvPicPr>
            <p:cNvPr id="79" name="Picture 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Tree>
    <p:extLst>
      <p:ext uri="{BB962C8B-B14F-4D97-AF65-F5344CB8AC3E}">
        <p14:creationId xmlns:p14="http://schemas.microsoft.com/office/powerpoint/2010/main" val="109374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335511" y="213343"/>
            <a:ext cx="11149258" cy="869844"/>
          </a:xfrm>
        </p:spPr>
        <p:txBody>
          <a:bodyPr/>
          <a:lstStyle/>
          <a:p>
            <a:r>
              <a:rPr lang="en-US" sz="3136" dirty="0"/>
              <a:t>Azure </a:t>
            </a:r>
            <a:r>
              <a:rPr lang="en-US" sz="3528" dirty="0"/>
              <a:t>Site</a:t>
            </a:r>
            <a:r>
              <a:rPr lang="en-US" sz="3136" dirty="0"/>
              <a:t> Recovery: The Complete Disaster Recovery Solution</a:t>
            </a:r>
          </a:p>
        </p:txBody>
      </p:sp>
      <p:sp>
        <p:nvSpPr>
          <p:cNvPr id="18" name="TextBox 17"/>
          <p:cNvSpPr txBox="1"/>
          <p:nvPr/>
        </p:nvSpPr>
        <p:spPr>
          <a:xfrm>
            <a:off x="6411123" y="2788390"/>
            <a:ext cx="829502" cy="1120237"/>
          </a:xfrm>
          <a:prstGeom prst="rect">
            <a:avLst/>
          </a:prstGeom>
          <a:noFill/>
        </p:spPr>
        <p:txBody>
          <a:bodyPr wrap="square" lIns="179258" tIns="143406" rIns="179258" bIns="143406" rtlCol="0">
            <a:spAutoFit/>
          </a:bodyPr>
          <a:lstStyle/>
          <a:p>
            <a:pPr defTabSz="914225">
              <a:lnSpc>
                <a:spcPct val="90000"/>
              </a:lnSpc>
              <a:spcAft>
                <a:spcPts val="587"/>
              </a:spcAft>
              <a:defRPr/>
            </a:pPr>
            <a:r>
              <a:rPr lang="en-US" sz="5880" dirty="0">
                <a:solidFill>
                  <a:srgbClr val="FFFFFF"/>
                </a:solidFill>
                <a:latin typeface="Segoe UI"/>
              </a:rPr>
              <a:t>+</a:t>
            </a:r>
          </a:p>
        </p:txBody>
      </p:sp>
      <p:grpSp>
        <p:nvGrpSpPr>
          <p:cNvPr id="9" name="Group 8"/>
          <p:cNvGrpSpPr/>
          <p:nvPr/>
        </p:nvGrpSpPr>
        <p:grpSpPr>
          <a:xfrm>
            <a:off x="940933" y="3069764"/>
            <a:ext cx="10361886" cy="755053"/>
            <a:chOff x="959053" y="2907196"/>
            <a:chExt cx="10571162" cy="770303"/>
          </a:xfrm>
        </p:grpSpPr>
        <p:sp>
          <p:nvSpPr>
            <p:cNvPr id="14" name="Rectangle 13"/>
            <p:cNvSpPr/>
            <p:nvPr/>
          </p:nvSpPr>
          <p:spPr bwMode="auto">
            <a:xfrm>
              <a:off x="3703637" y="2907196"/>
              <a:ext cx="7826578" cy="75459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endParaRPr lang="en-US" sz="1961" dirty="0">
                <a:solidFill>
                  <a:srgbClr val="FFFFFF"/>
                </a:solidFill>
                <a:latin typeface="Segoe UI"/>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2" y="3085991"/>
              <a:ext cx="449071" cy="466725"/>
            </a:xfrm>
            <a:prstGeom prst="rect">
              <a:avLst/>
            </a:prstGeom>
          </p:spPr>
        </p:pic>
        <p:sp>
          <p:nvSpPr>
            <p:cNvPr id="16" name="TextBox 15"/>
            <p:cNvSpPr txBox="1"/>
            <p:nvPr/>
          </p:nvSpPr>
          <p:spPr>
            <a:xfrm>
              <a:off x="4881202" y="2982567"/>
              <a:ext cx="2359951" cy="634528"/>
            </a:xfrm>
            <a:prstGeom prst="rect">
              <a:avLst/>
            </a:prstGeom>
            <a:noFill/>
          </p:spPr>
          <p:txBody>
            <a:bodyPr wrap="square" lIns="179258" tIns="143406" rIns="179258" bIns="143406" rtlCol="0">
              <a:spAutoFit/>
            </a:bodyPr>
            <a:lstStyle/>
            <a:p>
              <a:pPr defTabSz="914225">
                <a:lnSpc>
                  <a:spcPct val="90000"/>
                </a:lnSpc>
                <a:spcAft>
                  <a:spcPts val="587"/>
                </a:spcAft>
                <a:defRPr/>
              </a:pPr>
              <a:r>
                <a:rPr lang="en-US" sz="2353" dirty="0">
                  <a:solidFill>
                    <a:srgbClr val="FFFFFF"/>
                  </a:solidFill>
                  <a:latin typeface="Segoe UI"/>
                </a:rPr>
                <a:t>Windows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1644" y="3001608"/>
              <a:ext cx="637471" cy="635489"/>
            </a:xfrm>
            <a:prstGeom prst="rect">
              <a:avLst/>
            </a:prstGeom>
          </p:spPr>
        </p:pic>
        <p:sp>
          <p:nvSpPr>
            <p:cNvPr id="20" name="TextBox 19"/>
            <p:cNvSpPr txBox="1"/>
            <p:nvPr/>
          </p:nvSpPr>
          <p:spPr>
            <a:xfrm>
              <a:off x="8286395" y="2975586"/>
              <a:ext cx="2140254" cy="634528"/>
            </a:xfrm>
            <a:prstGeom prst="rect">
              <a:avLst/>
            </a:prstGeom>
            <a:noFill/>
          </p:spPr>
          <p:txBody>
            <a:bodyPr wrap="square" lIns="179258" tIns="143406" rIns="179258" bIns="143406" rtlCol="0">
              <a:spAutoFit/>
            </a:bodyPr>
            <a:lstStyle/>
            <a:p>
              <a:pPr defTabSz="914225">
                <a:lnSpc>
                  <a:spcPct val="90000"/>
                </a:lnSpc>
                <a:spcAft>
                  <a:spcPts val="587"/>
                </a:spcAft>
                <a:defRPr/>
              </a:pPr>
              <a:r>
                <a:rPr lang="en-US" sz="2353" dirty="0">
                  <a:solidFill>
                    <a:srgbClr val="FFFFFF"/>
                  </a:solidFill>
                  <a:latin typeface="Segoe UI"/>
                </a:rPr>
                <a:t>Linux</a:t>
              </a:r>
            </a:p>
          </p:txBody>
        </p:sp>
        <p:sp>
          <p:nvSpPr>
            <p:cNvPr id="29" name="Rectangle 28"/>
            <p:cNvSpPr/>
            <p:nvPr/>
          </p:nvSpPr>
          <p:spPr bwMode="auto">
            <a:xfrm>
              <a:off x="959053" y="2915498"/>
              <a:ext cx="1987379"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Any OS</a:t>
              </a:r>
            </a:p>
          </p:txBody>
        </p:sp>
        <p:sp>
          <p:nvSpPr>
            <p:cNvPr id="30" name="Right Arrow 29"/>
            <p:cNvSpPr/>
            <p:nvPr/>
          </p:nvSpPr>
          <p:spPr bwMode="auto">
            <a:xfrm>
              <a:off x="3090470" y="3158506"/>
              <a:ext cx="389802"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grpSp>
      <p:grpSp>
        <p:nvGrpSpPr>
          <p:cNvPr id="5" name="Group 4"/>
          <p:cNvGrpSpPr/>
          <p:nvPr/>
        </p:nvGrpSpPr>
        <p:grpSpPr>
          <a:xfrm>
            <a:off x="941770" y="3990606"/>
            <a:ext cx="10361048" cy="746917"/>
            <a:chOff x="959907" y="3847724"/>
            <a:chExt cx="10570308" cy="762002"/>
          </a:xfrm>
        </p:grpSpPr>
        <p:sp>
          <p:nvSpPr>
            <p:cNvPr id="31" name="Rectangle 30"/>
            <p:cNvSpPr/>
            <p:nvPr/>
          </p:nvSpPr>
          <p:spPr bwMode="auto">
            <a:xfrm>
              <a:off x="959907" y="3847725"/>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App Aware</a:t>
              </a:r>
            </a:p>
          </p:txBody>
        </p:sp>
        <p:sp>
          <p:nvSpPr>
            <p:cNvPr id="33" name="Right Arrow 32"/>
            <p:cNvSpPr/>
            <p:nvPr/>
          </p:nvSpPr>
          <p:spPr bwMode="auto">
            <a:xfrm>
              <a:off x="3075775" y="4072141"/>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sp>
          <p:nvSpPr>
            <p:cNvPr id="34" name="Rectangle 33"/>
            <p:cNvSpPr/>
            <p:nvPr/>
          </p:nvSpPr>
          <p:spPr bwMode="auto">
            <a:xfrm>
              <a:off x="3701121" y="3847724"/>
              <a:ext cx="7829094"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SharePoint | SQL Server | Exchange | SAP | Oracle | and more..</a:t>
              </a:r>
            </a:p>
          </p:txBody>
        </p:sp>
      </p:grpSp>
      <p:grpSp>
        <p:nvGrpSpPr>
          <p:cNvPr id="4" name="Group 3"/>
          <p:cNvGrpSpPr/>
          <p:nvPr/>
        </p:nvGrpSpPr>
        <p:grpSpPr>
          <a:xfrm>
            <a:off x="940932" y="4903314"/>
            <a:ext cx="10364353" cy="750755"/>
            <a:chOff x="959052" y="4758208"/>
            <a:chExt cx="10573679" cy="765917"/>
          </a:xfrm>
        </p:grpSpPr>
        <p:sp>
          <p:nvSpPr>
            <p:cNvPr id="35" name="Rectangle 34"/>
            <p:cNvSpPr/>
            <p:nvPr/>
          </p:nvSpPr>
          <p:spPr bwMode="auto">
            <a:xfrm>
              <a:off x="959052" y="4762124"/>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Cloud On-Ramp</a:t>
              </a:r>
            </a:p>
          </p:txBody>
        </p:sp>
        <p:sp>
          <p:nvSpPr>
            <p:cNvPr id="36" name="Right Arrow 35"/>
            <p:cNvSpPr/>
            <p:nvPr/>
          </p:nvSpPr>
          <p:spPr bwMode="auto">
            <a:xfrm>
              <a:off x="3075775" y="5005130"/>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sp>
          <p:nvSpPr>
            <p:cNvPr id="37" name="Rectangle 36"/>
            <p:cNvSpPr/>
            <p:nvPr/>
          </p:nvSpPr>
          <p:spPr bwMode="auto">
            <a:xfrm>
              <a:off x="3703637" y="4758208"/>
              <a:ext cx="7829094"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Disaster Recovery | Migration| Dev/Test</a:t>
              </a:r>
            </a:p>
          </p:txBody>
        </p:sp>
      </p:grpSp>
      <p:grpSp>
        <p:nvGrpSpPr>
          <p:cNvPr id="2" name="Group 1"/>
          <p:cNvGrpSpPr/>
          <p:nvPr/>
        </p:nvGrpSpPr>
        <p:grpSpPr>
          <a:xfrm>
            <a:off x="940931" y="5819857"/>
            <a:ext cx="10361887" cy="759269"/>
            <a:chOff x="959052" y="5813954"/>
            <a:chExt cx="10571163" cy="774604"/>
          </a:xfrm>
        </p:grpSpPr>
        <p:sp>
          <p:nvSpPr>
            <p:cNvPr id="38" name="Rectangle 37"/>
            <p:cNvSpPr/>
            <p:nvPr/>
          </p:nvSpPr>
          <p:spPr bwMode="auto">
            <a:xfrm>
              <a:off x="959052" y="5813954"/>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Power of Azure</a:t>
              </a:r>
            </a:p>
          </p:txBody>
        </p:sp>
        <p:sp>
          <p:nvSpPr>
            <p:cNvPr id="39" name="Right Arrow 38"/>
            <p:cNvSpPr/>
            <p:nvPr/>
          </p:nvSpPr>
          <p:spPr bwMode="auto">
            <a:xfrm>
              <a:off x="3075775" y="6052728"/>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sp>
          <p:nvSpPr>
            <p:cNvPr id="40" name="Rectangle 39"/>
            <p:cNvSpPr/>
            <p:nvPr/>
          </p:nvSpPr>
          <p:spPr bwMode="auto">
            <a:xfrm>
              <a:off x="3701121" y="5826557"/>
              <a:ext cx="7829094"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Hyper-Scale| Enterprise Grade | Hybrid | Agile</a:t>
              </a:r>
            </a:p>
          </p:txBody>
        </p:sp>
      </p:grpSp>
      <p:grpSp>
        <p:nvGrpSpPr>
          <p:cNvPr id="10" name="Group 9"/>
          <p:cNvGrpSpPr/>
          <p:nvPr/>
        </p:nvGrpSpPr>
        <p:grpSpPr>
          <a:xfrm>
            <a:off x="941770" y="2153366"/>
            <a:ext cx="10361048" cy="750608"/>
            <a:chOff x="959907" y="2015158"/>
            <a:chExt cx="10570308" cy="765767"/>
          </a:xfrm>
        </p:grpSpPr>
        <p:sp>
          <p:nvSpPr>
            <p:cNvPr id="7" name="Rectangle 6"/>
            <p:cNvSpPr/>
            <p:nvPr/>
          </p:nvSpPr>
          <p:spPr bwMode="auto">
            <a:xfrm>
              <a:off x="959907" y="2018924"/>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endParaRPr lang="en-US" sz="1961" dirty="0">
                <a:solidFill>
                  <a:srgbClr val="FFFFFF"/>
                </a:solidFill>
                <a:latin typeface="Segoe UI"/>
              </a:endParaRPr>
            </a:p>
          </p:txBody>
        </p:sp>
        <p:sp>
          <p:nvSpPr>
            <p:cNvPr id="8" name="Rectangle 7"/>
            <p:cNvSpPr/>
            <p:nvPr/>
          </p:nvSpPr>
          <p:spPr bwMode="auto">
            <a:xfrm>
              <a:off x="3703638" y="2015158"/>
              <a:ext cx="3406700"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VMWARE, HYPER-V, Physical, AWS*</a:t>
              </a:r>
            </a:p>
          </p:txBody>
        </p:sp>
        <p:sp>
          <p:nvSpPr>
            <p:cNvPr id="13" name="TextBox 12"/>
            <p:cNvSpPr txBox="1"/>
            <p:nvPr/>
          </p:nvSpPr>
          <p:spPr>
            <a:xfrm>
              <a:off x="1169414" y="2102260"/>
              <a:ext cx="1549438" cy="572501"/>
            </a:xfrm>
            <a:prstGeom prst="rect">
              <a:avLst/>
            </a:prstGeom>
            <a:solidFill>
              <a:srgbClr val="0070C0"/>
            </a:solidFill>
          </p:spPr>
          <p:txBody>
            <a:bodyPr wrap="square" lIns="179258" tIns="143406" rIns="179258" bIns="143406" rtlCol="0">
              <a:spAutoFit/>
            </a:bodyPr>
            <a:lstStyle/>
            <a:p>
              <a:pPr defTabSz="914225">
                <a:lnSpc>
                  <a:spcPct val="90000"/>
                </a:lnSpc>
                <a:spcAft>
                  <a:spcPts val="587"/>
                </a:spcAft>
                <a:defRPr/>
              </a:pPr>
              <a:r>
                <a:rPr lang="en-US" sz="1961" dirty="0">
                  <a:solidFill>
                    <a:srgbClr val="FFFFFF"/>
                  </a:solidFill>
                  <a:latin typeface="Segoe UI"/>
                </a:rPr>
                <a:t>Any Cloud</a:t>
              </a:r>
            </a:p>
          </p:txBody>
        </p:sp>
        <p:sp>
          <p:nvSpPr>
            <p:cNvPr id="25" name="Rectangle 24"/>
            <p:cNvSpPr/>
            <p:nvPr/>
          </p:nvSpPr>
          <p:spPr bwMode="auto">
            <a:xfrm>
              <a:off x="7110337" y="2018924"/>
              <a:ext cx="1605545"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DR to Azure</a:t>
              </a:r>
            </a:p>
          </p:txBody>
        </p:sp>
        <p:sp>
          <p:nvSpPr>
            <p:cNvPr id="27" name="Rectangle 26"/>
            <p:cNvSpPr/>
            <p:nvPr/>
          </p:nvSpPr>
          <p:spPr bwMode="auto">
            <a:xfrm>
              <a:off x="8715881" y="2018924"/>
              <a:ext cx="2814334"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DR to Alternate Site</a:t>
              </a:r>
            </a:p>
          </p:txBody>
        </p:sp>
        <p:sp>
          <p:nvSpPr>
            <p:cNvPr id="28" name="Right Arrow 27"/>
            <p:cNvSpPr/>
            <p:nvPr/>
          </p:nvSpPr>
          <p:spPr bwMode="auto">
            <a:xfrm>
              <a:off x="3068757" y="2276340"/>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cxnSp>
          <p:nvCxnSpPr>
            <p:cNvPr id="3" name="Straight Connector 2"/>
            <p:cNvCxnSpPr/>
            <p:nvPr/>
          </p:nvCxnSpPr>
          <p:spPr>
            <a:xfrm>
              <a:off x="7110336" y="2018923"/>
              <a:ext cx="0" cy="75823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47983" y="2022689"/>
              <a:ext cx="0" cy="75823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866" y="1025569"/>
            <a:ext cx="1219027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46989" y="1236967"/>
            <a:ext cx="10355829" cy="750608"/>
            <a:chOff x="965232" y="1138505"/>
            <a:chExt cx="10564983" cy="765767"/>
          </a:xfrm>
        </p:grpSpPr>
        <p:sp>
          <p:nvSpPr>
            <p:cNvPr id="32" name="Rectangle 31"/>
            <p:cNvSpPr/>
            <p:nvPr/>
          </p:nvSpPr>
          <p:spPr bwMode="auto">
            <a:xfrm>
              <a:off x="965232" y="1142271"/>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endParaRPr lang="en-US" sz="1961" dirty="0">
                <a:solidFill>
                  <a:srgbClr val="FFFFFF"/>
                </a:solidFill>
                <a:latin typeface="Segoe UI"/>
              </a:endParaRPr>
            </a:p>
          </p:txBody>
        </p:sp>
        <p:sp>
          <p:nvSpPr>
            <p:cNvPr id="43" name="Rectangle 42"/>
            <p:cNvSpPr/>
            <p:nvPr/>
          </p:nvSpPr>
          <p:spPr bwMode="auto">
            <a:xfrm>
              <a:off x="3708963" y="1138505"/>
              <a:ext cx="7821252" cy="76200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algn="ctr" defTabSz="913878" fontAlgn="base">
                <a:spcBef>
                  <a:spcPct val="0"/>
                </a:spcBef>
                <a:spcAft>
                  <a:spcPct val="0"/>
                </a:spcAft>
                <a:defRPr/>
              </a:pPr>
              <a:r>
                <a:rPr lang="en-US" sz="1961" dirty="0">
                  <a:solidFill>
                    <a:srgbClr val="FFFFFF"/>
                  </a:solidFill>
                  <a:latin typeface="Segoe UI"/>
                </a:rPr>
                <a:t>Part of a Broader Cost Effective Management Story</a:t>
              </a:r>
            </a:p>
          </p:txBody>
        </p:sp>
        <p:sp>
          <p:nvSpPr>
            <p:cNvPr id="44" name="TextBox 43"/>
            <p:cNvSpPr txBox="1"/>
            <p:nvPr/>
          </p:nvSpPr>
          <p:spPr>
            <a:xfrm>
              <a:off x="1036637" y="1225607"/>
              <a:ext cx="1862559" cy="572462"/>
            </a:xfrm>
            <a:prstGeom prst="rect">
              <a:avLst/>
            </a:prstGeom>
            <a:solidFill>
              <a:srgbClr val="0070C0"/>
            </a:solidFill>
          </p:spPr>
          <p:txBody>
            <a:bodyPr wrap="square" lIns="179258" tIns="143406" rIns="179258" bIns="143406" rtlCol="0">
              <a:spAutoFit/>
            </a:bodyPr>
            <a:lstStyle/>
            <a:p>
              <a:pPr algn="ctr" defTabSz="914225">
                <a:lnSpc>
                  <a:spcPct val="90000"/>
                </a:lnSpc>
                <a:spcAft>
                  <a:spcPts val="587"/>
                </a:spcAft>
                <a:defRPr/>
              </a:pPr>
              <a:r>
                <a:rPr lang="en-US" sz="1961" dirty="0">
                  <a:solidFill>
                    <a:srgbClr val="FFFFFF"/>
                  </a:solidFill>
                  <a:latin typeface="Segoe UI"/>
                </a:rPr>
                <a:t>OMS</a:t>
              </a:r>
            </a:p>
          </p:txBody>
        </p:sp>
        <p:sp>
          <p:nvSpPr>
            <p:cNvPr id="47" name="Right Arrow 46"/>
            <p:cNvSpPr/>
            <p:nvPr/>
          </p:nvSpPr>
          <p:spPr bwMode="auto">
            <a:xfrm>
              <a:off x="3074082" y="1399687"/>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algn="ctr" defTabSz="895871" fontAlgn="base">
                <a:spcBef>
                  <a:spcPct val="0"/>
                </a:spcBef>
                <a:spcAft>
                  <a:spcPct val="0"/>
                </a:spcAft>
                <a:defRPr/>
              </a:pPr>
              <a:endParaRPr lang="en-US" sz="2156" dirty="0">
                <a:gradFill>
                  <a:gsLst>
                    <a:gs pos="0">
                      <a:srgbClr val="FFFFFF"/>
                    </a:gs>
                    <a:gs pos="100000">
                      <a:srgbClr val="FFFFFF"/>
                    </a:gs>
                  </a:gsLst>
                  <a:lin ang="5400000" scaled="0"/>
                </a:gradFill>
                <a:latin typeface="Segoe UI"/>
              </a:endParaRPr>
            </a:p>
          </p:txBody>
        </p:sp>
      </p:grpSp>
      <mc:AlternateContent xmlns:mc="http://schemas.openxmlformats.org/markup-compatibility/2006" xmlns:p14="http://schemas.microsoft.com/office/powerpoint/2010/main">
        <mc:Choice Requires="p14">
          <p:contentPart p14:bwMode="auto" r:id="rId5">
            <p14:nvContentPartPr>
              <p14:cNvPr id="17" name="Ink 16"/>
              <p14:cNvContentPartPr/>
              <p14:nvPr/>
            </p14:nvContentPartPr>
            <p14:xfrm>
              <a:off x="10993382" y="1726783"/>
              <a:ext cx="6840" cy="0"/>
            </p14:xfrm>
          </p:contentPart>
        </mc:Choice>
        <mc:Fallback xmlns="">
          <p:pic>
            <p:nvPicPr>
              <p:cNvPr id="17" name="Ink 16"/>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11744702" y="4161823"/>
              <a:ext cx="51120" cy="12960"/>
            </p14:xfrm>
          </p:contentPart>
        </mc:Choice>
        <mc:Fallback xmlns="">
          <p:pic>
            <p:nvPicPr>
              <p:cNvPr id="21" name="Ink 20"/>
              <p:cNvPicPr/>
              <p:nvPr/>
            </p:nvPicPr>
            <p:blipFill>
              <a:blip r:embed="rId7"/>
              <a:stretch>
                <a:fillRect/>
              </a:stretch>
            </p:blipFill>
            <p:spPr>
              <a:xfrm>
                <a:off x="11742542" y="4159371"/>
                <a:ext cx="55440" cy="175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p14:cNvContentPartPr/>
              <p14:nvPr/>
            </p14:nvContentPartPr>
            <p14:xfrm>
              <a:off x="10761902" y="1692583"/>
              <a:ext cx="193320" cy="21240"/>
            </p14:xfrm>
          </p:contentPart>
        </mc:Choice>
        <mc:Fallback xmlns="">
          <p:pic>
            <p:nvPicPr>
              <p:cNvPr id="23" name="Ink 22"/>
              <p:cNvPicPr/>
              <p:nvPr/>
            </p:nvPicPr>
            <p:blipFill>
              <a:blip r:embed="rId9"/>
              <a:stretch>
                <a:fillRect/>
              </a:stretch>
            </p:blipFill>
            <p:spPr>
              <a:xfrm>
                <a:off x="10759387" y="1691167"/>
                <a:ext cx="197632" cy="24426"/>
              </a:xfrm>
              <a:prstGeom prst="rect">
                <a:avLst/>
              </a:prstGeom>
            </p:spPr>
          </p:pic>
        </mc:Fallback>
      </mc:AlternateContent>
    </p:spTree>
    <p:extLst>
      <p:ext uri="{BB962C8B-B14F-4D97-AF65-F5344CB8AC3E}">
        <p14:creationId xmlns:p14="http://schemas.microsoft.com/office/powerpoint/2010/main" val="381831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582" y="1985614"/>
            <a:ext cx="11653523" cy="1796217"/>
          </a:xfrm>
        </p:spPr>
        <p:txBody>
          <a:bodyPr/>
          <a:lstStyle/>
          <a:p>
            <a:pPr algn="ctr"/>
            <a:r>
              <a:rPr lang="en-US" sz="5400" dirty="0"/>
              <a:t>DR is </a:t>
            </a:r>
            <a:r>
              <a:rPr lang="en-US" sz="5400" b="1" dirty="0"/>
              <a:t>not</a:t>
            </a:r>
            <a:r>
              <a:rPr lang="en-US" sz="5400" dirty="0"/>
              <a:t> selling Azure Site Recovery. </a:t>
            </a:r>
            <a:br>
              <a:rPr lang="en-US" sz="5400" dirty="0"/>
            </a:br>
            <a:br>
              <a:rPr lang="en-US" sz="5400" dirty="0"/>
            </a:br>
            <a:r>
              <a:rPr lang="en-US" sz="5400" dirty="0"/>
              <a:t>DR is a consulting &amp; strategy engagement.</a:t>
            </a:r>
          </a:p>
        </p:txBody>
      </p:sp>
    </p:spTree>
    <p:extLst>
      <p:ext uri="{BB962C8B-B14F-4D97-AF65-F5344CB8AC3E}">
        <p14:creationId xmlns:p14="http://schemas.microsoft.com/office/powerpoint/2010/main" val="1759940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156806" y="1362637"/>
            <a:ext cx="2283057" cy="1117612"/>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048168" y="1337639"/>
            <a:ext cx="2256301"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7846657" y="1830723"/>
            <a:ext cx="1336893" cy="259571"/>
          </a:xfrm>
          <a:prstGeom prst="rect">
            <a:avLst/>
          </a:prstGeom>
          <a:noFill/>
        </p:spPr>
        <p:txBody>
          <a:bodyPr wrap="square" lIns="89573" tIns="44786" rIns="89573" bIns="44786" rtlCol="0">
            <a:spAutoFit/>
          </a:bodyPr>
          <a:lstStyle/>
          <a:p>
            <a:pPr algn="ctr" defTabSz="895643"/>
            <a:r>
              <a:rPr lang="en-US" sz="1077" b="1" dirty="0">
                <a:solidFill>
                  <a:srgbClr val="FFFFFF"/>
                </a:solidFill>
                <a:latin typeface="Segoe UI Light"/>
                <a:cs typeface="Segoe UI" panose="020B0502040204020203" pitchFamily="34" charset="0"/>
              </a:rPr>
              <a:t>DR Orchestration</a:t>
            </a:r>
          </a:p>
        </p:txBody>
      </p:sp>
      <p:sp>
        <p:nvSpPr>
          <p:cNvPr id="7" name="TextBox 6"/>
          <p:cNvSpPr txBox="1"/>
          <p:nvPr/>
        </p:nvSpPr>
        <p:spPr>
          <a:xfrm rot="20032479">
            <a:off x="3233775" y="1738084"/>
            <a:ext cx="1336893" cy="259571"/>
          </a:xfrm>
          <a:prstGeom prst="rect">
            <a:avLst/>
          </a:prstGeom>
          <a:noFill/>
        </p:spPr>
        <p:txBody>
          <a:bodyPr wrap="square" lIns="89573" tIns="44786" rIns="89573" bIns="44786" rtlCol="0">
            <a:spAutoFit/>
          </a:bodyPr>
          <a:lstStyle/>
          <a:p>
            <a:pPr algn="ctr" defTabSz="895643"/>
            <a:r>
              <a:rPr lang="en-US" sz="1077" b="1" dirty="0">
                <a:solidFill>
                  <a:srgbClr val="FFFFFF"/>
                </a:solidFill>
                <a:latin typeface="Segoe UI Light"/>
                <a:cs typeface="Segoe UI" panose="020B0502040204020203" pitchFamily="34" charset="0"/>
              </a:rPr>
              <a:t>DR Orchestration</a:t>
            </a:r>
          </a:p>
        </p:txBody>
      </p:sp>
      <p:sp>
        <p:nvSpPr>
          <p:cNvPr id="47" name="Title 1"/>
          <p:cNvSpPr txBox="1">
            <a:spLocks/>
          </p:cNvSpPr>
          <p:nvPr/>
        </p:nvSpPr>
        <p:spPr>
          <a:xfrm>
            <a:off x="301666" y="95433"/>
            <a:ext cx="11890334" cy="1220261"/>
          </a:xfrm>
          <a:prstGeom prst="rect">
            <a:avLst/>
          </a:prstGeom>
        </p:spPr>
        <p:txBody>
          <a:bodyPr lIns="89573" tIns="44786" rIns="89573" bIns="44786"/>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it-IT" sz="3600" dirty="0">
                <a:solidFill>
                  <a:schemeClr val="tx1"/>
                </a:solidFill>
                <a:latin typeface="+mj-lt"/>
                <a:cs typeface="Segoe UI" pitchFamily="34" charset="0"/>
              </a:rPr>
              <a:t>Disaster Recovery Scenario – Put the all together</a:t>
            </a:r>
          </a:p>
        </p:txBody>
      </p:sp>
      <p:sp>
        <p:nvSpPr>
          <p:cNvPr id="48" name="TextBox 47"/>
          <p:cNvSpPr txBox="1"/>
          <p:nvPr/>
        </p:nvSpPr>
        <p:spPr>
          <a:xfrm>
            <a:off x="5436850" y="5437557"/>
            <a:ext cx="2315059" cy="274958"/>
          </a:xfrm>
          <a:prstGeom prst="rect">
            <a:avLst/>
          </a:prstGeom>
          <a:noFill/>
        </p:spPr>
        <p:txBody>
          <a:bodyPr wrap="square" lIns="89573" tIns="44786" rIns="89573" bIns="44786" rtlCol="0">
            <a:spAutoFit/>
          </a:bodyPr>
          <a:lstStyle/>
          <a:p>
            <a:pPr algn="ctr" defTabSz="895643"/>
            <a:endParaRPr lang="en-US" sz="1175" b="1" dirty="0">
              <a:solidFill>
                <a:srgbClr val="FFFFFF"/>
              </a:solidFill>
            </a:endParaRPr>
          </a:p>
        </p:txBody>
      </p:sp>
      <p:sp>
        <p:nvSpPr>
          <p:cNvPr id="88" name="Left-Right Arrow 87"/>
          <p:cNvSpPr/>
          <p:nvPr/>
        </p:nvSpPr>
        <p:spPr bwMode="auto">
          <a:xfrm>
            <a:off x="4445344" y="3610839"/>
            <a:ext cx="3897404" cy="592947"/>
          </a:xfrm>
          <a:prstGeom prst="leftRightArrow">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r>
              <a:rPr lang="en-US" sz="1567" b="1" dirty="0">
                <a:solidFill>
                  <a:srgbClr val="FFFFFF"/>
                </a:solidFill>
              </a:rPr>
              <a:t>ASR Replication</a:t>
            </a:r>
          </a:p>
        </p:txBody>
      </p:sp>
      <p:grpSp>
        <p:nvGrpSpPr>
          <p:cNvPr id="54" name="Group 53"/>
          <p:cNvGrpSpPr/>
          <p:nvPr/>
        </p:nvGrpSpPr>
        <p:grpSpPr>
          <a:xfrm>
            <a:off x="5100944" y="716751"/>
            <a:ext cx="2368500" cy="1589046"/>
            <a:chOff x="7309208" y="295273"/>
            <a:chExt cx="5554884" cy="3818441"/>
          </a:xfrm>
          <a:solidFill>
            <a:srgbClr val="00B0F0"/>
          </a:solidFill>
        </p:grpSpPr>
        <p:sp>
          <p:nvSpPr>
            <p:cNvPr id="55" name="Freeform 128"/>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7850" tIns="43926" rIns="87850" bIns="43926" numCol="1" anchor="b" anchorCtr="1" compatLnSpc="1">
              <a:prstTxWarp prst="textNoShape">
                <a:avLst/>
              </a:prstTxWarp>
            </a:bodyPr>
            <a:lstStyle/>
            <a:p>
              <a:pPr defTabSz="895785"/>
              <a:endParaRPr lang="en-US" sz="1667" dirty="0">
                <a:solidFill>
                  <a:srgbClr val="000000"/>
                </a:solidFill>
              </a:endParaRPr>
            </a:p>
          </p:txBody>
        </p:sp>
        <p:sp>
          <p:nvSpPr>
            <p:cNvPr id="57" name="TextBox 56"/>
            <p:cNvSpPr txBox="1"/>
            <p:nvPr/>
          </p:nvSpPr>
          <p:spPr>
            <a:xfrm>
              <a:off x="7309208" y="2818930"/>
              <a:ext cx="5554884" cy="1294784"/>
            </a:xfrm>
            <a:prstGeom prst="rect">
              <a:avLst/>
            </a:prstGeom>
            <a:noFill/>
          </p:spPr>
          <p:txBody>
            <a:bodyPr wrap="none" lIns="179226" tIns="143381" rIns="179226" bIns="143381" rtlCol="0">
              <a:spAutoFit/>
            </a:bodyPr>
            <a:lstStyle/>
            <a:p>
              <a:pPr>
                <a:lnSpc>
                  <a:spcPct val="90000"/>
                </a:lnSpc>
              </a:pPr>
              <a:r>
                <a:rPr lang="en-GB" sz="1765" dirty="0">
                  <a:solidFill>
                    <a:srgbClr val="FFFFFF"/>
                  </a:solidFill>
                </a:rPr>
                <a:t>Azure Site Recovery</a:t>
              </a:r>
            </a:p>
          </p:txBody>
        </p:sp>
      </p:grpSp>
      <p:sp>
        <p:nvSpPr>
          <p:cNvPr id="53" name="Freeform 207"/>
          <p:cNvSpPr>
            <a:spLocks noEditPoints="1"/>
          </p:cNvSpPr>
          <p:nvPr/>
        </p:nvSpPr>
        <p:spPr bwMode="black">
          <a:xfrm>
            <a:off x="3059314" y="357765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59" name="Freeform 207"/>
          <p:cNvSpPr>
            <a:spLocks noEditPoints="1"/>
          </p:cNvSpPr>
          <p:nvPr/>
        </p:nvSpPr>
        <p:spPr bwMode="black">
          <a:xfrm>
            <a:off x="3280555" y="280416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60" name="Freeform 207"/>
          <p:cNvSpPr>
            <a:spLocks noEditPoints="1"/>
          </p:cNvSpPr>
          <p:nvPr/>
        </p:nvSpPr>
        <p:spPr bwMode="black">
          <a:xfrm>
            <a:off x="8363754" y="280588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2" name="Rectangle 1"/>
          <p:cNvSpPr/>
          <p:nvPr/>
        </p:nvSpPr>
        <p:spPr bwMode="auto">
          <a:xfrm>
            <a:off x="2144441" y="2734384"/>
            <a:ext cx="7539658" cy="65430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Left-Right Arrow 60"/>
          <p:cNvSpPr/>
          <p:nvPr/>
        </p:nvSpPr>
        <p:spPr bwMode="auto">
          <a:xfrm>
            <a:off x="4404191" y="2805886"/>
            <a:ext cx="3897404" cy="553198"/>
          </a:xfrm>
          <a:prstGeom prst="leftRightArrow">
            <a:avLst/>
          </a:prstGeom>
          <a:solidFill>
            <a:schemeClr val="accent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r>
              <a:rPr lang="en-US" sz="1567" b="1" dirty="0">
                <a:solidFill>
                  <a:srgbClr val="FFFFFF"/>
                </a:solidFill>
              </a:rPr>
              <a:t>SQL Availability Group</a:t>
            </a:r>
          </a:p>
        </p:txBody>
      </p:sp>
      <p:sp>
        <p:nvSpPr>
          <p:cNvPr id="3" name="TextBox 2"/>
          <p:cNvSpPr txBox="1"/>
          <p:nvPr/>
        </p:nvSpPr>
        <p:spPr>
          <a:xfrm>
            <a:off x="812963" y="3629045"/>
            <a:ext cx="2076353" cy="1108301"/>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App Tier</a:t>
            </a:r>
          </a:p>
          <a:p>
            <a:pPr>
              <a:lnSpc>
                <a:spcPct val="90000"/>
              </a:lnSpc>
              <a:spcAft>
                <a:spcPts val="588"/>
              </a:spcAft>
            </a:pPr>
            <a:r>
              <a:rPr lang="en-US" sz="1600" dirty="0">
                <a:gradFill>
                  <a:gsLst>
                    <a:gs pos="2917">
                      <a:srgbClr val="FFFFFF"/>
                    </a:gs>
                    <a:gs pos="30000">
                      <a:srgbClr val="FFFFFF"/>
                    </a:gs>
                  </a:gsLst>
                  <a:lin ang="5400000" scaled="0"/>
                </a:gradFill>
              </a:rPr>
              <a:t>- Front End</a:t>
            </a:r>
          </a:p>
          <a:p>
            <a:pPr>
              <a:lnSpc>
                <a:spcPct val="90000"/>
              </a:lnSpc>
              <a:spcAft>
                <a:spcPts val="588"/>
              </a:spcAft>
            </a:pPr>
            <a:r>
              <a:rPr lang="en-US" sz="1600" dirty="0">
                <a:gradFill>
                  <a:gsLst>
                    <a:gs pos="2917">
                      <a:srgbClr val="FFFFFF"/>
                    </a:gs>
                    <a:gs pos="30000">
                      <a:srgbClr val="FFFFFF"/>
                    </a:gs>
                  </a:gsLst>
                  <a:lin ang="5400000" scaled="0"/>
                </a:gradFill>
              </a:rPr>
              <a:t>- Standalone</a:t>
            </a:r>
          </a:p>
        </p:txBody>
      </p:sp>
      <p:sp>
        <p:nvSpPr>
          <p:cNvPr id="62" name="TextBox 61"/>
          <p:cNvSpPr txBox="1"/>
          <p:nvPr/>
        </p:nvSpPr>
        <p:spPr>
          <a:xfrm>
            <a:off x="807333" y="2668515"/>
            <a:ext cx="1717953" cy="511214"/>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SQL Backend</a:t>
            </a:r>
          </a:p>
        </p:txBody>
      </p:sp>
      <p:sp>
        <p:nvSpPr>
          <p:cNvPr id="63" name="Freeform 207"/>
          <p:cNvSpPr>
            <a:spLocks noEditPoints="1"/>
          </p:cNvSpPr>
          <p:nvPr/>
        </p:nvSpPr>
        <p:spPr bwMode="black">
          <a:xfrm>
            <a:off x="2225735" y="282980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20" name="Curved Down Arrow 19"/>
          <p:cNvSpPr/>
          <p:nvPr/>
        </p:nvSpPr>
        <p:spPr bwMode="auto">
          <a:xfrm>
            <a:off x="2765953" y="2431301"/>
            <a:ext cx="1192076" cy="717038"/>
          </a:xfrm>
          <a:prstGeom prst="curved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p:cNvSpPr txBox="1"/>
          <p:nvPr/>
        </p:nvSpPr>
        <p:spPr>
          <a:xfrm>
            <a:off x="2261125" y="6349632"/>
            <a:ext cx="1967589" cy="271549"/>
          </a:xfrm>
          <a:prstGeom prst="rect">
            <a:avLst/>
          </a:prstGeom>
          <a:noFill/>
        </p:spPr>
        <p:txBody>
          <a:bodyPr wrap="square" lIns="0" tIns="0" rIns="0" bIns="0" rtlCol="0">
            <a:spAutoFit/>
          </a:bodyPr>
          <a:lstStyle/>
          <a:p>
            <a:pPr>
              <a:lnSpc>
                <a:spcPct val="90000"/>
              </a:lnSpc>
              <a:spcAft>
                <a:spcPts val="588"/>
              </a:spcAft>
            </a:pPr>
            <a:r>
              <a:rPr lang="en-US" sz="1961" dirty="0">
                <a:gradFill>
                  <a:gsLst>
                    <a:gs pos="2917">
                      <a:srgbClr val="FFFFFF"/>
                    </a:gs>
                    <a:gs pos="30000">
                      <a:srgbClr val="FFFFFF"/>
                    </a:gs>
                  </a:gsLst>
                  <a:lin ang="5400000" scaled="0"/>
                </a:gradFill>
              </a:rPr>
              <a:t>Primary Site</a:t>
            </a:r>
          </a:p>
        </p:txBody>
      </p:sp>
      <p:sp>
        <p:nvSpPr>
          <p:cNvPr id="65" name="TextBox 64"/>
          <p:cNvSpPr txBox="1"/>
          <p:nvPr/>
        </p:nvSpPr>
        <p:spPr>
          <a:xfrm>
            <a:off x="8441147" y="6314154"/>
            <a:ext cx="2117726" cy="301749"/>
          </a:xfrm>
          <a:prstGeom prst="rect">
            <a:avLst/>
          </a:prstGeom>
          <a:noFill/>
        </p:spPr>
        <p:txBody>
          <a:bodyPr wrap="square" lIns="0" tIns="0" rIns="0" bIns="0" rtlCol="0">
            <a:spAutoFit/>
          </a:bodyPr>
          <a:lstStyle/>
          <a:p>
            <a:r>
              <a:rPr lang="en-US" sz="1961" dirty="0">
                <a:gradFill>
                  <a:gsLst>
                    <a:gs pos="2917">
                      <a:srgbClr val="FFFFFF"/>
                    </a:gs>
                    <a:gs pos="30000">
                      <a:srgbClr val="FFFFFF"/>
                    </a:gs>
                  </a:gsLst>
                  <a:lin ang="5400000" scaled="0"/>
                </a:gradFill>
              </a:rPr>
              <a:t>Azure</a:t>
            </a:r>
          </a:p>
        </p:txBody>
      </p:sp>
      <p:sp>
        <p:nvSpPr>
          <p:cNvPr id="21" name="Rectangle 20"/>
          <p:cNvSpPr/>
          <p:nvPr/>
        </p:nvSpPr>
        <p:spPr bwMode="auto">
          <a:xfrm>
            <a:off x="854152" y="2419423"/>
            <a:ext cx="4388029" cy="382339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7039833" y="2480249"/>
            <a:ext cx="4800060" cy="379284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9794327" y="3594899"/>
            <a:ext cx="1626443" cy="511214"/>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Azure Storage</a:t>
            </a:r>
          </a:p>
        </p:txBody>
      </p:sp>
      <p:pic>
        <p:nvPicPr>
          <p:cNvPr id="8" name="Picture 7"/>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15103" y="3739423"/>
            <a:ext cx="870230" cy="735406"/>
          </a:xfrm>
          <a:prstGeom prst="rect">
            <a:avLst/>
          </a:prstGeom>
          <a:solidFill>
            <a:schemeClr val="bg2">
              <a:alpha val="0"/>
            </a:schemeClr>
          </a:solidFill>
        </p:spPr>
      </p:pic>
      <p:sp>
        <p:nvSpPr>
          <p:cNvPr id="10" name="TextBox 9"/>
          <p:cNvSpPr txBox="1"/>
          <p:nvPr/>
        </p:nvSpPr>
        <p:spPr>
          <a:xfrm>
            <a:off x="9796534" y="2726571"/>
            <a:ext cx="1490548" cy="511214"/>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IaaS VM</a:t>
            </a:r>
          </a:p>
        </p:txBody>
      </p:sp>
      <p:sp>
        <p:nvSpPr>
          <p:cNvPr id="29" name="Freeform 207"/>
          <p:cNvSpPr>
            <a:spLocks noEditPoints="1"/>
          </p:cNvSpPr>
          <p:nvPr/>
        </p:nvSpPr>
        <p:spPr bwMode="black">
          <a:xfrm>
            <a:off x="3059314" y="4147031"/>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31" name="Freeform 207"/>
          <p:cNvSpPr>
            <a:spLocks noEditPoints="1"/>
          </p:cNvSpPr>
          <p:nvPr/>
        </p:nvSpPr>
        <p:spPr bwMode="black">
          <a:xfrm>
            <a:off x="3059314" y="487312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567" dirty="0">
              <a:solidFill>
                <a:srgbClr val="FFFFFF"/>
              </a:solidFill>
            </a:endParaRPr>
          </a:p>
        </p:txBody>
      </p:sp>
      <p:sp>
        <p:nvSpPr>
          <p:cNvPr id="32" name="TextBox 31"/>
          <p:cNvSpPr txBox="1"/>
          <p:nvPr/>
        </p:nvSpPr>
        <p:spPr>
          <a:xfrm>
            <a:off x="794966" y="4761187"/>
            <a:ext cx="1717953" cy="732813"/>
          </a:xfrm>
          <a:prstGeom prst="rect">
            <a:avLst/>
          </a:prstGeom>
          <a:noFill/>
        </p:spPr>
        <p:txBody>
          <a:bodyPr wrap="square" lIns="179259" tIns="143407" rIns="179259" bIns="143407" rtlCol="0">
            <a:spAutoFit/>
          </a:bodyPr>
          <a:lstStyle/>
          <a:p>
            <a:pPr defTabSz="914192">
              <a:lnSpc>
                <a:spcPct val="90000"/>
              </a:lnSpc>
              <a:spcAft>
                <a:spcPts val="588"/>
              </a:spcAft>
            </a:pPr>
            <a:r>
              <a:rPr lang="en-US" sz="1600" dirty="0">
                <a:gradFill>
                  <a:gsLst>
                    <a:gs pos="2917">
                      <a:srgbClr val="FFFFFF"/>
                    </a:gs>
                    <a:gs pos="30000">
                      <a:srgbClr val="FFFFFF"/>
                    </a:gs>
                  </a:gsLst>
                  <a:lin ang="5400000" scaled="0"/>
                </a:gradFill>
              </a:rPr>
              <a:t>Active Directory</a:t>
            </a:r>
          </a:p>
        </p:txBody>
      </p:sp>
      <p:sp>
        <p:nvSpPr>
          <p:cNvPr id="33" name="Left-Right Arrow 32"/>
          <p:cNvSpPr/>
          <p:nvPr/>
        </p:nvSpPr>
        <p:spPr bwMode="auto">
          <a:xfrm>
            <a:off x="4421653" y="4798538"/>
            <a:ext cx="3897404" cy="592947"/>
          </a:xfrm>
          <a:prstGeom prst="leftRightArrow">
            <a:avLst/>
          </a:prstGeom>
          <a:solidFill>
            <a:schemeClr val="accent3">
              <a:lumMod val="7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r>
              <a:rPr lang="en-US" sz="1567" b="1" dirty="0">
                <a:solidFill>
                  <a:srgbClr val="FFFFFF"/>
                </a:solidFill>
              </a:rPr>
              <a:t>Azure AD Domain Services</a:t>
            </a:r>
          </a:p>
        </p:txBody>
      </p:sp>
      <p:sp>
        <p:nvSpPr>
          <p:cNvPr id="36" name="TextBox 35"/>
          <p:cNvSpPr txBox="1"/>
          <p:nvPr/>
        </p:nvSpPr>
        <p:spPr>
          <a:xfrm>
            <a:off x="9794327" y="4480112"/>
            <a:ext cx="1490548" cy="1031356"/>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Azure AD</a:t>
            </a:r>
          </a:p>
          <a:p>
            <a:pPr>
              <a:lnSpc>
                <a:spcPct val="90000"/>
              </a:lnSpc>
              <a:spcAft>
                <a:spcPts val="588"/>
              </a:spcAft>
            </a:pPr>
            <a:r>
              <a:rPr lang="en-US" sz="1600" dirty="0">
                <a:gradFill>
                  <a:gsLst>
                    <a:gs pos="2917">
                      <a:srgbClr val="FFFFFF"/>
                    </a:gs>
                    <a:gs pos="30000">
                      <a:srgbClr val="FFFFFF"/>
                    </a:gs>
                  </a:gsLst>
                  <a:lin ang="5400000" scaled="0"/>
                </a:gradFill>
              </a:rPr>
              <a:t>Domain Services</a:t>
            </a:r>
          </a:p>
        </p:txBody>
      </p:sp>
      <p:cxnSp>
        <p:nvCxnSpPr>
          <p:cNvPr id="11" name="Straight Connector 10"/>
          <p:cNvCxnSpPr/>
          <p:nvPr/>
        </p:nvCxnSpPr>
        <p:spPr>
          <a:xfrm>
            <a:off x="4228714" y="6248229"/>
            <a:ext cx="0" cy="367674"/>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195570" y="6618421"/>
            <a:ext cx="3631880" cy="8170"/>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814148" y="6273097"/>
            <a:ext cx="0" cy="353495"/>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69992" y="6180351"/>
            <a:ext cx="122482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S2S VPN</a:t>
            </a:r>
          </a:p>
        </p:txBody>
      </p:sp>
      <p:pic>
        <p:nvPicPr>
          <p:cNvPr id="40" name="Picture 39"/>
          <p:cNvPicPr>
            <a:picLocks noChangeAspect="1"/>
          </p:cNvPicPr>
          <p:nvPr/>
        </p:nvPicPr>
        <p:blipFill>
          <a:blip r:embed="rId5"/>
          <a:stretch>
            <a:fillRect/>
          </a:stretch>
        </p:blipFill>
        <p:spPr>
          <a:xfrm>
            <a:off x="8629744" y="4630712"/>
            <a:ext cx="825836" cy="825836"/>
          </a:xfrm>
          <a:prstGeom prst="rect">
            <a:avLst/>
          </a:prstGeom>
        </p:spPr>
      </p:pic>
      <p:pic>
        <p:nvPicPr>
          <p:cNvPr id="41" name="Picture 40"/>
          <p:cNvPicPr>
            <a:picLocks noChangeAspect="1"/>
          </p:cNvPicPr>
          <p:nvPr/>
        </p:nvPicPr>
        <p:blipFill rotWithShape="1">
          <a:blip r:embed="rId6"/>
          <a:srcRect l="6098" t="28609" r="49417" b="26804"/>
          <a:stretch/>
        </p:blipFill>
        <p:spPr>
          <a:xfrm flipH="1">
            <a:off x="3009946" y="5632088"/>
            <a:ext cx="1234991" cy="523829"/>
          </a:xfrm>
          <a:prstGeom prst="rect">
            <a:avLst/>
          </a:prstGeom>
        </p:spPr>
      </p:pic>
      <p:sp>
        <p:nvSpPr>
          <p:cNvPr id="44" name="TextBox 43"/>
          <p:cNvSpPr txBox="1"/>
          <p:nvPr/>
        </p:nvSpPr>
        <p:spPr>
          <a:xfrm>
            <a:off x="841694" y="5599785"/>
            <a:ext cx="1717953" cy="511214"/>
          </a:xfrm>
          <a:prstGeom prst="rect">
            <a:avLst/>
          </a:prstGeom>
          <a:noFill/>
        </p:spPr>
        <p:txBody>
          <a:bodyPr wrap="square" lIns="179259" tIns="143407" rIns="179259" bIns="143407" rtlCol="0">
            <a:spAutoFit/>
          </a:bodyPr>
          <a:lstStyle/>
          <a:p>
            <a:pPr defTabSz="914192">
              <a:lnSpc>
                <a:spcPct val="90000"/>
              </a:lnSpc>
              <a:spcAft>
                <a:spcPts val="588"/>
              </a:spcAft>
            </a:pPr>
            <a:r>
              <a:rPr lang="en-US" sz="1600" dirty="0">
                <a:gradFill>
                  <a:gsLst>
                    <a:gs pos="2917">
                      <a:srgbClr val="FFFFFF"/>
                    </a:gs>
                    <a:gs pos="30000">
                      <a:srgbClr val="FFFFFF"/>
                    </a:gs>
                  </a:gsLst>
                  <a:lin ang="5400000" scaled="0"/>
                </a:gradFill>
              </a:rPr>
              <a:t>Storage</a:t>
            </a:r>
          </a:p>
        </p:txBody>
      </p:sp>
      <p:sp>
        <p:nvSpPr>
          <p:cNvPr id="45" name="Left-Right Arrow 44"/>
          <p:cNvSpPr/>
          <p:nvPr/>
        </p:nvSpPr>
        <p:spPr bwMode="auto">
          <a:xfrm>
            <a:off x="4445344" y="5599785"/>
            <a:ext cx="3897404" cy="592947"/>
          </a:xfrm>
          <a:prstGeom prst="leftRightArrow">
            <a:avLst/>
          </a:prstGeom>
          <a:solidFill>
            <a:schemeClr val="accent5">
              <a:lumMod val="60000"/>
              <a:lumOff val="40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r>
              <a:rPr lang="en-US" sz="1567" b="1" dirty="0">
                <a:solidFill>
                  <a:srgbClr val="FFFFFF"/>
                </a:solidFill>
              </a:rPr>
              <a:t>StorSimple Snap-Shot</a:t>
            </a:r>
          </a:p>
        </p:txBody>
      </p:sp>
      <p:sp>
        <p:nvSpPr>
          <p:cNvPr id="46" name="Freeform 207"/>
          <p:cNvSpPr>
            <a:spLocks noEditPoints="1"/>
          </p:cNvSpPr>
          <p:nvPr/>
        </p:nvSpPr>
        <p:spPr bwMode="black">
          <a:xfrm>
            <a:off x="8424708" y="5612431"/>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567" dirty="0">
              <a:solidFill>
                <a:srgbClr val="FFFFFF"/>
              </a:solidFill>
            </a:endParaRPr>
          </a:p>
        </p:txBody>
      </p:sp>
      <p:sp>
        <p:nvSpPr>
          <p:cNvPr id="49" name="TextBox 48"/>
          <p:cNvSpPr txBox="1"/>
          <p:nvPr/>
        </p:nvSpPr>
        <p:spPr>
          <a:xfrm>
            <a:off x="9794327" y="5570930"/>
            <a:ext cx="1720340" cy="511214"/>
          </a:xfrm>
          <a:prstGeom prst="rect">
            <a:avLst/>
          </a:prstGeom>
          <a:noFill/>
        </p:spPr>
        <p:txBody>
          <a:bodyPr wrap="square" lIns="179259" tIns="143407" rIns="179259" bIns="143407" rtlCol="0">
            <a:spAutoFit/>
          </a:bodyPr>
          <a:lstStyle/>
          <a:p>
            <a:pPr>
              <a:lnSpc>
                <a:spcPct val="90000"/>
              </a:lnSpc>
              <a:spcAft>
                <a:spcPts val="588"/>
              </a:spcAft>
            </a:pPr>
            <a:r>
              <a:rPr lang="en-US" sz="1600" dirty="0">
                <a:gradFill>
                  <a:gsLst>
                    <a:gs pos="2917">
                      <a:srgbClr val="FFFFFF"/>
                    </a:gs>
                    <a:gs pos="30000">
                      <a:srgbClr val="FFFFFF"/>
                    </a:gs>
                  </a:gsLst>
                  <a:lin ang="5400000" scaled="0"/>
                </a:gradFill>
              </a:rPr>
              <a:t>StorSimple VM</a:t>
            </a:r>
          </a:p>
        </p:txBody>
      </p:sp>
      <p:sp>
        <p:nvSpPr>
          <p:cNvPr id="50" name="Left-Right Arrow 49"/>
          <p:cNvSpPr/>
          <p:nvPr/>
        </p:nvSpPr>
        <p:spPr bwMode="auto">
          <a:xfrm>
            <a:off x="4445189" y="4165408"/>
            <a:ext cx="3897404" cy="592947"/>
          </a:xfrm>
          <a:prstGeom prst="leftRightArrow">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r>
              <a:rPr lang="en-US" sz="1567" b="1" dirty="0">
                <a:solidFill>
                  <a:srgbClr val="FFFFFF"/>
                </a:solidFill>
              </a:rPr>
              <a:t>Azure Backup Replication</a:t>
            </a:r>
          </a:p>
        </p:txBody>
      </p:sp>
      <p:pic>
        <p:nvPicPr>
          <p:cNvPr id="51" name="Picture 50"/>
          <p:cNvPicPr>
            <a:picLocks noChangeAspect="1"/>
          </p:cNvPicPr>
          <p:nvPr/>
        </p:nvPicPr>
        <p:blipFill>
          <a:blip r:embed="rId7"/>
          <a:stretch>
            <a:fillRect/>
          </a:stretch>
        </p:blipFill>
        <p:spPr>
          <a:xfrm>
            <a:off x="6158001" y="718129"/>
            <a:ext cx="626879" cy="998756"/>
          </a:xfrm>
          <a:prstGeom prst="rect">
            <a:avLst/>
          </a:prstGeom>
        </p:spPr>
      </p:pic>
      <p:pic>
        <p:nvPicPr>
          <p:cNvPr id="52" name="Picture 6" descr="http://www.microsoft.com/en-us/server-cloud/Images/Operations-Management-Suite/MSFT_MMSIcons_Blue_Automate_v01.png"/>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9409547" y="1504740"/>
            <a:ext cx="751025" cy="6008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169012" y="1389651"/>
            <a:ext cx="2060811" cy="984885"/>
          </a:xfrm>
          <a:prstGeom prst="rect">
            <a:avLst/>
          </a:prstGeom>
        </p:spPr>
        <p:txBody>
          <a:bodyPr wrap="square">
            <a:spAutoFit/>
          </a:bodyPr>
          <a:lstStyle/>
          <a:p>
            <a:r>
              <a:rPr lang="en-US" sz="1600" dirty="0">
                <a:gradFill>
                  <a:gsLst>
                    <a:gs pos="2917">
                      <a:srgbClr val="FFFFFF"/>
                    </a:gs>
                    <a:gs pos="30000">
                      <a:srgbClr val="FFFFFF"/>
                    </a:gs>
                  </a:gsLst>
                  <a:lin ang="5400000" scaled="0"/>
                </a:gradFill>
              </a:rPr>
              <a:t>Azure Automation</a:t>
            </a:r>
          </a:p>
          <a:p>
            <a:r>
              <a:rPr lang="en-US" sz="1400" dirty="0">
                <a:gradFill>
                  <a:gsLst>
                    <a:gs pos="2917">
                      <a:srgbClr val="FFFFFF"/>
                    </a:gs>
                    <a:gs pos="30000">
                      <a:srgbClr val="FFFFFF"/>
                    </a:gs>
                  </a:gsLst>
                  <a:lin ang="5400000" scaled="0"/>
                </a:gradFill>
              </a:rPr>
              <a:t>Automate complex tasks on Post-Recovery process</a:t>
            </a:r>
          </a:p>
        </p:txBody>
      </p:sp>
    </p:spTree>
    <p:extLst>
      <p:ext uri="{BB962C8B-B14F-4D97-AF65-F5344CB8AC3E}">
        <p14:creationId xmlns:p14="http://schemas.microsoft.com/office/powerpoint/2010/main" val="292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128"/>
          <p:cNvSpPr>
            <a:spLocks noChangeAspect="1"/>
          </p:cNvSpPr>
          <p:nvPr/>
        </p:nvSpPr>
        <p:spPr bwMode="black">
          <a:xfrm>
            <a:off x="7749763" y="2129532"/>
            <a:ext cx="4155432" cy="22882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0F0"/>
          </a:solidFill>
          <a:ln/>
          <a:extLst/>
        </p:spPr>
        <p:style>
          <a:lnRef idx="0">
            <a:schemeClr val="accent1"/>
          </a:lnRef>
          <a:fillRef idx="3">
            <a:schemeClr val="accent1"/>
          </a:fillRef>
          <a:effectRef idx="3">
            <a:schemeClr val="accent1"/>
          </a:effectRef>
          <a:fontRef idx="minor">
            <a:schemeClr val="lt1"/>
          </a:fontRef>
        </p:style>
        <p:txBody>
          <a:bodyPr vert="horz" wrap="square" lIns="91400" tIns="45701" rIns="91400" bIns="45701" numCol="1" anchor="b" anchorCtr="1" compatLnSpc="1">
            <a:prstTxWarp prst="textNoShape">
              <a:avLst/>
            </a:prstTxWarp>
          </a:bodyPr>
          <a:lstStyle/>
          <a:p>
            <a:pPr marL="0" marR="0" lvl="0" indent="0" algn="l" defTabSz="9320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tx1"/>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z="3600" dirty="0">
                <a:solidFill>
                  <a:schemeClr val="tx1"/>
                </a:solidFill>
              </a:rPr>
              <a:t>ASR DR to Azure scenarios architecture</a:t>
            </a:r>
          </a:p>
        </p:txBody>
      </p:sp>
      <p:pic>
        <p:nvPicPr>
          <p:cNvPr id="13" name="Picture 98" descr="Cloud"/>
          <p:cNvPicPr>
            <a:picLocks noChangeAspect="1" noChangeArrowheads="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40255" y="1685595"/>
            <a:ext cx="4689761" cy="2055978"/>
          </a:xfrm>
          <a:prstGeom prst="rect">
            <a:avLst/>
          </a:prstGeom>
          <a:noFill/>
          <a:ln w="9525">
            <a:noFill/>
            <a:miter lim="800000"/>
            <a:headEnd/>
            <a:tailEnd/>
          </a:ln>
        </p:spPr>
      </p:pic>
      <p:sp>
        <p:nvSpPr>
          <p:cNvPr id="14" name="Freeform 207"/>
          <p:cNvSpPr>
            <a:spLocks noEditPoints="1"/>
          </p:cNvSpPr>
          <p:nvPr/>
        </p:nvSpPr>
        <p:spPr bwMode="gray">
          <a:xfrm>
            <a:off x="628124" y="2389259"/>
            <a:ext cx="846577" cy="64571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solidFill>
          <a:ln>
            <a:noFill/>
          </a:ln>
          <a:extLst/>
        </p:spPr>
        <p:txBody>
          <a:bodyPr vert="horz" wrap="square" lIns="914024" tIns="0" rIns="0" bIns="210226"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15" name="Freeform 207"/>
          <p:cNvSpPr>
            <a:spLocks noEditPoints="1"/>
          </p:cNvSpPr>
          <p:nvPr/>
        </p:nvSpPr>
        <p:spPr bwMode="gray">
          <a:xfrm>
            <a:off x="1554045" y="2389259"/>
            <a:ext cx="846577" cy="64571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solidFill>
          <a:ln>
            <a:noFill/>
          </a:ln>
          <a:extLst/>
        </p:spPr>
        <p:txBody>
          <a:bodyPr vert="horz" wrap="square" lIns="914024" tIns="0" rIns="0" bIns="210226"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16" name="Freeform 207"/>
          <p:cNvSpPr>
            <a:spLocks noEditPoints="1"/>
          </p:cNvSpPr>
          <p:nvPr/>
        </p:nvSpPr>
        <p:spPr bwMode="gray">
          <a:xfrm>
            <a:off x="2479965" y="2389259"/>
            <a:ext cx="846577" cy="64571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solidFill>
          <a:ln>
            <a:noFill/>
          </a:ln>
          <a:extLst/>
        </p:spPr>
        <p:txBody>
          <a:bodyPr vert="horz" wrap="square" lIns="914024" tIns="0" rIns="0" bIns="210226"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17" name="TextBox 16"/>
          <p:cNvSpPr txBox="1"/>
          <p:nvPr/>
        </p:nvSpPr>
        <p:spPr>
          <a:xfrm>
            <a:off x="243118" y="3141854"/>
            <a:ext cx="3990683" cy="434430"/>
          </a:xfrm>
          <a:prstGeom prst="rect">
            <a:avLst/>
          </a:prstGeom>
          <a:noFill/>
        </p:spPr>
        <p:txBody>
          <a:bodyPr wrap="square" lIns="0" tIns="0" rIns="0" bIns="0" rtlCol="0">
            <a:spAutoFit/>
          </a:bodyPr>
          <a:lstStyle/>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568" b="1" i="0" u="none" strike="noStrike" kern="0" cap="none" spc="-51" normalizeH="0" baseline="0" noProof="0" dirty="0">
                <a:ln>
                  <a:noFill/>
                </a:ln>
                <a:effectLst/>
                <a:uLnTx/>
                <a:uFillTx/>
              </a:rPr>
              <a:t>VMware VMs</a:t>
            </a:r>
            <a:br>
              <a:rPr kumimoji="0" lang="en-US" sz="1568" b="1" i="0" u="none" strike="noStrike" kern="0" cap="none" spc="-51" normalizeH="0" baseline="0" noProof="0" dirty="0">
                <a:ln>
                  <a:noFill/>
                </a:ln>
                <a:effectLst/>
                <a:uLnTx/>
                <a:uFillTx/>
              </a:rPr>
            </a:br>
            <a:r>
              <a:rPr kumimoji="0" lang="en-US" sz="1568" b="1" i="0" u="none" strike="noStrike" kern="0" cap="none" spc="-51" normalizeH="0" baseline="0" noProof="0" dirty="0">
                <a:ln>
                  <a:noFill/>
                </a:ln>
                <a:effectLst/>
                <a:uLnTx/>
                <a:uFillTx/>
              </a:rPr>
              <a:t>&amp; Physical Servers</a:t>
            </a:r>
            <a:endParaRPr kumimoji="0" lang="en-US" sz="1568" b="1" i="0" u="none" strike="noStrike" kern="0" cap="none" spc="-51" normalizeH="0" baseline="-25000" noProof="0" dirty="0">
              <a:ln>
                <a:noFill/>
              </a:ln>
              <a:effectLst/>
              <a:uLnTx/>
              <a:uFillTx/>
            </a:endParaRPr>
          </a:p>
        </p:txBody>
      </p:sp>
      <p:pic>
        <p:nvPicPr>
          <p:cNvPr id="30" name="Picture 98" descr="Cloud"/>
          <p:cNvPicPr>
            <a:picLocks noChangeAspect="1" noChangeArrowheads="1"/>
          </p:cNvPicPr>
          <p:nvPr/>
        </p:nvPicPr>
        <p:blipFill>
          <a:blip r:embed="rId2"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2959" y="3763964"/>
            <a:ext cx="4689761" cy="2055978"/>
          </a:xfrm>
          <a:prstGeom prst="rect">
            <a:avLst/>
          </a:prstGeom>
          <a:noFill/>
          <a:ln w="9525">
            <a:noFill/>
            <a:miter lim="800000"/>
            <a:headEnd/>
            <a:tailEnd/>
          </a:ln>
          <a:effectLst>
            <a:glow>
              <a:schemeClr val="accent1">
                <a:alpha val="0"/>
              </a:schemeClr>
            </a:glow>
          </a:effectLst>
        </p:spPr>
      </p:pic>
      <p:sp>
        <p:nvSpPr>
          <p:cNvPr id="32" name="Freeform 207"/>
          <p:cNvSpPr>
            <a:spLocks noEditPoints="1"/>
          </p:cNvSpPr>
          <p:nvPr/>
        </p:nvSpPr>
        <p:spPr bwMode="gray">
          <a:xfrm>
            <a:off x="1556748" y="4467629"/>
            <a:ext cx="846577" cy="64571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004E1D"/>
          </a:solidFill>
          <a:ln>
            <a:noFill/>
          </a:ln>
          <a:extLst/>
        </p:spPr>
        <p:txBody>
          <a:bodyPr vert="horz" wrap="square" lIns="914024" tIns="0" rIns="0" bIns="210226"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33" name="Freeform 207"/>
          <p:cNvSpPr>
            <a:spLocks noEditPoints="1"/>
          </p:cNvSpPr>
          <p:nvPr/>
        </p:nvSpPr>
        <p:spPr bwMode="gray">
          <a:xfrm>
            <a:off x="2482669" y="4467629"/>
            <a:ext cx="846577" cy="64571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004E1D"/>
          </a:solidFill>
          <a:ln>
            <a:noFill/>
          </a:ln>
          <a:extLst/>
        </p:spPr>
        <p:txBody>
          <a:bodyPr vert="horz" wrap="square" lIns="914024" tIns="0" rIns="0" bIns="210226"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endParaRPr>
          </a:p>
        </p:txBody>
      </p:sp>
      <p:pic>
        <p:nvPicPr>
          <p:cNvPr id="3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743772" y="4165191"/>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902838" y="4265524"/>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637972" y="4164440"/>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797039" y="4264774"/>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 name="Group 123"/>
          <p:cNvGrpSpPr/>
          <p:nvPr/>
        </p:nvGrpSpPr>
        <p:grpSpPr>
          <a:xfrm>
            <a:off x="338535" y="2393952"/>
            <a:ext cx="4979349" cy="4085990"/>
            <a:chOff x="344573" y="2441322"/>
            <a:chExt cx="5079843" cy="4168455"/>
          </a:xfrm>
        </p:grpSpPr>
        <p:grpSp>
          <p:nvGrpSpPr>
            <p:cNvPr id="3" name="Group 2"/>
            <p:cNvGrpSpPr/>
            <p:nvPr/>
          </p:nvGrpSpPr>
          <p:grpSpPr>
            <a:xfrm>
              <a:off x="344573" y="5870054"/>
              <a:ext cx="2505501" cy="739723"/>
              <a:chOff x="236883" y="4419033"/>
              <a:chExt cx="1842709" cy="544040"/>
            </a:xfrm>
          </p:grpSpPr>
          <p:sp>
            <p:nvSpPr>
              <p:cNvPr id="4" name="Freeform 5"/>
              <p:cNvSpPr>
                <a:spLocks noEditPoints="1"/>
              </p:cNvSpPr>
              <p:nvPr/>
            </p:nvSpPr>
            <p:spPr bwMode="auto">
              <a:xfrm>
                <a:off x="236883" y="4419033"/>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89605" tIns="44803" rIns="89605" bIns="44803" numCol="1" anchor="t" anchorCtr="0" compatLnSpc="1">
                <a:prstTxWarp prst="textNoShape">
                  <a:avLst/>
                </a:prstTxWarp>
              </a:bodyPr>
              <a:lstStyle/>
              <a:p>
                <a:pPr marL="0" marR="0" lvl="0" indent="0" defTabSz="914041" eaLnBrk="1" fontAlgn="auto" latinLnBrk="0" hangingPunct="1">
                  <a:lnSpc>
                    <a:spcPct val="100000"/>
                  </a:lnSpc>
                  <a:spcBef>
                    <a:spcPts val="0"/>
                  </a:spcBef>
                  <a:spcAft>
                    <a:spcPts val="0"/>
                  </a:spcAft>
                  <a:buClrTx/>
                  <a:buSzTx/>
                  <a:buFontTx/>
                  <a:buNone/>
                  <a:tabLst/>
                  <a:defRPr/>
                </a:pPr>
                <a:endParaRPr kumimoji="0" lang="en-GB" sz="1766" b="0" i="0" u="none" strike="noStrike" kern="0" cap="none" spc="0" normalizeH="0" baseline="0" noProof="0">
                  <a:ln>
                    <a:noFill/>
                  </a:ln>
                  <a:effectLst/>
                  <a:uLnTx/>
                  <a:uFillTx/>
                </a:endParaRPr>
              </a:p>
            </p:txBody>
          </p:sp>
          <p:sp>
            <p:nvSpPr>
              <p:cNvPr id="5" name="TextBox 4"/>
              <p:cNvSpPr txBox="1"/>
              <p:nvPr/>
            </p:nvSpPr>
            <p:spPr>
              <a:xfrm>
                <a:off x="586269" y="4502942"/>
                <a:ext cx="1493323" cy="415525"/>
              </a:xfrm>
              <a:prstGeom prst="rect">
                <a:avLst/>
              </a:prstGeom>
              <a:noFill/>
            </p:spPr>
            <p:txBody>
              <a:bodyPr wrap="square" lIns="0" tIns="0" rIns="0" bIns="0" rtlCol="0">
                <a:spAutoFit/>
              </a:bodyPr>
              <a:lstStyle/>
              <a:p>
                <a:pPr marL="0" marR="0" lvl="0" indent="0" defTabSz="913943" eaLnBrk="1" fontAlgn="auto" latinLnBrk="0" hangingPunct="1">
                  <a:lnSpc>
                    <a:spcPct val="90000"/>
                  </a:lnSpc>
                  <a:spcBef>
                    <a:spcPts val="0"/>
                  </a:spcBef>
                  <a:spcAft>
                    <a:spcPts val="0"/>
                  </a:spcAft>
                  <a:buClrTx/>
                  <a:buSzTx/>
                  <a:buFontTx/>
                  <a:buNone/>
                  <a:tabLst/>
                  <a:defRPr/>
                </a:pPr>
                <a:r>
                  <a:rPr kumimoji="0" lang="en-US" sz="1333" b="1" i="0" u="none" strike="noStrike" kern="0" cap="none" spc="-51" normalizeH="0" baseline="0" noProof="0" dirty="0">
                    <a:ln>
                      <a:noFill/>
                    </a:ln>
                    <a:effectLst/>
                    <a:uLnTx/>
                    <a:uFillTx/>
                  </a:rPr>
                  <a:t>Process Server – </a:t>
                </a:r>
                <a:r>
                  <a:rPr kumimoji="0" lang="en-US" sz="1333" b="0" i="0" u="none" strike="noStrike" kern="0" cap="none" spc="-51" normalizeH="0" baseline="0" noProof="0" dirty="0">
                    <a:ln>
                      <a:noFill/>
                    </a:ln>
                    <a:effectLst/>
                    <a:uLnTx/>
                    <a:uFillTx/>
                  </a:rPr>
                  <a:t>Used for Discovery, Caching, Compression &amp; Encryption</a:t>
                </a:r>
                <a:endParaRPr kumimoji="0" lang="en-US" sz="1333" b="1" i="0" u="none" strike="noStrike" kern="0" cap="none" spc="-51" normalizeH="0" baseline="-25000" noProof="0" dirty="0">
                  <a:ln>
                    <a:noFill/>
                  </a:ln>
                  <a:effectLst/>
                  <a:uLnTx/>
                  <a:uFillTx/>
                </a:endParaRPr>
              </a:p>
            </p:txBody>
          </p:sp>
        </p:grpSp>
        <p:grpSp>
          <p:nvGrpSpPr>
            <p:cNvPr id="46" name="Group 45"/>
            <p:cNvGrpSpPr/>
            <p:nvPr/>
          </p:nvGrpSpPr>
          <p:grpSpPr>
            <a:xfrm>
              <a:off x="3627195" y="2441322"/>
              <a:ext cx="1797221" cy="713732"/>
              <a:chOff x="3543084" y="3363525"/>
              <a:chExt cx="1797221" cy="713732"/>
            </a:xfrm>
          </p:grpSpPr>
          <p:sp>
            <p:nvSpPr>
              <p:cNvPr id="18" name="Freeform 5"/>
              <p:cNvSpPr>
                <a:spLocks noEditPoints="1"/>
              </p:cNvSpPr>
              <p:nvPr/>
            </p:nvSpPr>
            <p:spPr bwMode="auto">
              <a:xfrm>
                <a:off x="3543084" y="3363525"/>
                <a:ext cx="374771" cy="71373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89605" tIns="44803" rIns="89605" bIns="44803" numCol="1" anchor="t" anchorCtr="0" compatLnSpc="1">
                <a:prstTxWarp prst="textNoShape">
                  <a:avLst/>
                </a:prstTxWarp>
              </a:bodyPr>
              <a:lstStyle/>
              <a:p>
                <a:pPr marL="0" marR="0" lvl="0" indent="0" defTabSz="914041" eaLnBrk="1" fontAlgn="auto" latinLnBrk="0" hangingPunct="1">
                  <a:lnSpc>
                    <a:spcPct val="100000"/>
                  </a:lnSpc>
                  <a:spcBef>
                    <a:spcPts val="0"/>
                  </a:spcBef>
                  <a:spcAft>
                    <a:spcPts val="0"/>
                  </a:spcAft>
                  <a:buClrTx/>
                  <a:buSzTx/>
                  <a:buFontTx/>
                  <a:buNone/>
                  <a:tabLst/>
                  <a:defRPr/>
                </a:pPr>
                <a:endParaRPr kumimoji="0" lang="en-GB" sz="1766" b="0" i="0" u="none" strike="noStrike" kern="0" cap="none" spc="0" normalizeH="0" baseline="0" noProof="0">
                  <a:ln>
                    <a:noFill/>
                  </a:ln>
                  <a:effectLst/>
                  <a:uLnTx/>
                  <a:uFillTx/>
                </a:endParaRPr>
              </a:p>
            </p:txBody>
          </p:sp>
          <p:sp>
            <p:nvSpPr>
              <p:cNvPr id="19" name="TextBox 18"/>
              <p:cNvSpPr txBox="1"/>
              <p:nvPr/>
            </p:nvSpPr>
            <p:spPr>
              <a:xfrm>
                <a:off x="4029408" y="3449255"/>
                <a:ext cx="1310897" cy="621596"/>
              </a:xfrm>
              <a:prstGeom prst="rect">
                <a:avLst/>
              </a:prstGeom>
              <a:noFill/>
            </p:spPr>
            <p:txBody>
              <a:bodyPr wrap="square" lIns="0" tIns="0" rIns="0" bIns="0" rtlCol="0">
                <a:spAutoFit/>
              </a:bodyPr>
              <a:lstStyle/>
              <a:p>
                <a:pPr marL="0" marR="0" lvl="0" indent="0" defTabSz="913943" eaLnBrk="1" fontAlgn="auto" latinLnBrk="0" hangingPunct="1">
                  <a:lnSpc>
                    <a:spcPct val="90000"/>
                  </a:lnSpc>
                  <a:spcBef>
                    <a:spcPts val="0"/>
                  </a:spcBef>
                  <a:spcAft>
                    <a:spcPts val="0"/>
                  </a:spcAft>
                  <a:buClrTx/>
                  <a:buSzTx/>
                  <a:buFontTx/>
                  <a:buNone/>
                  <a:tabLst/>
                  <a:defRPr/>
                </a:pPr>
                <a:r>
                  <a:rPr kumimoji="0" lang="en-US" sz="1467" b="1" i="0" u="none" strike="noStrike" kern="0" cap="none" spc="-51" normalizeH="0" baseline="0" noProof="0" dirty="0">
                    <a:ln>
                      <a:noFill/>
                    </a:ln>
                    <a:effectLst/>
                    <a:uLnTx/>
                    <a:uFillTx/>
                  </a:rPr>
                  <a:t>Process &amp; Config</a:t>
                </a:r>
                <a:br>
                  <a:rPr kumimoji="0" lang="en-US" sz="1467" b="1" i="0" u="none" strike="noStrike" kern="0" cap="none" spc="-51" normalizeH="0" baseline="0" noProof="0" dirty="0">
                    <a:ln>
                      <a:noFill/>
                    </a:ln>
                    <a:effectLst/>
                    <a:uLnTx/>
                    <a:uFillTx/>
                  </a:rPr>
                </a:br>
                <a:r>
                  <a:rPr kumimoji="0" lang="en-US" sz="1467" b="1" i="0" u="none" strike="noStrike" kern="0" cap="none" spc="-51" normalizeH="0" baseline="0" noProof="0" dirty="0">
                    <a:ln>
                      <a:noFill/>
                    </a:ln>
                    <a:effectLst/>
                    <a:uLnTx/>
                    <a:uFillTx/>
                  </a:rPr>
                  <a:t>Server</a:t>
                </a:r>
                <a:endParaRPr kumimoji="0" lang="en-US" sz="1467" b="1" i="0" u="none" strike="noStrike" kern="0" cap="none" spc="-51" normalizeH="0" baseline="-25000" noProof="0" dirty="0">
                  <a:ln>
                    <a:noFill/>
                  </a:ln>
                  <a:effectLst/>
                  <a:uLnTx/>
                  <a:uFillTx/>
                </a:endParaRPr>
              </a:p>
            </p:txBody>
          </p:sp>
        </p:grpSp>
      </p:grpSp>
      <p:grpSp>
        <p:nvGrpSpPr>
          <p:cNvPr id="20" name="Group 19"/>
          <p:cNvGrpSpPr>
            <a:grpSpLocks noChangeAspect="1"/>
          </p:cNvGrpSpPr>
          <p:nvPr/>
        </p:nvGrpSpPr>
        <p:grpSpPr>
          <a:xfrm>
            <a:off x="487206" y="2474247"/>
            <a:ext cx="235195" cy="236497"/>
            <a:chOff x="1516874" y="4089454"/>
            <a:chExt cx="526613" cy="529527"/>
          </a:xfrm>
          <a:solidFill>
            <a:srgbClr val="C00000"/>
          </a:solidFill>
        </p:grpSpPr>
        <p:sp>
          <p:nvSpPr>
            <p:cNvPr id="2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2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grpSp>
      <p:grpSp>
        <p:nvGrpSpPr>
          <p:cNvPr id="40" name="Group 39"/>
          <p:cNvGrpSpPr>
            <a:grpSpLocks noChangeAspect="1"/>
          </p:cNvGrpSpPr>
          <p:nvPr/>
        </p:nvGrpSpPr>
        <p:grpSpPr>
          <a:xfrm>
            <a:off x="1427211" y="4556378"/>
            <a:ext cx="235195" cy="236497"/>
            <a:chOff x="1516874" y="4089454"/>
            <a:chExt cx="526613" cy="529527"/>
          </a:xfrm>
          <a:solidFill>
            <a:srgbClr val="C00000"/>
          </a:solidFill>
        </p:grpSpPr>
        <p:sp>
          <p:nvSpPr>
            <p:cNvPr id="4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4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grpSp>
      <p:grpSp>
        <p:nvGrpSpPr>
          <p:cNvPr id="43" name="Group 42"/>
          <p:cNvGrpSpPr>
            <a:grpSpLocks noChangeAspect="1"/>
          </p:cNvGrpSpPr>
          <p:nvPr/>
        </p:nvGrpSpPr>
        <p:grpSpPr>
          <a:xfrm>
            <a:off x="2339905" y="4554435"/>
            <a:ext cx="235195" cy="236497"/>
            <a:chOff x="1516874" y="4089454"/>
            <a:chExt cx="526613" cy="529527"/>
          </a:xfrm>
          <a:solidFill>
            <a:srgbClr val="C00000"/>
          </a:solidFill>
        </p:grpSpPr>
        <p:sp>
          <p:nvSpPr>
            <p:cNvPr id="44"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45"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grpSp>
      <p:grpSp>
        <p:nvGrpSpPr>
          <p:cNvPr id="51" name="Group 50"/>
          <p:cNvGrpSpPr>
            <a:grpSpLocks noChangeAspect="1"/>
          </p:cNvGrpSpPr>
          <p:nvPr/>
        </p:nvGrpSpPr>
        <p:grpSpPr>
          <a:xfrm>
            <a:off x="2856494" y="5893838"/>
            <a:ext cx="545184" cy="548202"/>
            <a:chOff x="1516874" y="4089454"/>
            <a:chExt cx="526613" cy="529527"/>
          </a:xfrm>
          <a:solidFill>
            <a:srgbClr val="C00000"/>
          </a:solidFill>
        </p:grpSpPr>
        <p:sp>
          <p:nvSpPr>
            <p:cNvPr id="52"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53"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grpSp>
      <p:sp>
        <p:nvSpPr>
          <p:cNvPr id="54" name="TextBox 53"/>
          <p:cNvSpPr txBox="1"/>
          <p:nvPr/>
        </p:nvSpPr>
        <p:spPr>
          <a:xfrm>
            <a:off x="3494063" y="5868205"/>
            <a:ext cx="1754122" cy="738633"/>
          </a:xfrm>
          <a:prstGeom prst="rect">
            <a:avLst/>
          </a:prstGeom>
          <a:noFill/>
        </p:spPr>
        <p:txBody>
          <a:bodyPr wrap="square" lIns="0" tIns="0" rIns="0" bIns="0" rtlCol="0">
            <a:spAutoFit/>
          </a:bodyPr>
          <a:lstStyle/>
          <a:p>
            <a:pPr marL="0" marR="0" lvl="0" indent="0" defTabSz="913943" eaLnBrk="1" fontAlgn="auto" latinLnBrk="0" hangingPunct="1">
              <a:lnSpc>
                <a:spcPct val="90000"/>
              </a:lnSpc>
              <a:spcBef>
                <a:spcPts val="0"/>
              </a:spcBef>
              <a:spcAft>
                <a:spcPts val="0"/>
              </a:spcAft>
              <a:buClrTx/>
              <a:buSzTx/>
              <a:buFontTx/>
              <a:buNone/>
              <a:tabLst/>
              <a:defRPr/>
            </a:pPr>
            <a:r>
              <a:rPr kumimoji="0" lang="en-US" sz="1333" b="1" i="0" u="none" strike="noStrike" kern="0" cap="none" spc="-51" normalizeH="0" baseline="0" noProof="0" dirty="0">
                <a:ln>
                  <a:noFill/>
                </a:ln>
                <a:effectLst/>
                <a:uLnTx/>
                <a:uFillTx/>
              </a:rPr>
              <a:t>ASR Provider – </a:t>
            </a:r>
            <a:r>
              <a:rPr kumimoji="0" lang="en-US" sz="1333" b="0" i="0" u="none" strike="noStrike" kern="0" cap="none" spc="-51" normalizeH="0" baseline="0" noProof="0" dirty="0">
                <a:ln>
                  <a:noFill/>
                </a:ln>
                <a:effectLst/>
                <a:uLnTx/>
                <a:uFillTx/>
              </a:rPr>
              <a:t>Captures all data writes from memory or VHD differencing disk</a:t>
            </a:r>
            <a:endParaRPr kumimoji="0" lang="en-US" sz="1333" b="1" i="0" u="none" strike="noStrike" kern="0" cap="none" spc="-51" normalizeH="0" baseline="-25000" noProof="0" dirty="0">
              <a:ln>
                <a:noFill/>
              </a:ln>
              <a:effectLst/>
              <a:uLnTx/>
              <a:uFillTx/>
            </a:endParaRPr>
          </a:p>
        </p:txBody>
      </p:sp>
      <p:pic>
        <p:nvPicPr>
          <p:cNvPr id="98" name="Picture 19474"/>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2660545" y="2158270"/>
            <a:ext cx="326503" cy="54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9474"/>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2799829" y="2248996"/>
            <a:ext cx="326503" cy="54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9474"/>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741993" y="2146363"/>
            <a:ext cx="326503" cy="54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9474"/>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881277" y="2237088"/>
            <a:ext cx="326503" cy="54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86"/>
          <p:cNvSpPr>
            <a:spLocks noEditPoints="1"/>
          </p:cNvSpPr>
          <p:nvPr/>
        </p:nvSpPr>
        <p:spPr bwMode="black">
          <a:xfrm>
            <a:off x="1952128" y="2541283"/>
            <a:ext cx="235195" cy="23649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C00000"/>
          </a:solid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126" name="Freeform 86"/>
          <p:cNvSpPr>
            <a:spLocks noEditPoints="1"/>
          </p:cNvSpPr>
          <p:nvPr/>
        </p:nvSpPr>
        <p:spPr bwMode="black">
          <a:xfrm>
            <a:off x="1617657" y="2435277"/>
            <a:ext cx="235195" cy="23649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C00000"/>
          </a:solid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127" name="Freeform 86"/>
          <p:cNvSpPr>
            <a:spLocks noEditPoints="1"/>
          </p:cNvSpPr>
          <p:nvPr/>
        </p:nvSpPr>
        <p:spPr bwMode="black">
          <a:xfrm>
            <a:off x="2818478" y="2543882"/>
            <a:ext cx="235195" cy="23649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C00000"/>
          </a:solid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128" name="Freeform 86"/>
          <p:cNvSpPr>
            <a:spLocks noEditPoints="1"/>
          </p:cNvSpPr>
          <p:nvPr/>
        </p:nvSpPr>
        <p:spPr bwMode="black">
          <a:xfrm>
            <a:off x="2537064" y="2423583"/>
            <a:ext cx="235195" cy="23649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C00000"/>
          </a:solidFill>
          <a:ln w="9525">
            <a:solidFill>
              <a:schemeClr val="bg1"/>
            </a:solidFill>
            <a:round/>
            <a:headEnd/>
            <a:tailEnd/>
          </a:ln>
          <a:extLst/>
        </p:spPr>
        <p:txBody>
          <a:bodyPr vert="horz" wrap="square" lIns="121870" tIns="60935" rIns="121870" bIns="6093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2" b="0" i="0" u="none" strike="noStrike" kern="0" cap="none" spc="0" normalizeH="0" baseline="0" noProof="0">
              <a:ln>
                <a:noFill/>
              </a:ln>
              <a:effectLst/>
              <a:uLnTx/>
              <a:uFillTx/>
            </a:endParaRPr>
          </a:p>
        </p:txBody>
      </p:sp>
      <p:sp>
        <p:nvSpPr>
          <p:cNvPr id="129" name="Left-Right Arrow 128"/>
          <p:cNvSpPr/>
          <p:nvPr/>
        </p:nvSpPr>
        <p:spPr bwMode="auto">
          <a:xfrm rot="439370">
            <a:off x="4793838" y="3144547"/>
            <a:ext cx="2885928" cy="405104"/>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401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tx1"/>
              </a:solidFill>
              <a:effectLst/>
              <a:uLnTx/>
              <a:uFillTx/>
            </a:endParaRPr>
          </a:p>
        </p:txBody>
      </p:sp>
      <p:sp>
        <p:nvSpPr>
          <p:cNvPr id="130" name="TextBox 129"/>
          <p:cNvSpPr txBox="1"/>
          <p:nvPr/>
        </p:nvSpPr>
        <p:spPr>
          <a:xfrm>
            <a:off x="338535" y="5106152"/>
            <a:ext cx="3990683" cy="217215"/>
          </a:xfrm>
          <a:prstGeom prst="rect">
            <a:avLst/>
          </a:prstGeom>
          <a:noFill/>
        </p:spPr>
        <p:txBody>
          <a:bodyPr wrap="square" lIns="0" tIns="0" rIns="0" bIns="0" rtlCol="0">
            <a:spAutoFit/>
          </a:bodyPr>
          <a:lstStyle/>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568" b="1" i="0" u="none" strike="noStrike" kern="0" cap="none" spc="-51" normalizeH="0" baseline="0" noProof="0" dirty="0">
                <a:ln>
                  <a:noFill/>
                </a:ln>
                <a:effectLst/>
                <a:uLnTx/>
                <a:uFillTx/>
              </a:rPr>
              <a:t>Hyper-V VMs</a:t>
            </a:r>
            <a:endParaRPr kumimoji="0" lang="en-US" sz="1568" b="1" i="0" u="none" strike="noStrike" kern="0" cap="none" spc="-51" normalizeH="0" baseline="-25000" noProof="0" dirty="0">
              <a:ln>
                <a:noFill/>
              </a:ln>
              <a:effectLst/>
              <a:uLnTx/>
              <a:uFillTx/>
            </a:endParaRPr>
          </a:p>
        </p:txBody>
      </p:sp>
      <p:pic>
        <p:nvPicPr>
          <p:cNvPr id="81" name="Picture 19474"/>
          <p:cNvPicPr>
            <a:picLocks noChangeAspect="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bwMode="auto">
          <a:xfrm>
            <a:off x="2112950" y="1303746"/>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81"/>
          <p:cNvSpPr txBox="1"/>
          <p:nvPr/>
        </p:nvSpPr>
        <p:spPr>
          <a:xfrm>
            <a:off x="2528670" y="1486996"/>
            <a:ext cx="797872" cy="338519"/>
          </a:xfrm>
          <a:prstGeom prst="rect">
            <a:avLst/>
          </a:prstGeom>
          <a:noFill/>
        </p:spPr>
        <p:txBody>
          <a:bodyPr wrap="square" lIns="0" tIns="0" rIns="0" bIns="0" rtlCol="0">
            <a:spAutoFit/>
          </a:bodyPr>
          <a:lstStyle/>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467" b="1" i="0" u="none" strike="noStrike" kern="0" cap="none" spc="-51" normalizeH="0" baseline="0" noProof="0" dirty="0">
                <a:ln>
                  <a:noFill/>
                </a:ln>
                <a:effectLst/>
                <a:uLnTx/>
                <a:uFillTx/>
              </a:rPr>
              <a:t>vCenter</a:t>
            </a:r>
          </a:p>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467" b="1" i="0" u="none" strike="noStrike" kern="0" cap="none" spc="-51" normalizeH="0" baseline="-25000" noProof="0" dirty="0">
                <a:ln>
                  <a:noFill/>
                </a:ln>
                <a:effectLst/>
                <a:uLnTx/>
                <a:uFillTx/>
              </a:rPr>
              <a:t>(Optional)</a:t>
            </a:r>
          </a:p>
        </p:txBody>
      </p:sp>
      <p:pic>
        <p:nvPicPr>
          <p:cNvPr id="83" name="Picture 19474"/>
          <p:cNvPicPr>
            <a:picLocks noChangeAspect="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bwMode="auto">
          <a:xfrm>
            <a:off x="2266366" y="3718760"/>
            <a:ext cx="369177" cy="6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83"/>
          <p:cNvSpPr txBox="1"/>
          <p:nvPr/>
        </p:nvSpPr>
        <p:spPr>
          <a:xfrm>
            <a:off x="2682087" y="3837215"/>
            <a:ext cx="797872" cy="338519"/>
          </a:xfrm>
          <a:prstGeom prst="rect">
            <a:avLst/>
          </a:prstGeom>
          <a:noFill/>
        </p:spPr>
        <p:txBody>
          <a:bodyPr wrap="square" lIns="0" tIns="0" rIns="0" bIns="0" rtlCol="0">
            <a:spAutoFit/>
          </a:bodyPr>
          <a:lstStyle/>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467" b="1" i="0" u="none" strike="noStrike" kern="0" cap="none" spc="-51" normalizeH="0" baseline="0" noProof="0" dirty="0">
                <a:ln>
                  <a:noFill/>
                </a:ln>
                <a:effectLst/>
                <a:uLnTx/>
                <a:uFillTx/>
              </a:rPr>
              <a:t>VMM</a:t>
            </a:r>
          </a:p>
          <a:p>
            <a:pPr marL="0" marR="0" lvl="0" indent="0" algn="ctr" defTabSz="913943" eaLnBrk="1" fontAlgn="auto" latinLnBrk="0" hangingPunct="1">
              <a:lnSpc>
                <a:spcPct val="90000"/>
              </a:lnSpc>
              <a:spcBef>
                <a:spcPts val="0"/>
              </a:spcBef>
              <a:spcAft>
                <a:spcPts val="0"/>
              </a:spcAft>
              <a:buClrTx/>
              <a:buSzTx/>
              <a:buFontTx/>
              <a:buNone/>
              <a:tabLst/>
              <a:defRPr/>
            </a:pPr>
            <a:r>
              <a:rPr kumimoji="0" lang="en-US" sz="1467" b="1" i="0" u="none" strike="noStrike" kern="0" cap="none" spc="-51" normalizeH="0" baseline="-25000" noProof="0" dirty="0">
                <a:ln>
                  <a:noFill/>
                </a:ln>
                <a:effectLst/>
                <a:uLnTx/>
                <a:uFillTx/>
              </a:rPr>
              <a:t>(Optional)</a:t>
            </a:r>
          </a:p>
        </p:txBody>
      </p:sp>
      <p:sp>
        <p:nvSpPr>
          <p:cNvPr id="112" name="Left-Right Arrow 111"/>
          <p:cNvSpPr/>
          <p:nvPr/>
        </p:nvSpPr>
        <p:spPr bwMode="auto">
          <a:xfrm rot="20870592">
            <a:off x="4718165" y="4260701"/>
            <a:ext cx="2938995" cy="448498"/>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401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8051174" y="4321728"/>
            <a:ext cx="3353042" cy="561168"/>
          </a:xfrm>
          <a:prstGeom prst="rect">
            <a:avLst/>
          </a:prstGeom>
          <a:noFill/>
        </p:spPr>
        <p:txBody>
          <a:bodyPr wrap="square" lIns="179262" tIns="143409" rIns="179262" bIns="143409"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rPr>
              <a:t>Azure Site Recovery Vault</a:t>
            </a:r>
          </a:p>
        </p:txBody>
      </p:sp>
      <p:pic>
        <p:nvPicPr>
          <p:cNvPr id="58" name="Picture 57"/>
          <p:cNvPicPr>
            <a:picLocks noChangeAspect="1"/>
          </p:cNvPicPr>
          <p:nvPr/>
        </p:nvPicPr>
        <p:blipFill>
          <a:blip r:embed="rId5"/>
          <a:stretch>
            <a:fillRect/>
          </a:stretch>
        </p:blipFill>
        <p:spPr>
          <a:xfrm>
            <a:off x="8983869" y="2383700"/>
            <a:ext cx="975665" cy="155444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581246" y="663290"/>
              <a:ext cx="18720" cy="9360"/>
            </p14:xfrm>
          </p:contentPart>
        </mc:Choice>
        <mc:Fallback xmlns="">
          <p:pic>
            <p:nvPicPr>
              <p:cNvPr id="6" name="Ink 5"/>
              <p:cNvPicPr/>
              <p:nvPr/>
            </p:nvPicPr>
            <p:blipFill>
              <a:blip r:embed="rId7"/>
              <a:stretch>
                <a:fillRect/>
              </a:stretch>
            </p:blipFill>
            <p:spPr>
              <a:xfrm>
                <a:off x="3579127" y="661130"/>
                <a:ext cx="21899"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974806" y="598130"/>
              <a:ext cx="20160" cy="12240"/>
            </p14:xfrm>
          </p:contentPart>
        </mc:Choice>
        <mc:Fallback xmlns="">
          <p:pic>
            <p:nvPicPr>
              <p:cNvPr id="10" name="Ink 9"/>
              <p:cNvPicPr/>
              <p:nvPr/>
            </p:nvPicPr>
            <p:blipFill>
              <a:blip r:embed="rId9"/>
              <a:stretch>
                <a:fillRect/>
              </a:stretch>
            </p:blipFill>
            <p:spPr>
              <a:xfrm>
                <a:off x="4972330" y="595682"/>
                <a:ext cx="24051" cy="1678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5194766" y="691010"/>
              <a:ext cx="11160" cy="14040"/>
            </p14:xfrm>
          </p:contentPart>
        </mc:Choice>
        <mc:Fallback xmlns="">
          <p:pic>
            <p:nvPicPr>
              <p:cNvPr id="11" name="Ink 10"/>
              <p:cNvPicPr/>
              <p:nvPr/>
            </p:nvPicPr>
            <p:blipFill>
              <a:blip r:embed="rId11"/>
              <a:stretch>
                <a:fillRect/>
              </a:stretch>
            </p:blipFill>
            <p:spPr>
              <a:xfrm>
                <a:off x="5192325" y="688490"/>
                <a:ext cx="15694"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p14:cNvContentPartPr/>
              <p14:nvPr/>
            </p14:nvContentPartPr>
            <p14:xfrm>
              <a:off x="6414806" y="826730"/>
              <a:ext cx="7920" cy="8640"/>
            </p14:xfrm>
          </p:contentPart>
        </mc:Choice>
        <mc:Fallback xmlns="">
          <p:pic>
            <p:nvPicPr>
              <p:cNvPr id="23" name="Ink 22"/>
              <p:cNvPicPr/>
              <p:nvPr/>
            </p:nvPicPr>
            <p:blipFill>
              <a:blip r:embed="rId13"/>
              <a:stretch>
                <a:fillRect/>
              </a:stretch>
            </p:blipFill>
            <p:spPr>
              <a:xfrm>
                <a:off x="6413486" y="825470"/>
                <a:ext cx="9994"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p14:cNvContentPartPr/>
              <p14:nvPr/>
            </p14:nvContentPartPr>
            <p14:xfrm>
              <a:off x="3781046" y="709010"/>
              <a:ext cx="28440" cy="55440"/>
            </p14:xfrm>
          </p:contentPart>
        </mc:Choice>
        <mc:Fallback xmlns="">
          <p:pic>
            <p:nvPicPr>
              <p:cNvPr id="24" name="Ink 23"/>
              <p:cNvPicPr/>
              <p:nvPr/>
            </p:nvPicPr>
            <p:blipFill>
              <a:blip r:embed="rId15"/>
              <a:stretch>
                <a:fillRect/>
              </a:stretch>
            </p:blipFill>
            <p:spPr>
              <a:xfrm>
                <a:off x="3778557" y="706864"/>
                <a:ext cx="33062" cy="59732"/>
              </a:xfrm>
              <a:prstGeom prst="rect">
                <a:avLst/>
              </a:prstGeom>
            </p:spPr>
          </p:pic>
        </mc:Fallback>
      </mc:AlternateContent>
    </p:spTree>
    <p:extLst>
      <p:ext uri="{BB962C8B-B14F-4D97-AF65-F5344CB8AC3E}">
        <p14:creationId xmlns:p14="http://schemas.microsoft.com/office/powerpoint/2010/main" val="317514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39"/>
          <p:cNvSpPr>
            <a:spLocks noChangeAspect="1"/>
          </p:cNvSpPr>
          <p:nvPr/>
        </p:nvSpPr>
        <p:spPr bwMode="auto">
          <a:xfrm>
            <a:off x="549062" y="2257760"/>
            <a:ext cx="2073437" cy="113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a:noFill/>
          </a:ln>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endParaRPr>
          </a:p>
        </p:txBody>
      </p:sp>
      <p:sp>
        <p:nvSpPr>
          <p:cNvPr id="9" name="TextBox 252"/>
          <p:cNvSpPr txBox="1"/>
          <p:nvPr/>
        </p:nvSpPr>
        <p:spPr>
          <a:xfrm>
            <a:off x="1092313" y="2661756"/>
            <a:ext cx="1163512"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2917">
                      <a:srgbClr val="FFFFFF"/>
                    </a:gs>
                    <a:gs pos="30000">
                      <a:srgbClr val="FFFFFF"/>
                    </a:gs>
                  </a:gsLst>
                  <a:lin ang="5400000" scaled="0"/>
                </a:gradFill>
                <a:effectLst/>
                <a:uLnTx/>
                <a:uFillTx/>
              </a:rPr>
              <a:t>PUBLIC</a:t>
            </a:r>
          </a:p>
        </p:txBody>
      </p:sp>
      <p:sp>
        <p:nvSpPr>
          <p:cNvPr id="10" name="TextBox 253"/>
          <p:cNvSpPr txBox="1"/>
          <p:nvPr/>
        </p:nvSpPr>
        <p:spPr>
          <a:xfrm>
            <a:off x="1076786" y="2871358"/>
            <a:ext cx="1163512"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Cloud</a:t>
            </a:r>
          </a:p>
        </p:txBody>
      </p:sp>
      <p:sp>
        <p:nvSpPr>
          <p:cNvPr id="11" name="Freeform 539"/>
          <p:cNvSpPr>
            <a:spLocks noChangeAspect="1"/>
          </p:cNvSpPr>
          <p:nvPr/>
        </p:nvSpPr>
        <p:spPr bwMode="auto">
          <a:xfrm>
            <a:off x="553697" y="4972604"/>
            <a:ext cx="2062044" cy="113368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lumMod val="25000"/>
            </a:schemeClr>
          </a:solidFill>
          <a:ln>
            <a:noFill/>
          </a:ln>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endParaRPr>
          </a:p>
        </p:txBody>
      </p:sp>
      <p:sp>
        <p:nvSpPr>
          <p:cNvPr id="12" name="TextBox 238"/>
          <p:cNvSpPr txBox="1"/>
          <p:nvPr/>
        </p:nvSpPr>
        <p:spPr>
          <a:xfrm>
            <a:off x="1044678" y="5373964"/>
            <a:ext cx="1416051"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2917">
                      <a:srgbClr val="FFFFFF"/>
                    </a:gs>
                    <a:gs pos="30000">
                      <a:srgbClr val="FFFFFF"/>
                    </a:gs>
                  </a:gsLst>
                  <a:lin ang="5400000" scaled="0"/>
                </a:gradFill>
                <a:effectLst/>
                <a:uLnTx/>
                <a:uFillTx/>
              </a:rPr>
              <a:t>PRIVATE</a:t>
            </a:r>
          </a:p>
        </p:txBody>
      </p:sp>
      <p:sp>
        <p:nvSpPr>
          <p:cNvPr id="13" name="TextBox 239"/>
          <p:cNvSpPr txBox="1"/>
          <p:nvPr/>
        </p:nvSpPr>
        <p:spPr>
          <a:xfrm>
            <a:off x="1079907" y="5582416"/>
            <a:ext cx="1157118"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Cloud</a:t>
            </a:r>
          </a:p>
        </p:txBody>
      </p:sp>
      <p:sp>
        <p:nvSpPr>
          <p:cNvPr id="14" name="Arc 20"/>
          <p:cNvSpPr/>
          <p:nvPr/>
        </p:nvSpPr>
        <p:spPr>
          <a:xfrm flipV="1">
            <a:off x="1949960" y="4399919"/>
            <a:ext cx="4624020" cy="1418734"/>
          </a:xfrm>
          <a:prstGeom prst="arc">
            <a:avLst>
              <a:gd name="adj1" fmla="val 5733756"/>
              <a:gd name="adj2" fmla="val 10744872"/>
            </a:avLst>
          </a:prstGeom>
          <a:noFill/>
          <a:ln w="41275" cap="flat" cmpd="sng" algn="ctr">
            <a:solidFill>
              <a:schemeClr val="tx1"/>
            </a:solidFill>
            <a:prstDash val="sysDot"/>
            <a:headEnd type="triangle" w="lg" len="lg"/>
            <a:tailEnd type="none"/>
          </a:ln>
          <a:effectLst/>
        </p:spPr>
        <p:txBody>
          <a:bodyPr lIns="89612" tIns="44804" rIns="89612" bIns="44804" rtlCol="0" anchor="ctr"/>
          <a:lstStyle/>
          <a:p>
            <a:pPr marL="0" marR="0" lvl="0" indent="0" algn="ctr" defTabSz="716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15" name="Arc 21"/>
          <p:cNvSpPr/>
          <p:nvPr/>
        </p:nvSpPr>
        <p:spPr>
          <a:xfrm>
            <a:off x="1949960" y="2850613"/>
            <a:ext cx="4624020" cy="1288586"/>
          </a:xfrm>
          <a:prstGeom prst="arc">
            <a:avLst>
              <a:gd name="adj1" fmla="val 5733756"/>
              <a:gd name="adj2" fmla="val 10744872"/>
            </a:avLst>
          </a:prstGeom>
          <a:noFill/>
          <a:ln w="41275" cap="flat" cmpd="sng" algn="ctr">
            <a:solidFill>
              <a:schemeClr val="tx1"/>
            </a:solidFill>
            <a:prstDash val="sysDot"/>
            <a:headEnd type="triangle" w="lg" len="lg"/>
            <a:tailEnd type="none"/>
          </a:ln>
          <a:effectLst/>
        </p:spPr>
        <p:txBody>
          <a:bodyPr lIns="89612" tIns="44804" rIns="89612" bIns="44804" rtlCol="0" anchor="ctr"/>
          <a:lstStyle/>
          <a:p>
            <a:pPr marL="0" marR="0" lvl="0" indent="0" algn="ctr" defTabSz="71636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graphicFrame>
        <p:nvGraphicFramePr>
          <p:cNvPr id="16" name="Table 15"/>
          <p:cNvGraphicFramePr>
            <a:graphicFrameLocks noGrp="1"/>
          </p:cNvGraphicFramePr>
          <p:nvPr>
            <p:extLst/>
          </p:nvPr>
        </p:nvGraphicFramePr>
        <p:xfrm>
          <a:off x="4497388" y="2033621"/>
          <a:ext cx="6918736" cy="1954839"/>
        </p:xfrm>
        <a:graphic>
          <a:graphicData uri="http://schemas.openxmlformats.org/drawingml/2006/table">
            <a:tbl>
              <a:tblPr/>
              <a:tblGrid>
                <a:gridCol w="1729684">
                  <a:extLst>
                    <a:ext uri="{9D8B030D-6E8A-4147-A177-3AD203B41FA5}">
                      <a16:colId xmlns:a16="http://schemas.microsoft.com/office/drawing/2014/main" val="20000"/>
                    </a:ext>
                  </a:extLst>
                </a:gridCol>
                <a:gridCol w="1729684">
                  <a:extLst>
                    <a:ext uri="{9D8B030D-6E8A-4147-A177-3AD203B41FA5}">
                      <a16:colId xmlns:a16="http://schemas.microsoft.com/office/drawing/2014/main" val="20001"/>
                    </a:ext>
                  </a:extLst>
                </a:gridCol>
                <a:gridCol w="1729684">
                  <a:extLst>
                    <a:ext uri="{9D8B030D-6E8A-4147-A177-3AD203B41FA5}">
                      <a16:colId xmlns:a16="http://schemas.microsoft.com/office/drawing/2014/main" val="20002"/>
                    </a:ext>
                  </a:extLst>
                </a:gridCol>
                <a:gridCol w="1729684">
                  <a:extLst>
                    <a:ext uri="{9D8B030D-6E8A-4147-A177-3AD203B41FA5}">
                      <a16:colId xmlns:a16="http://schemas.microsoft.com/office/drawing/2014/main" val="20003"/>
                    </a:ext>
                  </a:extLst>
                </a:gridCol>
              </a:tblGrid>
              <a:tr h="562751">
                <a:tc>
                  <a:txBody>
                    <a:bodyPr/>
                    <a:lstStyle/>
                    <a:p>
                      <a:pPr algn="ctr"/>
                      <a:r>
                        <a:rPr lang="en-US" sz="1200" b="1" dirty="0">
                          <a:solidFill>
                            <a:schemeClr val="tx1"/>
                          </a:solidFill>
                        </a:rPr>
                        <a:t>Productivity</a:t>
                      </a:r>
                    </a:p>
                  </a:txBody>
                  <a:tcPr anchor="ctr">
                    <a:lnL w="76200" cmpd="sng">
                      <a:solidFill>
                        <a:schemeClr val="bg1">
                          <a:lumMod val="95000"/>
                        </a:schemeClr>
                      </a:solidFill>
                      <a:prstDash val="soli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pPr algn="ctr"/>
                      <a:r>
                        <a:rPr lang="en-US" sz="1200" b="1" kern="1200" dirty="0">
                          <a:solidFill>
                            <a:schemeClr val="tx1"/>
                          </a:solidFill>
                          <a:latin typeface="+mn-lt"/>
                          <a:ea typeface="+mn-ea"/>
                          <a:cs typeface="+mn-cs"/>
                        </a:rPr>
                        <a:t>Database Platform</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pPr marL="0" algn="ctr" defTabSz="913954" rtl="0" eaLnBrk="1" latinLnBrk="0" hangingPunct="1"/>
                      <a:r>
                        <a:rPr lang="en-US" sz="1200" b="1" kern="1200" dirty="0">
                          <a:solidFill>
                            <a:schemeClr val="tx1"/>
                          </a:solidFill>
                          <a:latin typeface="+mn-lt"/>
                          <a:ea typeface="+mn-ea"/>
                          <a:cs typeface="+mn-cs"/>
                        </a:rPr>
                        <a:t>Business Applications</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pPr marL="0" algn="ctr" defTabSz="913954" rtl="0" eaLnBrk="1" latinLnBrk="0" hangingPunct="1"/>
                      <a:r>
                        <a:rPr lang="en-US" sz="1200" b="1" kern="1200" dirty="0">
                          <a:solidFill>
                            <a:schemeClr val="tx1"/>
                          </a:solidFill>
                          <a:latin typeface="+mn-lt"/>
                          <a:ea typeface="+mn-ea"/>
                          <a:cs typeface="+mn-cs"/>
                        </a:rPr>
                        <a:t>Infrastructure</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1392088">
                <a:tc>
                  <a:txBody>
                    <a:bodyPr/>
                    <a:lstStyle/>
                    <a:p>
                      <a:endParaRPr lang="en-US" dirty="0"/>
                    </a:p>
                  </a:txBody>
                  <a:tcPr>
                    <a:lnL w="76200" cmpd="sng">
                      <a:solidFill>
                        <a:schemeClr val="bg1">
                          <a:lumMod val="95000"/>
                        </a:schemeClr>
                      </a:solidFill>
                      <a:prstDash val="solid"/>
                    </a:lnL>
                    <a:lnR w="76200" cmpd="sng">
                      <a:solidFill>
                        <a:schemeClr val="bg1">
                          <a:lumMod val="95000"/>
                        </a:schemeClr>
                      </a:solidFill>
                      <a:prstDash val="solid"/>
                    </a:lnR>
                    <a:lnT w="76200" cap="flat" cmpd="sng" algn="ctr">
                      <a:solidFill>
                        <a:schemeClr val="bg1">
                          <a:lumMod val="95000"/>
                        </a:schemeClr>
                      </a:solidFill>
                      <a:prstDash val="solid"/>
                      <a:round/>
                      <a:headEnd type="none" w="med" len="med"/>
                      <a:tailEnd type="none" w="med" len="me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mpd="sng">
                      <a:solidFill>
                        <a:schemeClr val="bg1">
                          <a:lumMod val="95000"/>
                        </a:schemeClr>
                      </a:solidFill>
                      <a:prstDash val="solid"/>
                    </a:lnR>
                    <a:lnT w="76200" cap="flat" cmpd="sng" algn="ctr">
                      <a:solidFill>
                        <a:schemeClr val="bg1">
                          <a:lumMod val="95000"/>
                        </a:schemeClr>
                      </a:solidFill>
                      <a:prstDash val="solid"/>
                      <a:round/>
                      <a:headEnd type="none" w="med" len="med"/>
                      <a:tailEnd type="none" w="med" len="me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mpd="sng">
                      <a:solidFill>
                        <a:schemeClr val="bg1">
                          <a:lumMod val="95000"/>
                        </a:schemeClr>
                      </a:solidFill>
                      <a:prstDash val="soli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nvPr>
        </p:nvGraphicFramePr>
        <p:xfrm>
          <a:off x="4497388" y="4594007"/>
          <a:ext cx="6918736" cy="1304925"/>
        </p:xfrm>
        <a:graphic>
          <a:graphicData uri="http://schemas.openxmlformats.org/drawingml/2006/table">
            <a:tbl>
              <a:tblPr/>
              <a:tblGrid>
                <a:gridCol w="1729684">
                  <a:extLst>
                    <a:ext uri="{9D8B030D-6E8A-4147-A177-3AD203B41FA5}">
                      <a16:colId xmlns:a16="http://schemas.microsoft.com/office/drawing/2014/main" val="20000"/>
                    </a:ext>
                  </a:extLst>
                </a:gridCol>
                <a:gridCol w="1729684">
                  <a:extLst>
                    <a:ext uri="{9D8B030D-6E8A-4147-A177-3AD203B41FA5}">
                      <a16:colId xmlns:a16="http://schemas.microsoft.com/office/drawing/2014/main" val="20001"/>
                    </a:ext>
                  </a:extLst>
                </a:gridCol>
                <a:gridCol w="1729684">
                  <a:extLst>
                    <a:ext uri="{9D8B030D-6E8A-4147-A177-3AD203B41FA5}">
                      <a16:colId xmlns:a16="http://schemas.microsoft.com/office/drawing/2014/main" val="20002"/>
                    </a:ext>
                  </a:extLst>
                </a:gridCol>
                <a:gridCol w="1729684">
                  <a:extLst>
                    <a:ext uri="{9D8B030D-6E8A-4147-A177-3AD203B41FA5}">
                      <a16:colId xmlns:a16="http://schemas.microsoft.com/office/drawing/2014/main" val="20003"/>
                    </a:ext>
                  </a:extLst>
                </a:gridCol>
              </a:tblGrid>
              <a:tr h="1304925">
                <a:tc>
                  <a:txBody>
                    <a:bodyPr/>
                    <a:lstStyle/>
                    <a:p>
                      <a:endParaRPr lang="en-US" dirty="0"/>
                    </a:p>
                  </a:txBody>
                  <a:tcPr>
                    <a:lnL w="76200" cmpd="sng">
                      <a:solidFill>
                        <a:schemeClr val="bg1">
                          <a:lumMod val="95000"/>
                        </a:schemeClr>
                      </a:solidFill>
                      <a:prstDash val="solid"/>
                    </a:lnL>
                    <a:lnR w="76200" cmpd="sng">
                      <a:solidFill>
                        <a:schemeClr val="bg1">
                          <a:lumMod val="95000"/>
                        </a:schemeClr>
                      </a:solidFill>
                      <a:prstDash val="solid"/>
                    </a:lnR>
                    <a:lnT w="76200" cmpd="sng">
                      <a:solidFill>
                        <a:schemeClr val="bg1">
                          <a:lumMod val="95000"/>
                        </a:schemeClr>
                      </a:solidFill>
                      <a:prstDash val="solid"/>
                    </a:lnT>
                    <a:lnB w="76200" cmpd="sng">
                      <a:solidFill>
                        <a:schemeClr val="bg1">
                          <a:lumMod val="95000"/>
                        </a:schemeClr>
                      </a:solidFill>
                      <a:prstDash val="solid"/>
                    </a:lnB>
                    <a:solidFill>
                      <a:srgbClr val="5B5A57"/>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solidFill>
                      <a:srgbClr val="5B5A57"/>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mpd="sng">
                      <a:solidFill>
                        <a:schemeClr val="bg1">
                          <a:lumMod val="95000"/>
                        </a:schemeClr>
                      </a:solidFill>
                      <a:prstDash val="solid"/>
                    </a:lnR>
                    <a:lnT w="76200" cmpd="sng">
                      <a:solidFill>
                        <a:schemeClr val="bg1">
                          <a:lumMod val="95000"/>
                        </a:schemeClr>
                      </a:solidFill>
                      <a:prstDash val="solid"/>
                    </a:lnT>
                    <a:lnB w="76200" cmpd="sng">
                      <a:solidFill>
                        <a:schemeClr val="bg1">
                          <a:lumMod val="95000"/>
                        </a:schemeClr>
                      </a:solidFill>
                      <a:prstDash val="solid"/>
                    </a:lnB>
                    <a:solidFill>
                      <a:srgbClr val="5B5A57"/>
                    </a:solidFill>
                  </a:tcPr>
                </a:tc>
                <a:tc>
                  <a:txBody>
                    <a:bodyPr/>
                    <a:lstStyle/>
                    <a:p>
                      <a:endParaRPr lang="en-US" dirty="0"/>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mpd="sng">
                      <a:solidFill>
                        <a:schemeClr val="bg1">
                          <a:lumMod val="95000"/>
                        </a:schemeClr>
                      </a:solidFill>
                      <a:prstDash val="solid"/>
                    </a:lnT>
                    <a:lnB w="76200" cmpd="sng">
                      <a:solidFill>
                        <a:schemeClr val="bg1">
                          <a:lumMod val="95000"/>
                        </a:schemeClr>
                      </a:solidFill>
                      <a:prstDash val="solid"/>
                    </a:lnB>
                    <a:solidFill>
                      <a:srgbClr val="5B5A57"/>
                    </a:solidFill>
                  </a:tcPr>
                </a:tc>
                <a:extLst>
                  <a:ext uri="{0D108BD9-81ED-4DB2-BD59-A6C34878D82A}">
                    <a16:rowId xmlns:a16="http://schemas.microsoft.com/office/drawing/2014/main" val="10000"/>
                  </a:ext>
                </a:extLst>
              </a:tr>
            </a:tbl>
          </a:graphicData>
        </a:graphic>
      </p:graphicFrame>
      <p:sp>
        <p:nvSpPr>
          <p:cNvPr id="18" name="hybrid box"/>
          <p:cNvSpPr/>
          <p:nvPr/>
        </p:nvSpPr>
        <p:spPr bwMode="auto">
          <a:xfrm>
            <a:off x="4545013" y="4015375"/>
            <a:ext cx="6819900" cy="547101"/>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marL="0" marR="0" lvl="0" indent="0" algn="ctr" defTabSz="91374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9" name="hybrid box"/>
          <p:cNvSpPr/>
          <p:nvPr/>
        </p:nvSpPr>
        <p:spPr bwMode="auto">
          <a:xfrm>
            <a:off x="4535489" y="5926981"/>
            <a:ext cx="6848475" cy="547101"/>
          </a:xfrm>
          <a:prstGeom prst="rect">
            <a:avLst/>
          </a:prstGeom>
          <a:solidFill>
            <a:srgbClr val="5B5A5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marL="0" marR="0" lvl="0" indent="0" algn="ctr" defTabSz="91374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Freeform 26"/>
          <p:cNvSpPr>
            <a:spLocks noChangeAspect="1" noEditPoints="1"/>
          </p:cNvSpPr>
          <p:nvPr/>
        </p:nvSpPr>
        <p:spPr bwMode="auto">
          <a:xfrm>
            <a:off x="4813180" y="3160779"/>
            <a:ext cx="1067040" cy="235358"/>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21" name="Freeform 5"/>
          <p:cNvSpPr>
            <a:spLocks noEditPoints="1"/>
          </p:cNvSpPr>
          <p:nvPr/>
        </p:nvSpPr>
        <p:spPr bwMode="auto">
          <a:xfrm>
            <a:off x="6558463" y="3174495"/>
            <a:ext cx="976913" cy="207926"/>
          </a:xfrm>
          <a:custGeom>
            <a:avLst/>
            <a:gdLst>
              <a:gd name="T0" fmla="*/ 432 w 729"/>
              <a:gd name="T1" fmla="*/ 122 h 153"/>
              <a:gd name="T2" fmla="*/ 488 w 729"/>
              <a:gd name="T3" fmla="*/ 122 h 153"/>
              <a:gd name="T4" fmla="*/ 454 w 729"/>
              <a:gd name="T5" fmla="*/ 29 h 153"/>
              <a:gd name="T6" fmla="*/ 475 w 729"/>
              <a:gd name="T7" fmla="*/ 87 h 153"/>
              <a:gd name="T8" fmla="*/ 620 w 729"/>
              <a:gd name="T9" fmla="*/ 56 h 153"/>
              <a:gd name="T10" fmla="*/ 609 w 729"/>
              <a:gd name="T11" fmla="*/ 111 h 153"/>
              <a:gd name="T12" fmla="*/ 565 w 729"/>
              <a:gd name="T13" fmla="*/ 56 h 153"/>
              <a:gd name="T14" fmla="*/ 592 w 729"/>
              <a:gd name="T15" fmla="*/ 115 h 153"/>
              <a:gd name="T16" fmla="*/ 609 w 729"/>
              <a:gd name="T17" fmla="*/ 56 h 153"/>
              <a:gd name="T18" fmla="*/ 702 w 729"/>
              <a:gd name="T19" fmla="*/ 55 h 153"/>
              <a:gd name="T20" fmla="*/ 672 w 729"/>
              <a:gd name="T21" fmla="*/ 89 h 153"/>
              <a:gd name="T22" fmla="*/ 724 w 729"/>
              <a:gd name="T23" fmla="*/ 117 h 153"/>
              <a:gd name="T24" fmla="*/ 689 w 729"/>
              <a:gd name="T25" fmla="*/ 109 h 153"/>
              <a:gd name="T26" fmla="*/ 729 w 729"/>
              <a:gd name="T27" fmla="*/ 86 h 153"/>
              <a:gd name="T28" fmla="*/ 702 w 729"/>
              <a:gd name="T29" fmla="*/ 63 h 153"/>
              <a:gd name="T30" fmla="*/ 683 w 729"/>
              <a:gd name="T31" fmla="*/ 82 h 153"/>
              <a:gd name="T32" fmla="*/ 557 w 729"/>
              <a:gd name="T33" fmla="*/ 59 h 153"/>
              <a:gd name="T34" fmla="*/ 557 w 729"/>
              <a:gd name="T35" fmla="*/ 122 h 153"/>
              <a:gd name="T36" fmla="*/ 542 w 729"/>
              <a:gd name="T37" fmla="*/ 65 h 153"/>
              <a:gd name="T38" fmla="*/ 664 w 729"/>
              <a:gd name="T39" fmla="*/ 55 h 153"/>
              <a:gd name="T40" fmla="*/ 663 w 729"/>
              <a:gd name="T41" fmla="*/ 64 h 153"/>
              <a:gd name="T42" fmla="*/ 647 w 729"/>
              <a:gd name="T43" fmla="*/ 122 h 153"/>
              <a:gd name="T44" fmla="*/ 647 w 729"/>
              <a:gd name="T45" fmla="*/ 56 h 153"/>
              <a:gd name="T46" fmla="*/ 664 w 729"/>
              <a:gd name="T47" fmla="*/ 55 h 153"/>
              <a:gd name="T48" fmla="*/ 249 w 729"/>
              <a:gd name="T49" fmla="*/ 77 h 153"/>
              <a:gd name="T50" fmla="*/ 310 w 729"/>
              <a:gd name="T51" fmla="*/ 144 h 153"/>
              <a:gd name="T52" fmla="*/ 328 w 729"/>
              <a:gd name="T53" fmla="*/ 106 h 153"/>
              <a:gd name="T54" fmla="*/ 294 w 729"/>
              <a:gd name="T55" fmla="*/ 28 h 153"/>
              <a:gd name="T56" fmla="*/ 270 w 729"/>
              <a:gd name="T57" fmla="*/ 103 h 153"/>
              <a:gd name="T58" fmla="*/ 293 w 729"/>
              <a:gd name="T59" fmla="*/ 37 h 153"/>
              <a:gd name="T60" fmla="*/ 316 w 729"/>
              <a:gd name="T61" fmla="*/ 104 h 153"/>
              <a:gd name="T62" fmla="*/ 233 w 729"/>
              <a:gd name="T63" fmla="*/ 115 h 153"/>
              <a:gd name="T64" fmla="*/ 189 w 729"/>
              <a:gd name="T65" fmla="*/ 118 h 153"/>
              <a:gd name="T66" fmla="*/ 211 w 729"/>
              <a:gd name="T67" fmla="*/ 113 h 153"/>
              <a:gd name="T68" fmla="*/ 210 w 729"/>
              <a:gd name="T69" fmla="*/ 79 h 153"/>
              <a:gd name="T70" fmla="*/ 197 w 729"/>
              <a:gd name="T71" fmla="*/ 35 h 153"/>
              <a:gd name="T72" fmla="*/ 237 w 729"/>
              <a:gd name="T73" fmla="*/ 43 h 153"/>
              <a:gd name="T74" fmla="*/ 201 w 729"/>
              <a:gd name="T75" fmla="*/ 52 h 153"/>
              <a:gd name="T76" fmla="*/ 235 w 729"/>
              <a:gd name="T77" fmla="*/ 84 h 153"/>
              <a:gd name="T78" fmla="*/ 398 w 729"/>
              <a:gd name="T79" fmla="*/ 121 h 153"/>
              <a:gd name="T80" fmla="*/ 361 w 729"/>
              <a:gd name="T81" fmla="*/ 30 h 153"/>
              <a:gd name="T82" fmla="*/ 151 w 729"/>
              <a:gd name="T83" fmla="*/ 0 h 153"/>
              <a:gd name="T84" fmla="*/ 66 w 729"/>
              <a:gd name="T85" fmla="*/ 12 h 153"/>
              <a:gd name="T86" fmla="*/ 64 w 729"/>
              <a:gd name="T87" fmla="*/ 75 h 153"/>
              <a:gd name="T88" fmla="*/ 66 w 729"/>
              <a:gd name="T89" fmla="*/ 77 h 153"/>
              <a:gd name="T90" fmla="*/ 66 w 729"/>
              <a:gd name="T91" fmla="*/ 141 h 153"/>
              <a:gd name="T92" fmla="*/ 64 w 729"/>
              <a:gd name="T93" fmla="*/ 77 h 153"/>
              <a:gd name="T94" fmla="*/ 0 w 729"/>
              <a:gd name="T95" fmla="*/ 7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9" h="153">
                <a:moveTo>
                  <a:pt x="454" y="29"/>
                </a:moveTo>
                <a:cubicBezTo>
                  <a:pt x="420" y="122"/>
                  <a:pt x="420" y="122"/>
                  <a:pt x="420" y="122"/>
                </a:cubicBezTo>
                <a:cubicBezTo>
                  <a:pt x="432" y="122"/>
                  <a:pt x="432" y="122"/>
                  <a:pt x="432" y="122"/>
                </a:cubicBezTo>
                <a:cubicBezTo>
                  <a:pt x="441" y="97"/>
                  <a:pt x="441" y="97"/>
                  <a:pt x="441" y="97"/>
                </a:cubicBezTo>
                <a:cubicBezTo>
                  <a:pt x="479" y="97"/>
                  <a:pt x="479" y="97"/>
                  <a:pt x="479" y="97"/>
                </a:cubicBezTo>
                <a:cubicBezTo>
                  <a:pt x="488" y="122"/>
                  <a:pt x="488" y="122"/>
                  <a:pt x="488" y="122"/>
                </a:cubicBezTo>
                <a:cubicBezTo>
                  <a:pt x="500" y="122"/>
                  <a:pt x="500" y="122"/>
                  <a:pt x="500" y="122"/>
                </a:cubicBezTo>
                <a:cubicBezTo>
                  <a:pt x="466" y="29"/>
                  <a:pt x="466" y="29"/>
                  <a:pt x="466" y="29"/>
                </a:cubicBezTo>
                <a:cubicBezTo>
                  <a:pt x="454" y="29"/>
                  <a:pt x="454" y="29"/>
                  <a:pt x="454" y="29"/>
                </a:cubicBezTo>
                <a:close/>
                <a:moveTo>
                  <a:pt x="445" y="87"/>
                </a:moveTo>
                <a:cubicBezTo>
                  <a:pt x="460" y="44"/>
                  <a:pt x="460" y="44"/>
                  <a:pt x="460" y="44"/>
                </a:cubicBezTo>
                <a:cubicBezTo>
                  <a:pt x="475" y="87"/>
                  <a:pt x="475" y="87"/>
                  <a:pt x="475" y="87"/>
                </a:cubicBezTo>
                <a:cubicBezTo>
                  <a:pt x="445" y="87"/>
                  <a:pt x="445" y="87"/>
                  <a:pt x="445" y="87"/>
                </a:cubicBezTo>
                <a:close/>
                <a:moveTo>
                  <a:pt x="609" y="56"/>
                </a:moveTo>
                <a:cubicBezTo>
                  <a:pt x="609" y="56"/>
                  <a:pt x="609" y="56"/>
                  <a:pt x="620" y="56"/>
                </a:cubicBezTo>
                <a:cubicBezTo>
                  <a:pt x="620" y="56"/>
                  <a:pt x="620" y="56"/>
                  <a:pt x="620" y="122"/>
                </a:cubicBezTo>
                <a:cubicBezTo>
                  <a:pt x="620" y="122"/>
                  <a:pt x="620" y="122"/>
                  <a:pt x="609" y="122"/>
                </a:cubicBezTo>
                <a:cubicBezTo>
                  <a:pt x="609" y="122"/>
                  <a:pt x="609" y="122"/>
                  <a:pt x="609" y="111"/>
                </a:cubicBezTo>
                <a:cubicBezTo>
                  <a:pt x="605" y="119"/>
                  <a:pt x="599" y="123"/>
                  <a:pt x="589" y="123"/>
                </a:cubicBezTo>
                <a:cubicBezTo>
                  <a:pt x="574" y="123"/>
                  <a:pt x="565" y="115"/>
                  <a:pt x="565" y="95"/>
                </a:cubicBezTo>
                <a:cubicBezTo>
                  <a:pt x="565" y="95"/>
                  <a:pt x="565" y="95"/>
                  <a:pt x="565" y="56"/>
                </a:cubicBezTo>
                <a:cubicBezTo>
                  <a:pt x="565" y="56"/>
                  <a:pt x="565" y="56"/>
                  <a:pt x="576" y="56"/>
                </a:cubicBezTo>
                <a:cubicBezTo>
                  <a:pt x="576" y="56"/>
                  <a:pt x="576" y="56"/>
                  <a:pt x="576" y="94"/>
                </a:cubicBezTo>
                <a:cubicBezTo>
                  <a:pt x="576" y="107"/>
                  <a:pt x="581" y="115"/>
                  <a:pt x="592" y="115"/>
                </a:cubicBezTo>
                <a:cubicBezTo>
                  <a:pt x="597" y="115"/>
                  <a:pt x="601" y="112"/>
                  <a:pt x="605" y="109"/>
                </a:cubicBezTo>
                <a:cubicBezTo>
                  <a:pt x="608" y="105"/>
                  <a:pt x="609" y="100"/>
                  <a:pt x="609" y="94"/>
                </a:cubicBezTo>
                <a:cubicBezTo>
                  <a:pt x="609" y="94"/>
                  <a:pt x="609" y="94"/>
                  <a:pt x="609" y="56"/>
                </a:cubicBezTo>
                <a:close/>
                <a:moveTo>
                  <a:pt x="729" y="86"/>
                </a:moveTo>
                <a:cubicBezTo>
                  <a:pt x="729" y="76"/>
                  <a:pt x="727" y="68"/>
                  <a:pt x="722" y="63"/>
                </a:cubicBezTo>
                <a:cubicBezTo>
                  <a:pt x="717" y="57"/>
                  <a:pt x="710" y="55"/>
                  <a:pt x="702" y="55"/>
                </a:cubicBezTo>
                <a:cubicBezTo>
                  <a:pt x="696" y="55"/>
                  <a:pt x="691" y="56"/>
                  <a:pt x="686" y="59"/>
                </a:cubicBezTo>
                <a:cubicBezTo>
                  <a:pt x="682" y="62"/>
                  <a:pt x="678" y="67"/>
                  <a:pt x="676" y="71"/>
                </a:cubicBezTo>
                <a:cubicBezTo>
                  <a:pt x="673" y="77"/>
                  <a:pt x="672" y="82"/>
                  <a:pt x="672" y="89"/>
                </a:cubicBezTo>
                <a:cubicBezTo>
                  <a:pt x="672" y="100"/>
                  <a:pt x="675" y="109"/>
                  <a:pt x="679" y="115"/>
                </a:cubicBezTo>
                <a:cubicBezTo>
                  <a:pt x="685" y="121"/>
                  <a:pt x="692" y="123"/>
                  <a:pt x="702" y="123"/>
                </a:cubicBezTo>
                <a:cubicBezTo>
                  <a:pt x="711" y="123"/>
                  <a:pt x="718" y="122"/>
                  <a:pt x="724" y="117"/>
                </a:cubicBezTo>
                <a:cubicBezTo>
                  <a:pt x="724" y="107"/>
                  <a:pt x="724" y="107"/>
                  <a:pt x="724" y="107"/>
                </a:cubicBezTo>
                <a:cubicBezTo>
                  <a:pt x="718" y="112"/>
                  <a:pt x="711" y="115"/>
                  <a:pt x="704" y="115"/>
                </a:cubicBezTo>
                <a:cubicBezTo>
                  <a:pt x="697" y="115"/>
                  <a:pt x="692" y="112"/>
                  <a:pt x="689" y="109"/>
                </a:cubicBezTo>
                <a:cubicBezTo>
                  <a:pt x="685" y="105"/>
                  <a:pt x="683" y="99"/>
                  <a:pt x="683" y="92"/>
                </a:cubicBezTo>
                <a:cubicBezTo>
                  <a:pt x="729" y="92"/>
                  <a:pt x="729" y="92"/>
                  <a:pt x="729" y="92"/>
                </a:cubicBezTo>
                <a:cubicBezTo>
                  <a:pt x="729" y="86"/>
                  <a:pt x="729" y="86"/>
                  <a:pt x="729" y="86"/>
                </a:cubicBezTo>
                <a:close/>
                <a:moveTo>
                  <a:pt x="683" y="82"/>
                </a:moveTo>
                <a:cubicBezTo>
                  <a:pt x="684" y="77"/>
                  <a:pt x="686" y="73"/>
                  <a:pt x="690" y="69"/>
                </a:cubicBezTo>
                <a:cubicBezTo>
                  <a:pt x="692" y="65"/>
                  <a:pt x="697" y="63"/>
                  <a:pt x="702" y="63"/>
                </a:cubicBezTo>
                <a:cubicBezTo>
                  <a:pt x="707" y="63"/>
                  <a:pt x="711" y="65"/>
                  <a:pt x="714" y="69"/>
                </a:cubicBezTo>
                <a:cubicBezTo>
                  <a:pt x="716" y="71"/>
                  <a:pt x="718" y="76"/>
                  <a:pt x="718" y="82"/>
                </a:cubicBezTo>
                <a:cubicBezTo>
                  <a:pt x="683" y="82"/>
                  <a:pt x="683" y="82"/>
                  <a:pt x="683" y="82"/>
                </a:cubicBezTo>
                <a:close/>
                <a:moveTo>
                  <a:pt x="507" y="56"/>
                </a:moveTo>
                <a:cubicBezTo>
                  <a:pt x="507" y="56"/>
                  <a:pt x="507" y="56"/>
                  <a:pt x="557" y="56"/>
                </a:cubicBezTo>
                <a:cubicBezTo>
                  <a:pt x="557" y="56"/>
                  <a:pt x="557" y="56"/>
                  <a:pt x="557" y="59"/>
                </a:cubicBezTo>
                <a:cubicBezTo>
                  <a:pt x="557" y="59"/>
                  <a:pt x="557" y="59"/>
                  <a:pt x="519" y="113"/>
                </a:cubicBezTo>
                <a:cubicBezTo>
                  <a:pt x="519" y="113"/>
                  <a:pt x="519" y="113"/>
                  <a:pt x="557" y="113"/>
                </a:cubicBezTo>
                <a:cubicBezTo>
                  <a:pt x="557" y="113"/>
                  <a:pt x="557" y="113"/>
                  <a:pt x="557" y="122"/>
                </a:cubicBezTo>
                <a:cubicBezTo>
                  <a:pt x="557" y="122"/>
                  <a:pt x="557" y="122"/>
                  <a:pt x="504" y="122"/>
                </a:cubicBezTo>
                <a:cubicBezTo>
                  <a:pt x="504" y="122"/>
                  <a:pt x="504" y="122"/>
                  <a:pt x="504" y="118"/>
                </a:cubicBezTo>
                <a:cubicBezTo>
                  <a:pt x="504" y="118"/>
                  <a:pt x="504" y="118"/>
                  <a:pt x="542" y="65"/>
                </a:cubicBezTo>
                <a:cubicBezTo>
                  <a:pt x="542" y="65"/>
                  <a:pt x="542" y="65"/>
                  <a:pt x="507" y="65"/>
                </a:cubicBezTo>
                <a:cubicBezTo>
                  <a:pt x="507" y="65"/>
                  <a:pt x="507" y="65"/>
                  <a:pt x="507" y="56"/>
                </a:cubicBezTo>
                <a:close/>
                <a:moveTo>
                  <a:pt x="664" y="55"/>
                </a:moveTo>
                <a:cubicBezTo>
                  <a:pt x="667" y="55"/>
                  <a:pt x="669" y="56"/>
                  <a:pt x="671" y="56"/>
                </a:cubicBezTo>
                <a:cubicBezTo>
                  <a:pt x="671" y="56"/>
                  <a:pt x="671" y="56"/>
                  <a:pt x="671" y="67"/>
                </a:cubicBezTo>
                <a:cubicBezTo>
                  <a:pt x="669" y="65"/>
                  <a:pt x="666" y="64"/>
                  <a:pt x="663" y="64"/>
                </a:cubicBezTo>
                <a:cubicBezTo>
                  <a:pt x="658" y="64"/>
                  <a:pt x="654" y="67"/>
                  <a:pt x="651" y="71"/>
                </a:cubicBezTo>
                <a:cubicBezTo>
                  <a:pt x="648" y="76"/>
                  <a:pt x="647" y="81"/>
                  <a:pt x="647" y="88"/>
                </a:cubicBezTo>
                <a:cubicBezTo>
                  <a:pt x="647" y="88"/>
                  <a:pt x="647" y="88"/>
                  <a:pt x="647" y="122"/>
                </a:cubicBezTo>
                <a:cubicBezTo>
                  <a:pt x="647" y="122"/>
                  <a:pt x="647" y="122"/>
                  <a:pt x="637" y="122"/>
                </a:cubicBezTo>
                <a:cubicBezTo>
                  <a:pt x="637" y="122"/>
                  <a:pt x="637" y="122"/>
                  <a:pt x="637" y="56"/>
                </a:cubicBezTo>
                <a:cubicBezTo>
                  <a:pt x="637" y="56"/>
                  <a:pt x="637" y="56"/>
                  <a:pt x="647" y="56"/>
                </a:cubicBezTo>
                <a:cubicBezTo>
                  <a:pt x="647" y="56"/>
                  <a:pt x="647" y="56"/>
                  <a:pt x="647" y="70"/>
                </a:cubicBezTo>
                <a:cubicBezTo>
                  <a:pt x="648" y="65"/>
                  <a:pt x="651" y="62"/>
                  <a:pt x="654" y="59"/>
                </a:cubicBezTo>
                <a:cubicBezTo>
                  <a:pt x="657" y="56"/>
                  <a:pt x="660" y="55"/>
                  <a:pt x="664" y="55"/>
                </a:cubicBezTo>
                <a:close/>
                <a:moveTo>
                  <a:pt x="294" y="28"/>
                </a:moveTo>
                <a:cubicBezTo>
                  <a:pt x="280" y="28"/>
                  <a:pt x="269" y="33"/>
                  <a:pt x="260" y="42"/>
                </a:cubicBezTo>
                <a:cubicBezTo>
                  <a:pt x="253" y="51"/>
                  <a:pt x="249" y="62"/>
                  <a:pt x="249" y="77"/>
                </a:cubicBezTo>
                <a:cubicBezTo>
                  <a:pt x="249" y="90"/>
                  <a:pt x="253" y="101"/>
                  <a:pt x="261" y="110"/>
                </a:cubicBezTo>
                <a:cubicBezTo>
                  <a:pt x="269" y="119"/>
                  <a:pt x="279" y="123"/>
                  <a:pt x="292" y="123"/>
                </a:cubicBezTo>
                <a:cubicBezTo>
                  <a:pt x="292" y="123"/>
                  <a:pt x="292" y="123"/>
                  <a:pt x="310" y="144"/>
                </a:cubicBezTo>
                <a:cubicBezTo>
                  <a:pt x="310" y="144"/>
                  <a:pt x="310" y="144"/>
                  <a:pt x="325" y="144"/>
                </a:cubicBezTo>
                <a:cubicBezTo>
                  <a:pt x="325" y="144"/>
                  <a:pt x="325" y="144"/>
                  <a:pt x="303" y="122"/>
                </a:cubicBezTo>
                <a:cubicBezTo>
                  <a:pt x="314" y="120"/>
                  <a:pt x="322" y="114"/>
                  <a:pt x="328" y="106"/>
                </a:cubicBezTo>
                <a:cubicBezTo>
                  <a:pt x="334" y="98"/>
                  <a:pt x="336" y="87"/>
                  <a:pt x="336" y="74"/>
                </a:cubicBezTo>
                <a:cubicBezTo>
                  <a:pt x="336" y="61"/>
                  <a:pt x="333" y="49"/>
                  <a:pt x="325" y="41"/>
                </a:cubicBezTo>
                <a:cubicBezTo>
                  <a:pt x="317" y="32"/>
                  <a:pt x="307" y="28"/>
                  <a:pt x="294" y="28"/>
                </a:cubicBezTo>
                <a:close/>
                <a:moveTo>
                  <a:pt x="316" y="104"/>
                </a:moveTo>
                <a:cubicBezTo>
                  <a:pt x="310" y="110"/>
                  <a:pt x="302" y="113"/>
                  <a:pt x="292" y="113"/>
                </a:cubicBezTo>
                <a:cubicBezTo>
                  <a:pt x="283" y="113"/>
                  <a:pt x="275" y="110"/>
                  <a:pt x="270" y="103"/>
                </a:cubicBezTo>
                <a:cubicBezTo>
                  <a:pt x="264" y="96"/>
                  <a:pt x="260" y="87"/>
                  <a:pt x="260" y="76"/>
                </a:cubicBezTo>
                <a:cubicBezTo>
                  <a:pt x="260" y="64"/>
                  <a:pt x="264" y="55"/>
                  <a:pt x="270" y="48"/>
                </a:cubicBezTo>
                <a:cubicBezTo>
                  <a:pt x="275" y="41"/>
                  <a:pt x="284" y="37"/>
                  <a:pt x="293" y="37"/>
                </a:cubicBezTo>
                <a:cubicBezTo>
                  <a:pt x="303" y="37"/>
                  <a:pt x="311" y="41"/>
                  <a:pt x="316" y="47"/>
                </a:cubicBezTo>
                <a:cubicBezTo>
                  <a:pt x="322" y="54"/>
                  <a:pt x="325" y="63"/>
                  <a:pt x="325" y="76"/>
                </a:cubicBezTo>
                <a:cubicBezTo>
                  <a:pt x="325" y="88"/>
                  <a:pt x="322" y="97"/>
                  <a:pt x="316" y="104"/>
                </a:cubicBezTo>
                <a:close/>
                <a:moveTo>
                  <a:pt x="235" y="84"/>
                </a:moveTo>
                <a:cubicBezTo>
                  <a:pt x="239" y="88"/>
                  <a:pt x="240" y="93"/>
                  <a:pt x="240" y="98"/>
                </a:cubicBezTo>
                <a:cubicBezTo>
                  <a:pt x="240" y="105"/>
                  <a:pt x="238" y="111"/>
                  <a:pt x="233" y="115"/>
                </a:cubicBezTo>
                <a:cubicBezTo>
                  <a:pt x="228" y="121"/>
                  <a:pt x="220" y="123"/>
                  <a:pt x="210" y="123"/>
                </a:cubicBezTo>
                <a:cubicBezTo>
                  <a:pt x="207" y="123"/>
                  <a:pt x="203" y="123"/>
                  <a:pt x="199" y="121"/>
                </a:cubicBezTo>
                <a:cubicBezTo>
                  <a:pt x="194" y="121"/>
                  <a:pt x="191" y="119"/>
                  <a:pt x="189" y="118"/>
                </a:cubicBezTo>
                <a:cubicBezTo>
                  <a:pt x="189" y="105"/>
                  <a:pt x="189" y="105"/>
                  <a:pt x="189" y="105"/>
                </a:cubicBezTo>
                <a:cubicBezTo>
                  <a:pt x="192" y="108"/>
                  <a:pt x="196" y="110"/>
                  <a:pt x="200" y="111"/>
                </a:cubicBezTo>
                <a:cubicBezTo>
                  <a:pt x="204" y="113"/>
                  <a:pt x="208" y="113"/>
                  <a:pt x="211" y="113"/>
                </a:cubicBezTo>
                <a:cubicBezTo>
                  <a:pt x="223" y="113"/>
                  <a:pt x="229" y="109"/>
                  <a:pt x="229" y="99"/>
                </a:cubicBezTo>
                <a:cubicBezTo>
                  <a:pt x="229" y="95"/>
                  <a:pt x="228" y="92"/>
                  <a:pt x="225" y="89"/>
                </a:cubicBezTo>
                <a:cubicBezTo>
                  <a:pt x="222" y="86"/>
                  <a:pt x="217" y="83"/>
                  <a:pt x="210" y="79"/>
                </a:cubicBezTo>
                <a:cubicBezTo>
                  <a:pt x="202" y="74"/>
                  <a:pt x="197" y="70"/>
                  <a:pt x="194" y="67"/>
                </a:cubicBezTo>
                <a:cubicBezTo>
                  <a:pt x="191" y="62"/>
                  <a:pt x="189" y="58"/>
                  <a:pt x="189" y="52"/>
                </a:cubicBezTo>
                <a:cubicBezTo>
                  <a:pt x="189" y="46"/>
                  <a:pt x="192" y="40"/>
                  <a:pt x="197" y="35"/>
                </a:cubicBezTo>
                <a:cubicBezTo>
                  <a:pt x="203" y="30"/>
                  <a:pt x="210" y="28"/>
                  <a:pt x="219" y="28"/>
                </a:cubicBezTo>
                <a:cubicBezTo>
                  <a:pt x="227" y="28"/>
                  <a:pt x="233" y="29"/>
                  <a:pt x="237" y="31"/>
                </a:cubicBezTo>
                <a:cubicBezTo>
                  <a:pt x="237" y="43"/>
                  <a:pt x="237" y="43"/>
                  <a:pt x="237" y="43"/>
                </a:cubicBezTo>
                <a:cubicBezTo>
                  <a:pt x="232" y="40"/>
                  <a:pt x="225" y="37"/>
                  <a:pt x="218" y="37"/>
                </a:cubicBezTo>
                <a:cubicBezTo>
                  <a:pt x="213" y="37"/>
                  <a:pt x="209" y="39"/>
                  <a:pt x="205" y="41"/>
                </a:cubicBezTo>
                <a:cubicBezTo>
                  <a:pt x="202" y="44"/>
                  <a:pt x="201" y="47"/>
                  <a:pt x="201" y="52"/>
                </a:cubicBezTo>
                <a:cubicBezTo>
                  <a:pt x="201" y="56"/>
                  <a:pt x="202" y="59"/>
                  <a:pt x="205" y="62"/>
                </a:cubicBezTo>
                <a:cubicBezTo>
                  <a:pt x="207" y="65"/>
                  <a:pt x="212" y="68"/>
                  <a:pt x="219" y="72"/>
                </a:cubicBezTo>
                <a:cubicBezTo>
                  <a:pt x="226" y="76"/>
                  <a:pt x="231" y="80"/>
                  <a:pt x="235" y="84"/>
                </a:cubicBezTo>
                <a:close/>
                <a:moveTo>
                  <a:pt x="361" y="112"/>
                </a:moveTo>
                <a:cubicBezTo>
                  <a:pt x="398" y="112"/>
                  <a:pt x="398" y="112"/>
                  <a:pt x="398" y="112"/>
                </a:cubicBezTo>
                <a:cubicBezTo>
                  <a:pt x="398" y="121"/>
                  <a:pt x="398" y="121"/>
                  <a:pt x="398" y="121"/>
                </a:cubicBezTo>
                <a:cubicBezTo>
                  <a:pt x="350" y="121"/>
                  <a:pt x="350" y="121"/>
                  <a:pt x="350" y="121"/>
                </a:cubicBezTo>
                <a:cubicBezTo>
                  <a:pt x="350" y="30"/>
                  <a:pt x="350" y="30"/>
                  <a:pt x="350" y="30"/>
                </a:cubicBezTo>
                <a:cubicBezTo>
                  <a:pt x="361" y="30"/>
                  <a:pt x="361" y="30"/>
                  <a:pt x="361" y="30"/>
                </a:cubicBezTo>
                <a:lnTo>
                  <a:pt x="361" y="112"/>
                </a:lnTo>
                <a:close/>
                <a:moveTo>
                  <a:pt x="66" y="12"/>
                </a:moveTo>
                <a:cubicBezTo>
                  <a:pt x="151" y="0"/>
                  <a:pt x="151" y="0"/>
                  <a:pt x="151" y="0"/>
                </a:cubicBezTo>
                <a:cubicBezTo>
                  <a:pt x="151" y="75"/>
                  <a:pt x="151" y="75"/>
                  <a:pt x="151" y="75"/>
                </a:cubicBezTo>
                <a:cubicBezTo>
                  <a:pt x="66" y="75"/>
                  <a:pt x="66" y="75"/>
                  <a:pt x="66" y="75"/>
                </a:cubicBezTo>
                <a:cubicBezTo>
                  <a:pt x="66" y="12"/>
                  <a:pt x="66" y="12"/>
                  <a:pt x="66" y="12"/>
                </a:cubicBezTo>
                <a:close/>
                <a:moveTo>
                  <a:pt x="0" y="21"/>
                </a:moveTo>
                <a:cubicBezTo>
                  <a:pt x="0" y="21"/>
                  <a:pt x="0" y="21"/>
                  <a:pt x="64" y="12"/>
                </a:cubicBezTo>
                <a:cubicBezTo>
                  <a:pt x="64" y="12"/>
                  <a:pt x="64" y="12"/>
                  <a:pt x="64" y="75"/>
                </a:cubicBezTo>
                <a:cubicBezTo>
                  <a:pt x="64" y="75"/>
                  <a:pt x="64" y="75"/>
                  <a:pt x="0" y="75"/>
                </a:cubicBezTo>
                <a:cubicBezTo>
                  <a:pt x="0" y="75"/>
                  <a:pt x="0" y="75"/>
                  <a:pt x="0" y="21"/>
                </a:cubicBezTo>
                <a:close/>
                <a:moveTo>
                  <a:pt x="66" y="77"/>
                </a:moveTo>
                <a:cubicBezTo>
                  <a:pt x="66" y="77"/>
                  <a:pt x="66" y="77"/>
                  <a:pt x="151" y="77"/>
                </a:cubicBezTo>
                <a:cubicBezTo>
                  <a:pt x="151" y="77"/>
                  <a:pt x="151" y="77"/>
                  <a:pt x="151" y="153"/>
                </a:cubicBezTo>
                <a:cubicBezTo>
                  <a:pt x="151" y="153"/>
                  <a:pt x="151" y="153"/>
                  <a:pt x="66" y="141"/>
                </a:cubicBezTo>
                <a:cubicBezTo>
                  <a:pt x="66" y="141"/>
                  <a:pt x="66" y="141"/>
                  <a:pt x="66" y="77"/>
                </a:cubicBezTo>
                <a:close/>
                <a:moveTo>
                  <a:pt x="0" y="77"/>
                </a:moveTo>
                <a:cubicBezTo>
                  <a:pt x="0" y="77"/>
                  <a:pt x="0" y="77"/>
                  <a:pt x="64" y="77"/>
                </a:cubicBezTo>
                <a:cubicBezTo>
                  <a:pt x="64" y="77"/>
                  <a:pt x="64" y="77"/>
                  <a:pt x="64" y="140"/>
                </a:cubicBezTo>
                <a:cubicBezTo>
                  <a:pt x="64" y="140"/>
                  <a:pt x="64" y="140"/>
                  <a:pt x="0" y="131"/>
                </a:cubicBezTo>
                <a:cubicBezTo>
                  <a:pt x="0" y="131"/>
                  <a:pt x="0" y="131"/>
                  <a:pt x="0"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22" name="Freeform 5"/>
          <p:cNvSpPr>
            <a:spLocks noEditPoints="1"/>
          </p:cNvSpPr>
          <p:nvPr/>
        </p:nvSpPr>
        <p:spPr bwMode="auto">
          <a:xfrm>
            <a:off x="8278439" y="2879531"/>
            <a:ext cx="1044546" cy="371996"/>
          </a:xfrm>
          <a:custGeom>
            <a:avLst/>
            <a:gdLst>
              <a:gd name="T0" fmla="*/ 227 w 717"/>
              <a:gd name="T1" fmla="*/ 118 h 253"/>
              <a:gd name="T2" fmla="*/ 60 w 717"/>
              <a:gd name="T3" fmla="*/ 73 h 253"/>
              <a:gd name="T4" fmla="*/ 183 w 717"/>
              <a:gd name="T5" fmla="*/ 59 h 253"/>
              <a:gd name="T6" fmla="*/ 144 w 717"/>
              <a:gd name="T7" fmla="*/ 92 h 253"/>
              <a:gd name="T8" fmla="*/ 137 w 717"/>
              <a:gd name="T9" fmla="*/ 29 h 253"/>
              <a:gd name="T10" fmla="*/ 0 w 717"/>
              <a:gd name="T11" fmla="*/ 170 h 253"/>
              <a:gd name="T12" fmla="*/ 0 w 717"/>
              <a:gd name="T13" fmla="*/ 170 h 253"/>
              <a:gd name="T14" fmla="*/ 262 w 717"/>
              <a:gd name="T15" fmla="*/ 42 h 253"/>
              <a:gd name="T16" fmla="*/ 220 w 717"/>
              <a:gd name="T17" fmla="*/ 56 h 253"/>
              <a:gd name="T18" fmla="*/ 423 w 717"/>
              <a:gd name="T19" fmla="*/ 90 h 253"/>
              <a:gd name="T20" fmla="*/ 419 w 717"/>
              <a:gd name="T21" fmla="*/ 63 h 253"/>
              <a:gd name="T22" fmla="*/ 484 w 717"/>
              <a:gd name="T23" fmla="*/ 64 h 253"/>
              <a:gd name="T24" fmla="*/ 498 w 717"/>
              <a:gd name="T25" fmla="*/ 43 h 253"/>
              <a:gd name="T26" fmla="*/ 502 w 717"/>
              <a:gd name="T27" fmla="*/ 59 h 253"/>
              <a:gd name="T28" fmla="*/ 517 w 717"/>
              <a:gd name="T29" fmla="*/ 94 h 253"/>
              <a:gd name="T30" fmla="*/ 283 w 717"/>
              <a:gd name="T31" fmla="*/ 47 h 253"/>
              <a:gd name="T32" fmla="*/ 283 w 717"/>
              <a:gd name="T33" fmla="*/ 59 h 253"/>
              <a:gd name="T34" fmla="*/ 329 w 717"/>
              <a:gd name="T35" fmla="*/ 60 h 253"/>
              <a:gd name="T36" fmla="*/ 317 w 717"/>
              <a:gd name="T37" fmla="*/ 101 h 253"/>
              <a:gd name="T38" fmla="*/ 364 w 717"/>
              <a:gd name="T39" fmla="*/ 95 h 253"/>
              <a:gd name="T40" fmla="*/ 365 w 717"/>
              <a:gd name="T41" fmla="*/ 80 h 253"/>
              <a:gd name="T42" fmla="*/ 527 w 717"/>
              <a:gd name="T43" fmla="*/ 159 h 253"/>
              <a:gd name="T44" fmla="*/ 523 w 717"/>
              <a:gd name="T45" fmla="*/ 133 h 253"/>
              <a:gd name="T46" fmla="*/ 311 w 717"/>
              <a:gd name="T47" fmla="*/ 146 h 253"/>
              <a:gd name="T48" fmla="*/ 339 w 717"/>
              <a:gd name="T49" fmla="*/ 144 h 253"/>
              <a:gd name="T50" fmla="*/ 432 w 717"/>
              <a:gd name="T51" fmla="*/ 133 h 253"/>
              <a:gd name="T52" fmla="*/ 395 w 717"/>
              <a:gd name="T53" fmla="*/ 170 h 253"/>
              <a:gd name="T54" fmla="*/ 434 w 717"/>
              <a:gd name="T55" fmla="*/ 127 h 253"/>
              <a:gd name="T56" fmla="*/ 441 w 717"/>
              <a:gd name="T57" fmla="*/ 63 h 253"/>
              <a:gd name="T58" fmla="*/ 445 w 717"/>
              <a:gd name="T59" fmla="*/ 91 h 253"/>
              <a:gd name="T60" fmla="*/ 261 w 717"/>
              <a:gd name="T61" fmla="*/ 183 h 253"/>
              <a:gd name="T62" fmla="*/ 281 w 717"/>
              <a:gd name="T63" fmla="*/ 160 h 253"/>
              <a:gd name="T64" fmla="*/ 337 w 717"/>
              <a:gd name="T65" fmla="*/ 58 h 253"/>
              <a:gd name="T66" fmla="*/ 464 w 717"/>
              <a:gd name="T67" fmla="*/ 110 h 253"/>
              <a:gd name="T68" fmla="*/ 494 w 717"/>
              <a:gd name="T69" fmla="*/ 127 h 253"/>
              <a:gd name="T70" fmla="*/ 504 w 717"/>
              <a:gd name="T71" fmla="*/ 168 h 253"/>
              <a:gd name="T72" fmla="*/ 379 w 717"/>
              <a:gd name="T73" fmla="*/ 170 h 253"/>
              <a:gd name="T74" fmla="*/ 346 w 717"/>
              <a:gd name="T75" fmla="*/ 159 h 253"/>
              <a:gd name="T76" fmla="*/ 369 w 717"/>
              <a:gd name="T77" fmla="*/ 162 h 253"/>
              <a:gd name="T78" fmla="*/ 560 w 717"/>
              <a:gd name="T79" fmla="*/ 142 h 253"/>
              <a:gd name="T80" fmla="*/ 584 w 717"/>
              <a:gd name="T81" fmla="*/ 109 h 253"/>
              <a:gd name="T82" fmla="*/ 643 w 717"/>
              <a:gd name="T83" fmla="*/ 126 h 253"/>
              <a:gd name="T84" fmla="*/ 619 w 717"/>
              <a:gd name="T85" fmla="*/ 145 h 253"/>
              <a:gd name="T86" fmla="*/ 628 w 717"/>
              <a:gd name="T87" fmla="*/ 138 h 253"/>
              <a:gd name="T88" fmla="*/ 628 w 717"/>
              <a:gd name="T89" fmla="*/ 138 h 253"/>
              <a:gd name="T90" fmla="*/ 684 w 717"/>
              <a:gd name="T91" fmla="*/ 172 h 253"/>
              <a:gd name="T92" fmla="*/ 683 w 717"/>
              <a:gd name="T93" fmla="*/ 153 h 253"/>
              <a:gd name="T94" fmla="*/ 213 w 717"/>
              <a:gd name="T95" fmla="*/ 244 h 253"/>
              <a:gd name="T96" fmla="*/ 213 w 717"/>
              <a:gd name="T97" fmla="*/ 221 h 253"/>
              <a:gd name="T98" fmla="*/ 300 w 717"/>
              <a:gd name="T99" fmla="*/ 252 h 253"/>
              <a:gd name="T100" fmla="*/ 277 w 717"/>
              <a:gd name="T101" fmla="*/ 215 h 253"/>
              <a:gd name="T102" fmla="*/ 333 w 717"/>
              <a:gd name="T103" fmla="*/ 208 h 253"/>
              <a:gd name="T104" fmla="*/ 333 w 717"/>
              <a:gd name="T105" fmla="*/ 195 h 253"/>
              <a:gd name="T106" fmla="*/ 379 w 717"/>
              <a:gd name="T107" fmla="*/ 227 h 253"/>
              <a:gd name="T108" fmla="*/ 357 w 717"/>
              <a:gd name="T109" fmla="*/ 215 h 253"/>
              <a:gd name="T110" fmla="*/ 427 w 717"/>
              <a:gd name="T111" fmla="*/ 242 h 253"/>
              <a:gd name="T112" fmla="*/ 404 w 717"/>
              <a:gd name="T113" fmla="*/ 21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7" h="253">
                <a:moveTo>
                  <a:pt x="250" y="161"/>
                </a:moveTo>
                <a:cubicBezTo>
                  <a:pt x="255" y="156"/>
                  <a:pt x="258" y="149"/>
                  <a:pt x="258" y="140"/>
                </a:cubicBezTo>
                <a:cubicBezTo>
                  <a:pt x="258" y="121"/>
                  <a:pt x="248" y="111"/>
                  <a:pt x="227" y="111"/>
                </a:cubicBezTo>
                <a:cubicBezTo>
                  <a:pt x="227" y="111"/>
                  <a:pt x="227" y="111"/>
                  <a:pt x="211" y="111"/>
                </a:cubicBezTo>
                <a:cubicBezTo>
                  <a:pt x="211" y="111"/>
                  <a:pt x="211" y="111"/>
                  <a:pt x="211" y="170"/>
                </a:cubicBezTo>
                <a:cubicBezTo>
                  <a:pt x="211" y="170"/>
                  <a:pt x="211" y="170"/>
                  <a:pt x="227" y="170"/>
                </a:cubicBezTo>
                <a:cubicBezTo>
                  <a:pt x="236" y="170"/>
                  <a:pt x="244" y="167"/>
                  <a:pt x="250" y="161"/>
                </a:cubicBezTo>
                <a:close/>
                <a:moveTo>
                  <a:pt x="218" y="118"/>
                </a:moveTo>
                <a:cubicBezTo>
                  <a:pt x="218" y="118"/>
                  <a:pt x="218" y="118"/>
                  <a:pt x="227" y="118"/>
                </a:cubicBezTo>
                <a:cubicBezTo>
                  <a:pt x="243" y="118"/>
                  <a:pt x="251" y="125"/>
                  <a:pt x="251" y="140"/>
                </a:cubicBezTo>
                <a:cubicBezTo>
                  <a:pt x="251" y="147"/>
                  <a:pt x="249" y="153"/>
                  <a:pt x="245" y="157"/>
                </a:cubicBezTo>
                <a:cubicBezTo>
                  <a:pt x="240" y="161"/>
                  <a:pt x="234" y="164"/>
                  <a:pt x="227" y="164"/>
                </a:cubicBezTo>
                <a:cubicBezTo>
                  <a:pt x="227" y="164"/>
                  <a:pt x="227" y="164"/>
                  <a:pt x="218" y="164"/>
                </a:cubicBezTo>
                <a:cubicBezTo>
                  <a:pt x="218" y="164"/>
                  <a:pt x="218" y="164"/>
                  <a:pt x="218" y="118"/>
                </a:cubicBezTo>
                <a:close/>
                <a:moveTo>
                  <a:pt x="0" y="170"/>
                </a:moveTo>
                <a:cubicBezTo>
                  <a:pt x="0" y="170"/>
                  <a:pt x="0" y="170"/>
                  <a:pt x="0" y="170"/>
                </a:cubicBezTo>
                <a:cubicBezTo>
                  <a:pt x="0" y="170"/>
                  <a:pt x="0" y="168"/>
                  <a:pt x="0" y="157"/>
                </a:cubicBezTo>
                <a:cubicBezTo>
                  <a:pt x="28" y="127"/>
                  <a:pt x="47" y="97"/>
                  <a:pt x="60" y="73"/>
                </a:cubicBezTo>
                <a:cubicBezTo>
                  <a:pt x="81" y="33"/>
                  <a:pt x="85" y="4"/>
                  <a:pt x="86" y="0"/>
                </a:cubicBezTo>
                <a:cubicBezTo>
                  <a:pt x="86" y="0"/>
                  <a:pt x="86" y="0"/>
                  <a:pt x="86" y="0"/>
                </a:cubicBezTo>
                <a:cubicBezTo>
                  <a:pt x="86" y="0"/>
                  <a:pt x="86" y="0"/>
                  <a:pt x="90" y="1"/>
                </a:cubicBezTo>
                <a:cubicBezTo>
                  <a:pt x="90" y="1"/>
                  <a:pt x="90" y="1"/>
                  <a:pt x="90" y="134"/>
                </a:cubicBezTo>
                <a:cubicBezTo>
                  <a:pt x="90" y="134"/>
                  <a:pt x="90" y="134"/>
                  <a:pt x="87" y="136"/>
                </a:cubicBezTo>
                <a:cubicBezTo>
                  <a:pt x="87" y="136"/>
                  <a:pt x="87" y="136"/>
                  <a:pt x="85" y="136"/>
                </a:cubicBezTo>
                <a:cubicBezTo>
                  <a:pt x="32" y="141"/>
                  <a:pt x="2" y="169"/>
                  <a:pt x="0" y="170"/>
                </a:cubicBezTo>
                <a:close/>
                <a:moveTo>
                  <a:pt x="180" y="57"/>
                </a:moveTo>
                <a:cubicBezTo>
                  <a:pt x="180" y="57"/>
                  <a:pt x="180" y="57"/>
                  <a:pt x="183" y="59"/>
                </a:cubicBezTo>
                <a:cubicBezTo>
                  <a:pt x="183" y="59"/>
                  <a:pt x="183" y="59"/>
                  <a:pt x="183" y="170"/>
                </a:cubicBezTo>
                <a:cubicBezTo>
                  <a:pt x="183" y="170"/>
                  <a:pt x="183" y="170"/>
                  <a:pt x="179" y="171"/>
                </a:cubicBezTo>
                <a:cubicBezTo>
                  <a:pt x="83" y="138"/>
                  <a:pt x="1" y="170"/>
                  <a:pt x="1" y="170"/>
                </a:cubicBezTo>
                <a:cubicBezTo>
                  <a:pt x="1" y="170"/>
                  <a:pt x="1" y="170"/>
                  <a:pt x="0" y="170"/>
                </a:cubicBezTo>
                <a:cubicBezTo>
                  <a:pt x="0" y="170"/>
                  <a:pt x="0" y="170"/>
                  <a:pt x="1" y="170"/>
                </a:cubicBezTo>
                <a:cubicBezTo>
                  <a:pt x="31" y="154"/>
                  <a:pt x="71" y="147"/>
                  <a:pt x="97" y="147"/>
                </a:cubicBezTo>
                <a:cubicBezTo>
                  <a:pt x="125" y="148"/>
                  <a:pt x="141" y="153"/>
                  <a:pt x="141" y="153"/>
                </a:cubicBezTo>
                <a:cubicBezTo>
                  <a:pt x="141" y="153"/>
                  <a:pt x="141" y="153"/>
                  <a:pt x="144" y="152"/>
                </a:cubicBezTo>
                <a:cubicBezTo>
                  <a:pt x="144" y="152"/>
                  <a:pt x="144" y="152"/>
                  <a:pt x="144" y="92"/>
                </a:cubicBezTo>
                <a:cubicBezTo>
                  <a:pt x="149" y="88"/>
                  <a:pt x="151" y="86"/>
                  <a:pt x="155" y="82"/>
                </a:cubicBezTo>
                <a:cubicBezTo>
                  <a:pt x="174" y="65"/>
                  <a:pt x="180" y="57"/>
                  <a:pt x="180" y="57"/>
                </a:cubicBezTo>
                <a:close/>
                <a:moveTo>
                  <a:pt x="1" y="170"/>
                </a:moveTo>
                <a:cubicBezTo>
                  <a:pt x="0" y="170"/>
                  <a:pt x="0" y="170"/>
                  <a:pt x="0" y="170"/>
                </a:cubicBezTo>
                <a:cubicBezTo>
                  <a:pt x="2" y="168"/>
                  <a:pt x="35" y="142"/>
                  <a:pt x="90" y="138"/>
                </a:cubicBezTo>
                <a:cubicBezTo>
                  <a:pt x="90" y="138"/>
                  <a:pt x="90" y="138"/>
                  <a:pt x="92" y="138"/>
                </a:cubicBezTo>
                <a:cubicBezTo>
                  <a:pt x="92" y="138"/>
                  <a:pt x="92" y="138"/>
                  <a:pt x="94" y="137"/>
                </a:cubicBezTo>
                <a:cubicBezTo>
                  <a:pt x="94" y="137"/>
                  <a:pt x="94" y="137"/>
                  <a:pt x="94" y="96"/>
                </a:cubicBezTo>
                <a:cubicBezTo>
                  <a:pt x="110" y="80"/>
                  <a:pt x="126" y="55"/>
                  <a:pt x="137" y="29"/>
                </a:cubicBezTo>
                <a:cubicBezTo>
                  <a:pt x="137" y="29"/>
                  <a:pt x="137" y="29"/>
                  <a:pt x="137" y="29"/>
                </a:cubicBezTo>
                <a:cubicBezTo>
                  <a:pt x="137" y="29"/>
                  <a:pt x="137" y="29"/>
                  <a:pt x="141" y="30"/>
                </a:cubicBezTo>
                <a:cubicBezTo>
                  <a:pt x="141" y="30"/>
                  <a:pt x="141" y="30"/>
                  <a:pt x="141" y="148"/>
                </a:cubicBezTo>
                <a:cubicBezTo>
                  <a:pt x="141" y="148"/>
                  <a:pt x="141" y="148"/>
                  <a:pt x="135" y="149"/>
                </a:cubicBezTo>
                <a:cubicBezTo>
                  <a:pt x="135" y="149"/>
                  <a:pt x="64" y="131"/>
                  <a:pt x="1" y="170"/>
                </a:cubicBezTo>
                <a:close/>
                <a:moveTo>
                  <a:pt x="0" y="170"/>
                </a:moveTo>
                <a:cubicBezTo>
                  <a:pt x="0" y="170"/>
                  <a:pt x="0" y="170"/>
                  <a:pt x="0" y="170"/>
                </a:cubicBezTo>
                <a:cubicBezTo>
                  <a:pt x="0" y="170"/>
                  <a:pt x="0" y="170"/>
                  <a:pt x="0" y="170"/>
                </a:cubicBezTo>
                <a:cubicBezTo>
                  <a:pt x="0" y="170"/>
                  <a:pt x="0" y="170"/>
                  <a:pt x="0" y="170"/>
                </a:cubicBezTo>
                <a:close/>
                <a:moveTo>
                  <a:pt x="0" y="170"/>
                </a:moveTo>
                <a:cubicBezTo>
                  <a:pt x="0" y="170"/>
                  <a:pt x="0" y="170"/>
                  <a:pt x="0" y="170"/>
                </a:cubicBezTo>
                <a:cubicBezTo>
                  <a:pt x="0" y="170"/>
                  <a:pt x="0" y="170"/>
                  <a:pt x="0" y="170"/>
                </a:cubicBezTo>
                <a:cubicBezTo>
                  <a:pt x="0" y="170"/>
                  <a:pt x="0" y="170"/>
                  <a:pt x="0" y="170"/>
                </a:cubicBezTo>
                <a:close/>
                <a:moveTo>
                  <a:pt x="0" y="170"/>
                </a:moveTo>
                <a:cubicBezTo>
                  <a:pt x="0" y="170"/>
                  <a:pt x="0" y="170"/>
                  <a:pt x="0" y="170"/>
                </a:cubicBezTo>
                <a:cubicBezTo>
                  <a:pt x="0" y="170"/>
                  <a:pt x="0" y="170"/>
                  <a:pt x="0" y="170"/>
                </a:cubicBezTo>
                <a:cubicBezTo>
                  <a:pt x="0" y="170"/>
                  <a:pt x="0" y="170"/>
                  <a:pt x="0" y="170"/>
                </a:cubicBezTo>
                <a:cubicBezTo>
                  <a:pt x="0" y="170"/>
                  <a:pt x="0" y="170"/>
                  <a:pt x="0" y="170"/>
                </a:cubicBezTo>
                <a:close/>
                <a:moveTo>
                  <a:pt x="218" y="100"/>
                </a:moveTo>
                <a:cubicBezTo>
                  <a:pt x="211" y="100"/>
                  <a:pt x="211" y="100"/>
                  <a:pt x="211" y="100"/>
                </a:cubicBezTo>
                <a:cubicBezTo>
                  <a:pt x="211" y="42"/>
                  <a:pt x="211" y="42"/>
                  <a:pt x="211" y="42"/>
                </a:cubicBezTo>
                <a:cubicBezTo>
                  <a:pt x="220" y="42"/>
                  <a:pt x="220" y="42"/>
                  <a:pt x="220" y="42"/>
                </a:cubicBezTo>
                <a:cubicBezTo>
                  <a:pt x="238" y="83"/>
                  <a:pt x="238" y="83"/>
                  <a:pt x="238" y="83"/>
                </a:cubicBezTo>
                <a:cubicBezTo>
                  <a:pt x="240" y="86"/>
                  <a:pt x="240" y="88"/>
                  <a:pt x="241" y="90"/>
                </a:cubicBezTo>
                <a:cubicBezTo>
                  <a:pt x="241" y="90"/>
                  <a:pt x="241" y="90"/>
                  <a:pt x="241" y="90"/>
                </a:cubicBezTo>
                <a:cubicBezTo>
                  <a:pt x="242" y="86"/>
                  <a:pt x="243" y="84"/>
                  <a:pt x="244" y="82"/>
                </a:cubicBezTo>
                <a:cubicBezTo>
                  <a:pt x="262" y="42"/>
                  <a:pt x="262" y="42"/>
                  <a:pt x="262" y="42"/>
                </a:cubicBezTo>
                <a:cubicBezTo>
                  <a:pt x="271" y="42"/>
                  <a:pt x="271" y="42"/>
                  <a:pt x="271" y="42"/>
                </a:cubicBezTo>
                <a:cubicBezTo>
                  <a:pt x="271" y="42"/>
                  <a:pt x="271" y="42"/>
                  <a:pt x="271" y="100"/>
                </a:cubicBezTo>
                <a:cubicBezTo>
                  <a:pt x="264" y="100"/>
                  <a:pt x="264" y="100"/>
                  <a:pt x="264" y="100"/>
                </a:cubicBezTo>
                <a:cubicBezTo>
                  <a:pt x="264" y="61"/>
                  <a:pt x="264" y="61"/>
                  <a:pt x="264" y="61"/>
                </a:cubicBezTo>
                <a:cubicBezTo>
                  <a:pt x="264" y="58"/>
                  <a:pt x="264" y="54"/>
                  <a:pt x="265" y="49"/>
                </a:cubicBezTo>
                <a:cubicBezTo>
                  <a:pt x="264" y="52"/>
                  <a:pt x="263" y="54"/>
                  <a:pt x="263" y="55"/>
                </a:cubicBezTo>
                <a:cubicBezTo>
                  <a:pt x="243" y="100"/>
                  <a:pt x="243" y="100"/>
                  <a:pt x="243" y="100"/>
                </a:cubicBezTo>
                <a:cubicBezTo>
                  <a:pt x="240" y="100"/>
                  <a:pt x="240" y="100"/>
                  <a:pt x="240" y="100"/>
                </a:cubicBezTo>
                <a:cubicBezTo>
                  <a:pt x="220" y="56"/>
                  <a:pt x="220" y="56"/>
                  <a:pt x="220" y="56"/>
                </a:cubicBezTo>
                <a:cubicBezTo>
                  <a:pt x="219" y="54"/>
                  <a:pt x="218" y="52"/>
                  <a:pt x="218" y="49"/>
                </a:cubicBezTo>
                <a:cubicBezTo>
                  <a:pt x="217" y="49"/>
                  <a:pt x="217" y="49"/>
                  <a:pt x="217" y="49"/>
                </a:cubicBezTo>
                <a:cubicBezTo>
                  <a:pt x="218" y="52"/>
                  <a:pt x="218" y="56"/>
                  <a:pt x="218" y="61"/>
                </a:cubicBezTo>
                <a:cubicBezTo>
                  <a:pt x="218" y="100"/>
                  <a:pt x="218" y="100"/>
                  <a:pt x="218" y="100"/>
                </a:cubicBezTo>
                <a:close/>
                <a:moveTo>
                  <a:pt x="415" y="101"/>
                </a:moveTo>
                <a:cubicBezTo>
                  <a:pt x="411" y="101"/>
                  <a:pt x="408" y="100"/>
                  <a:pt x="404" y="99"/>
                </a:cubicBezTo>
                <a:cubicBezTo>
                  <a:pt x="404" y="92"/>
                  <a:pt x="404" y="92"/>
                  <a:pt x="404" y="92"/>
                </a:cubicBezTo>
                <a:cubicBezTo>
                  <a:pt x="408" y="94"/>
                  <a:pt x="411" y="96"/>
                  <a:pt x="415" y="96"/>
                </a:cubicBezTo>
                <a:cubicBezTo>
                  <a:pt x="421" y="96"/>
                  <a:pt x="423" y="94"/>
                  <a:pt x="423" y="90"/>
                </a:cubicBezTo>
                <a:cubicBezTo>
                  <a:pt x="423" y="88"/>
                  <a:pt x="423" y="87"/>
                  <a:pt x="422" y="86"/>
                </a:cubicBezTo>
                <a:cubicBezTo>
                  <a:pt x="420" y="85"/>
                  <a:pt x="418" y="83"/>
                  <a:pt x="415" y="82"/>
                </a:cubicBezTo>
                <a:cubicBezTo>
                  <a:pt x="411" y="80"/>
                  <a:pt x="409" y="79"/>
                  <a:pt x="407" y="77"/>
                </a:cubicBezTo>
                <a:cubicBezTo>
                  <a:pt x="406" y="75"/>
                  <a:pt x="405" y="73"/>
                  <a:pt x="405" y="70"/>
                </a:cubicBezTo>
                <a:cubicBezTo>
                  <a:pt x="405" y="66"/>
                  <a:pt x="406" y="63"/>
                  <a:pt x="409" y="61"/>
                </a:cubicBezTo>
                <a:cubicBezTo>
                  <a:pt x="411" y="59"/>
                  <a:pt x="415" y="57"/>
                  <a:pt x="420" y="57"/>
                </a:cubicBezTo>
                <a:cubicBezTo>
                  <a:pt x="423" y="57"/>
                  <a:pt x="426" y="58"/>
                  <a:pt x="428" y="59"/>
                </a:cubicBezTo>
                <a:cubicBezTo>
                  <a:pt x="428" y="66"/>
                  <a:pt x="428" y="66"/>
                  <a:pt x="428" y="66"/>
                </a:cubicBezTo>
                <a:cubicBezTo>
                  <a:pt x="426" y="64"/>
                  <a:pt x="423" y="63"/>
                  <a:pt x="419" y="63"/>
                </a:cubicBezTo>
                <a:cubicBezTo>
                  <a:pt x="417" y="63"/>
                  <a:pt x="415" y="64"/>
                  <a:pt x="413" y="65"/>
                </a:cubicBezTo>
                <a:cubicBezTo>
                  <a:pt x="412" y="66"/>
                  <a:pt x="411" y="67"/>
                  <a:pt x="411" y="69"/>
                </a:cubicBezTo>
                <a:cubicBezTo>
                  <a:pt x="411" y="71"/>
                  <a:pt x="412" y="72"/>
                  <a:pt x="413" y="73"/>
                </a:cubicBezTo>
                <a:cubicBezTo>
                  <a:pt x="414" y="74"/>
                  <a:pt x="416" y="75"/>
                  <a:pt x="420" y="77"/>
                </a:cubicBezTo>
                <a:cubicBezTo>
                  <a:pt x="423" y="78"/>
                  <a:pt x="426" y="80"/>
                  <a:pt x="427" y="81"/>
                </a:cubicBezTo>
                <a:cubicBezTo>
                  <a:pt x="429" y="83"/>
                  <a:pt x="430" y="86"/>
                  <a:pt x="430" y="89"/>
                </a:cubicBezTo>
                <a:cubicBezTo>
                  <a:pt x="430" y="92"/>
                  <a:pt x="429" y="95"/>
                  <a:pt x="427" y="98"/>
                </a:cubicBezTo>
                <a:cubicBezTo>
                  <a:pt x="424" y="100"/>
                  <a:pt x="420" y="101"/>
                  <a:pt x="415" y="101"/>
                </a:cubicBezTo>
                <a:close/>
                <a:moveTo>
                  <a:pt x="484" y="64"/>
                </a:moveTo>
                <a:cubicBezTo>
                  <a:pt x="478" y="64"/>
                  <a:pt x="478" y="64"/>
                  <a:pt x="478" y="64"/>
                </a:cubicBezTo>
                <a:cubicBezTo>
                  <a:pt x="478" y="58"/>
                  <a:pt x="478" y="58"/>
                  <a:pt x="478" y="58"/>
                </a:cubicBezTo>
                <a:cubicBezTo>
                  <a:pt x="484" y="58"/>
                  <a:pt x="484" y="58"/>
                  <a:pt x="484" y="58"/>
                </a:cubicBezTo>
                <a:cubicBezTo>
                  <a:pt x="484" y="52"/>
                  <a:pt x="484" y="52"/>
                  <a:pt x="484" y="52"/>
                </a:cubicBezTo>
                <a:cubicBezTo>
                  <a:pt x="484" y="47"/>
                  <a:pt x="486" y="43"/>
                  <a:pt x="489" y="41"/>
                </a:cubicBezTo>
                <a:cubicBezTo>
                  <a:pt x="491" y="38"/>
                  <a:pt x="494" y="38"/>
                  <a:pt x="497" y="38"/>
                </a:cubicBezTo>
                <a:cubicBezTo>
                  <a:pt x="500" y="38"/>
                  <a:pt x="501" y="38"/>
                  <a:pt x="502" y="38"/>
                </a:cubicBezTo>
                <a:cubicBezTo>
                  <a:pt x="502" y="38"/>
                  <a:pt x="502" y="38"/>
                  <a:pt x="502" y="44"/>
                </a:cubicBezTo>
                <a:cubicBezTo>
                  <a:pt x="501" y="43"/>
                  <a:pt x="500" y="43"/>
                  <a:pt x="498" y="43"/>
                </a:cubicBezTo>
                <a:cubicBezTo>
                  <a:pt x="493" y="43"/>
                  <a:pt x="491" y="46"/>
                  <a:pt x="491" y="52"/>
                </a:cubicBezTo>
                <a:cubicBezTo>
                  <a:pt x="491" y="58"/>
                  <a:pt x="491" y="58"/>
                  <a:pt x="491" y="58"/>
                </a:cubicBezTo>
                <a:cubicBezTo>
                  <a:pt x="501" y="58"/>
                  <a:pt x="501" y="58"/>
                  <a:pt x="501" y="58"/>
                </a:cubicBezTo>
                <a:cubicBezTo>
                  <a:pt x="501" y="64"/>
                  <a:pt x="501" y="64"/>
                  <a:pt x="501" y="64"/>
                </a:cubicBezTo>
                <a:cubicBezTo>
                  <a:pt x="491" y="64"/>
                  <a:pt x="491" y="64"/>
                  <a:pt x="491" y="64"/>
                </a:cubicBezTo>
                <a:cubicBezTo>
                  <a:pt x="491" y="100"/>
                  <a:pt x="491" y="100"/>
                  <a:pt x="491" y="100"/>
                </a:cubicBezTo>
                <a:cubicBezTo>
                  <a:pt x="484" y="100"/>
                  <a:pt x="484" y="100"/>
                  <a:pt x="484" y="100"/>
                </a:cubicBezTo>
                <a:cubicBezTo>
                  <a:pt x="484" y="64"/>
                  <a:pt x="484" y="64"/>
                  <a:pt x="484" y="64"/>
                </a:cubicBezTo>
                <a:close/>
                <a:moveTo>
                  <a:pt x="502" y="59"/>
                </a:moveTo>
                <a:cubicBezTo>
                  <a:pt x="509" y="59"/>
                  <a:pt x="509" y="59"/>
                  <a:pt x="509" y="59"/>
                </a:cubicBezTo>
                <a:cubicBezTo>
                  <a:pt x="509" y="49"/>
                  <a:pt x="509" y="49"/>
                  <a:pt x="509" y="49"/>
                </a:cubicBezTo>
                <a:cubicBezTo>
                  <a:pt x="511" y="48"/>
                  <a:pt x="513" y="47"/>
                  <a:pt x="516" y="46"/>
                </a:cubicBezTo>
                <a:cubicBezTo>
                  <a:pt x="516" y="59"/>
                  <a:pt x="516" y="59"/>
                  <a:pt x="516" y="59"/>
                </a:cubicBezTo>
                <a:cubicBezTo>
                  <a:pt x="526" y="59"/>
                  <a:pt x="526" y="59"/>
                  <a:pt x="526" y="59"/>
                </a:cubicBezTo>
                <a:cubicBezTo>
                  <a:pt x="526" y="64"/>
                  <a:pt x="526" y="64"/>
                  <a:pt x="526" y="64"/>
                </a:cubicBezTo>
                <a:cubicBezTo>
                  <a:pt x="516" y="64"/>
                  <a:pt x="516" y="64"/>
                  <a:pt x="516" y="64"/>
                </a:cubicBezTo>
                <a:cubicBezTo>
                  <a:pt x="516" y="88"/>
                  <a:pt x="516" y="88"/>
                  <a:pt x="516" y="88"/>
                </a:cubicBezTo>
                <a:cubicBezTo>
                  <a:pt x="516" y="90"/>
                  <a:pt x="516" y="92"/>
                  <a:pt x="517" y="94"/>
                </a:cubicBezTo>
                <a:cubicBezTo>
                  <a:pt x="518" y="95"/>
                  <a:pt x="520" y="95"/>
                  <a:pt x="522" y="95"/>
                </a:cubicBezTo>
                <a:cubicBezTo>
                  <a:pt x="524" y="95"/>
                  <a:pt x="525" y="95"/>
                  <a:pt x="526" y="94"/>
                </a:cubicBezTo>
                <a:cubicBezTo>
                  <a:pt x="526" y="94"/>
                  <a:pt x="526" y="94"/>
                  <a:pt x="526" y="100"/>
                </a:cubicBezTo>
                <a:cubicBezTo>
                  <a:pt x="525" y="101"/>
                  <a:pt x="523" y="101"/>
                  <a:pt x="520" y="101"/>
                </a:cubicBezTo>
                <a:cubicBezTo>
                  <a:pt x="513" y="101"/>
                  <a:pt x="509" y="97"/>
                  <a:pt x="509" y="89"/>
                </a:cubicBezTo>
                <a:cubicBezTo>
                  <a:pt x="509" y="64"/>
                  <a:pt x="509" y="64"/>
                  <a:pt x="509" y="64"/>
                </a:cubicBezTo>
                <a:cubicBezTo>
                  <a:pt x="502" y="64"/>
                  <a:pt x="502" y="64"/>
                  <a:pt x="502" y="64"/>
                </a:cubicBezTo>
                <a:cubicBezTo>
                  <a:pt x="502" y="59"/>
                  <a:pt x="502" y="59"/>
                  <a:pt x="502" y="59"/>
                </a:cubicBezTo>
                <a:close/>
                <a:moveTo>
                  <a:pt x="283" y="47"/>
                </a:moveTo>
                <a:cubicBezTo>
                  <a:pt x="282" y="46"/>
                  <a:pt x="282" y="45"/>
                  <a:pt x="282" y="43"/>
                </a:cubicBezTo>
                <a:cubicBezTo>
                  <a:pt x="282" y="42"/>
                  <a:pt x="282" y="41"/>
                  <a:pt x="283" y="41"/>
                </a:cubicBezTo>
                <a:cubicBezTo>
                  <a:pt x="284" y="40"/>
                  <a:pt x="285" y="39"/>
                  <a:pt x="286" y="39"/>
                </a:cubicBezTo>
                <a:cubicBezTo>
                  <a:pt x="287" y="39"/>
                  <a:pt x="289" y="40"/>
                  <a:pt x="289" y="41"/>
                </a:cubicBezTo>
                <a:cubicBezTo>
                  <a:pt x="290" y="41"/>
                  <a:pt x="291" y="42"/>
                  <a:pt x="291" y="43"/>
                </a:cubicBezTo>
                <a:cubicBezTo>
                  <a:pt x="291" y="45"/>
                  <a:pt x="290" y="46"/>
                  <a:pt x="289" y="47"/>
                </a:cubicBezTo>
                <a:cubicBezTo>
                  <a:pt x="289" y="47"/>
                  <a:pt x="287" y="48"/>
                  <a:pt x="286" y="48"/>
                </a:cubicBezTo>
                <a:cubicBezTo>
                  <a:pt x="285" y="48"/>
                  <a:pt x="284" y="47"/>
                  <a:pt x="283" y="47"/>
                </a:cubicBezTo>
                <a:close/>
                <a:moveTo>
                  <a:pt x="283" y="59"/>
                </a:moveTo>
                <a:cubicBezTo>
                  <a:pt x="289" y="59"/>
                  <a:pt x="289" y="59"/>
                  <a:pt x="289" y="59"/>
                </a:cubicBezTo>
                <a:cubicBezTo>
                  <a:pt x="289" y="100"/>
                  <a:pt x="289" y="100"/>
                  <a:pt x="289" y="100"/>
                </a:cubicBezTo>
                <a:cubicBezTo>
                  <a:pt x="283" y="100"/>
                  <a:pt x="283" y="100"/>
                  <a:pt x="283" y="100"/>
                </a:cubicBezTo>
                <a:cubicBezTo>
                  <a:pt x="283" y="59"/>
                  <a:pt x="283" y="59"/>
                  <a:pt x="283" y="59"/>
                </a:cubicBezTo>
                <a:close/>
                <a:moveTo>
                  <a:pt x="303" y="95"/>
                </a:moveTo>
                <a:cubicBezTo>
                  <a:pt x="299" y="92"/>
                  <a:pt x="297" y="86"/>
                  <a:pt x="297" y="80"/>
                </a:cubicBezTo>
                <a:cubicBezTo>
                  <a:pt x="297" y="74"/>
                  <a:pt x="299" y="68"/>
                  <a:pt x="303" y="64"/>
                </a:cubicBezTo>
                <a:cubicBezTo>
                  <a:pt x="307" y="60"/>
                  <a:pt x="312" y="57"/>
                  <a:pt x="319" y="57"/>
                </a:cubicBezTo>
                <a:cubicBezTo>
                  <a:pt x="323" y="57"/>
                  <a:pt x="326" y="58"/>
                  <a:pt x="329" y="60"/>
                </a:cubicBezTo>
                <a:cubicBezTo>
                  <a:pt x="329" y="66"/>
                  <a:pt x="329" y="66"/>
                  <a:pt x="329" y="66"/>
                </a:cubicBezTo>
                <a:cubicBezTo>
                  <a:pt x="326" y="64"/>
                  <a:pt x="322" y="63"/>
                  <a:pt x="319" y="63"/>
                </a:cubicBezTo>
                <a:cubicBezTo>
                  <a:pt x="315" y="63"/>
                  <a:pt x="311" y="65"/>
                  <a:pt x="308" y="68"/>
                </a:cubicBezTo>
                <a:cubicBezTo>
                  <a:pt x="306" y="71"/>
                  <a:pt x="304" y="75"/>
                  <a:pt x="304" y="80"/>
                </a:cubicBezTo>
                <a:cubicBezTo>
                  <a:pt x="304" y="85"/>
                  <a:pt x="305" y="88"/>
                  <a:pt x="308" y="91"/>
                </a:cubicBezTo>
                <a:cubicBezTo>
                  <a:pt x="311" y="94"/>
                  <a:pt x="314" y="96"/>
                  <a:pt x="318" y="96"/>
                </a:cubicBezTo>
                <a:cubicBezTo>
                  <a:pt x="322" y="96"/>
                  <a:pt x="325" y="94"/>
                  <a:pt x="328" y="92"/>
                </a:cubicBezTo>
                <a:cubicBezTo>
                  <a:pt x="328" y="92"/>
                  <a:pt x="328" y="92"/>
                  <a:pt x="328" y="98"/>
                </a:cubicBezTo>
                <a:cubicBezTo>
                  <a:pt x="325" y="100"/>
                  <a:pt x="321" y="101"/>
                  <a:pt x="317" y="101"/>
                </a:cubicBezTo>
                <a:cubicBezTo>
                  <a:pt x="311" y="101"/>
                  <a:pt x="307" y="99"/>
                  <a:pt x="303" y="95"/>
                </a:cubicBezTo>
                <a:close/>
                <a:moveTo>
                  <a:pt x="379" y="101"/>
                </a:moveTo>
                <a:cubicBezTo>
                  <a:pt x="385" y="101"/>
                  <a:pt x="390" y="99"/>
                  <a:pt x="394" y="95"/>
                </a:cubicBezTo>
                <a:cubicBezTo>
                  <a:pt x="398" y="91"/>
                  <a:pt x="399" y="86"/>
                  <a:pt x="399" y="79"/>
                </a:cubicBezTo>
                <a:cubicBezTo>
                  <a:pt x="399" y="72"/>
                  <a:pt x="398" y="67"/>
                  <a:pt x="394" y="63"/>
                </a:cubicBezTo>
                <a:cubicBezTo>
                  <a:pt x="391" y="59"/>
                  <a:pt x="386" y="57"/>
                  <a:pt x="380" y="57"/>
                </a:cubicBezTo>
                <a:cubicBezTo>
                  <a:pt x="373" y="57"/>
                  <a:pt x="369" y="59"/>
                  <a:pt x="365" y="63"/>
                </a:cubicBezTo>
                <a:cubicBezTo>
                  <a:pt x="361" y="67"/>
                  <a:pt x="358" y="73"/>
                  <a:pt x="358" y="80"/>
                </a:cubicBezTo>
                <a:cubicBezTo>
                  <a:pt x="358" y="86"/>
                  <a:pt x="360" y="91"/>
                  <a:pt x="364" y="95"/>
                </a:cubicBezTo>
                <a:cubicBezTo>
                  <a:pt x="368" y="99"/>
                  <a:pt x="373" y="101"/>
                  <a:pt x="379" y="101"/>
                </a:cubicBezTo>
                <a:close/>
                <a:moveTo>
                  <a:pt x="369" y="67"/>
                </a:moveTo>
                <a:cubicBezTo>
                  <a:pt x="372" y="65"/>
                  <a:pt x="375" y="63"/>
                  <a:pt x="379" y="63"/>
                </a:cubicBezTo>
                <a:cubicBezTo>
                  <a:pt x="384" y="63"/>
                  <a:pt x="387" y="65"/>
                  <a:pt x="389" y="67"/>
                </a:cubicBezTo>
                <a:cubicBezTo>
                  <a:pt x="391" y="70"/>
                  <a:pt x="393" y="74"/>
                  <a:pt x="393" y="79"/>
                </a:cubicBezTo>
                <a:cubicBezTo>
                  <a:pt x="393" y="85"/>
                  <a:pt x="392" y="88"/>
                  <a:pt x="389" y="91"/>
                </a:cubicBezTo>
                <a:cubicBezTo>
                  <a:pt x="387" y="94"/>
                  <a:pt x="384" y="96"/>
                  <a:pt x="379" y="96"/>
                </a:cubicBezTo>
                <a:cubicBezTo>
                  <a:pt x="375" y="96"/>
                  <a:pt x="372" y="94"/>
                  <a:pt x="369" y="91"/>
                </a:cubicBezTo>
                <a:cubicBezTo>
                  <a:pt x="367" y="88"/>
                  <a:pt x="365" y="85"/>
                  <a:pt x="365" y="80"/>
                </a:cubicBezTo>
                <a:cubicBezTo>
                  <a:pt x="365" y="74"/>
                  <a:pt x="367" y="70"/>
                  <a:pt x="369" y="67"/>
                </a:cubicBezTo>
                <a:close/>
                <a:moveTo>
                  <a:pt x="531" y="151"/>
                </a:moveTo>
                <a:cubicBezTo>
                  <a:pt x="533" y="153"/>
                  <a:pt x="534" y="156"/>
                  <a:pt x="534" y="159"/>
                </a:cubicBezTo>
                <a:cubicBezTo>
                  <a:pt x="534" y="162"/>
                  <a:pt x="533" y="165"/>
                  <a:pt x="530" y="167"/>
                </a:cubicBezTo>
                <a:cubicBezTo>
                  <a:pt x="528" y="170"/>
                  <a:pt x="524" y="171"/>
                  <a:pt x="519" y="171"/>
                </a:cubicBezTo>
                <a:cubicBezTo>
                  <a:pt x="515" y="171"/>
                  <a:pt x="512" y="170"/>
                  <a:pt x="509" y="168"/>
                </a:cubicBezTo>
                <a:cubicBezTo>
                  <a:pt x="509" y="161"/>
                  <a:pt x="509" y="161"/>
                  <a:pt x="509" y="161"/>
                </a:cubicBezTo>
                <a:cubicBezTo>
                  <a:pt x="512" y="164"/>
                  <a:pt x="516" y="165"/>
                  <a:pt x="520" y="165"/>
                </a:cubicBezTo>
                <a:cubicBezTo>
                  <a:pt x="525" y="165"/>
                  <a:pt x="527" y="163"/>
                  <a:pt x="527" y="159"/>
                </a:cubicBezTo>
                <a:cubicBezTo>
                  <a:pt x="527" y="158"/>
                  <a:pt x="527" y="156"/>
                  <a:pt x="526" y="155"/>
                </a:cubicBezTo>
                <a:cubicBezTo>
                  <a:pt x="525" y="154"/>
                  <a:pt x="522" y="153"/>
                  <a:pt x="519" y="151"/>
                </a:cubicBezTo>
                <a:cubicBezTo>
                  <a:pt x="515" y="150"/>
                  <a:pt x="513" y="148"/>
                  <a:pt x="512" y="147"/>
                </a:cubicBezTo>
                <a:cubicBezTo>
                  <a:pt x="510" y="144"/>
                  <a:pt x="509" y="142"/>
                  <a:pt x="509" y="139"/>
                </a:cubicBezTo>
                <a:cubicBezTo>
                  <a:pt x="509" y="135"/>
                  <a:pt x="510" y="133"/>
                  <a:pt x="513" y="130"/>
                </a:cubicBezTo>
                <a:cubicBezTo>
                  <a:pt x="516" y="128"/>
                  <a:pt x="519" y="127"/>
                  <a:pt x="523" y="127"/>
                </a:cubicBezTo>
                <a:cubicBezTo>
                  <a:pt x="527" y="127"/>
                  <a:pt x="530" y="128"/>
                  <a:pt x="532" y="129"/>
                </a:cubicBezTo>
                <a:cubicBezTo>
                  <a:pt x="532" y="135"/>
                  <a:pt x="532" y="135"/>
                  <a:pt x="532" y="135"/>
                </a:cubicBezTo>
                <a:cubicBezTo>
                  <a:pt x="530" y="133"/>
                  <a:pt x="527" y="133"/>
                  <a:pt x="523" y="133"/>
                </a:cubicBezTo>
                <a:cubicBezTo>
                  <a:pt x="521" y="133"/>
                  <a:pt x="519" y="133"/>
                  <a:pt x="518" y="134"/>
                </a:cubicBezTo>
                <a:cubicBezTo>
                  <a:pt x="516" y="135"/>
                  <a:pt x="516" y="137"/>
                  <a:pt x="516" y="138"/>
                </a:cubicBezTo>
                <a:cubicBezTo>
                  <a:pt x="516" y="140"/>
                  <a:pt x="516" y="142"/>
                  <a:pt x="517" y="143"/>
                </a:cubicBezTo>
                <a:cubicBezTo>
                  <a:pt x="518" y="144"/>
                  <a:pt x="521" y="145"/>
                  <a:pt x="524" y="146"/>
                </a:cubicBezTo>
                <a:cubicBezTo>
                  <a:pt x="527" y="148"/>
                  <a:pt x="530" y="149"/>
                  <a:pt x="531" y="151"/>
                </a:cubicBezTo>
                <a:close/>
                <a:moveTo>
                  <a:pt x="332" y="146"/>
                </a:moveTo>
                <a:cubicBezTo>
                  <a:pt x="332" y="137"/>
                  <a:pt x="329" y="133"/>
                  <a:pt x="322" y="133"/>
                </a:cubicBezTo>
                <a:cubicBezTo>
                  <a:pt x="319" y="133"/>
                  <a:pt x="316" y="134"/>
                  <a:pt x="314" y="136"/>
                </a:cubicBezTo>
                <a:cubicBezTo>
                  <a:pt x="312" y="139"/>
                  <a:pt x="311" y="142"/>
                  <a:pt x="311" y="146"/>
                </a:cubicBezTo>
                <a:cubicBezTo>
                  <a:pt x="311" y="170"/>
                  <a:pt x="311" y="170"/>
                  <a:pt x="311" y="170"/>
                </a:cubicBezTo>
                <a:cubicBezTo>
                  <a:pt x="304" y="170"/>
                  <a:pt x="304" y="170"/>
                  <a:pt x="304" y="170"/>
                </a:cubicBezTo>
                <a:cubicBezTo>
                  <a:pt x="304" y="128"/>
                  <a:pt x="304" y="128"/>
                  <a:pt x="304" y="128"/>
                </a:cubicBezTo>
                <a:cubicBezTo>
                  <a:pt x="311" y="128"/>
                  <a:pt x="311" y="128"/>
                  <a:pt x="311" y="128"/>
                </a:cubicBezTo>
                <a:cubicBezTo>
                  <a:pt x="311" y="135"/>
                  <a:pt x="311" y="135"/>
                  <a:pt x="311" y="135"/>
                </a:cubicBezTo>
                <a:cubicBezTo>
                  <a:pt x="311" y="135"/>
                  <a:pt x="311" y="135"/>
                  <a:pt x="311" y="135"/>
                </a:cubicBezTo>
                <a:cubicBezTo>
                  <a:pt x="314" y="130"/>
                  <a:pt x="319" y="127"/>
                  <a:pt x="325" y="127"/>
                </a:cubicBezTo>
                <a:cubicBezTo>
                  <a:pt x="329" y="127"/>
                  <a:pt x="333" y="128"/>
                  <a:pt x="335" y="131"/>
                </a:cubicBezTo>
                <a:cubicBezTo>
                  <a:pt x="338" y="134"/>
                  <a:pt x="339" y="139"/>
                  <a:pt x="339" y="144"/>
                </a:cubicBezTo>
                <a:cubicBezTo>
                  <a:pt x="339" y="144"/>
                  <a:pt x="339" y="144"/>
                  <a:pt x="339" y="170"/>
                </a:cubicBezTo>
                <a:cubicBezTo>
                  <a:pt x="332" y="170"/>
                  <a:pt x="332" y="170"/>
                  <a:pt x="332" y="170"/>
                </a:cubicBezTo>
                <a:cubicBezTo>
                  <a:pt x="332" y="146"/>
                  <a:pt x="332" y="146"/>
                  <a:pt x="332" y="146"/>
                </a:cubicBezTo>
                <a:close/>
                <a:moveTo>
                  <a:pt x="448" y="144"/>
                </a:moveTo>
                <a:cubicBezTo>
                  <a:pt x="448" y="144"/>
                  <a:pt x="448" y="144"/>
                  <a:pt x="448" y="170"/>
                </a:cubicBezTo>
                <a:cubicBezTo>
                  <a:pt x="441" y="170"/>
                  <a:pt x="441" y="170"/>
                  <a:pt x="441" y="170"/>
                </a:cubicBezTo>
                <a:cubicBezTo>
                  <a:pt x="441" y="146"/>
                  <a:pt x="441" y="146"/>
                  <a:pt x="441" y="146"/>
                </a:cubicBezTo>
                <a:cubicBezTo>
                  <a:pt x="441" y="141"/>
                  <a:pt x="441" y="137"/>
                  <a:pt x="439" y="135"/>
                </a:cubicBezTo>
                <a:cubicBezTo>
                  <a:pt x="438" y="133"/>
                  <a:pt x="435" y="133"/>
                  <a:pt x="432" y="133"/>
                </a:cubicBezTo>
                <a:cubicBezTo>
                  <a:pt x="429" y="133"/>
                  <a:pt x="427" y="134"/>
                  <a:pt x="425" y="136"/>
                </a:cubicBezTo>
                <a:cubicBezTo>
                  <a:pt x="423" y="139"/>
                  <a:pt x="422" y="142"/>
                  <a:pt x="422" y="146"/>
                </a:cubicBezTo>
                <a:cubicBezTo>
                  <a:pt x="422" y="170"/>
                  <a:pt x="422" y="170"/>
                  <a:pt x="422" y="170"/>
                </a:cubicBezTo>
                <a:cubicBezTo>
                  <a:pt x="415" y="170"/>
                  <a:pt x="415" y="170"/>
                  <a:pt x="415" y="170"/>
                </a:cubicBezTo>
                <a:cubicBezTo>
                  <a:pt x="415" y="145"/>
                  <a:pt x="415" y="145"/>
                  <a:pt x="415" y="145"/>
                </a:cubicBezTo>
                <a:cubicBezTo>
                  <a:pt x="415" y="137"/>
                  <a:pt x="412" y="133"/>
                  <a:pt x="405" y="133"/>
                </a:cubicBezTo>
                <a:cubicBezTo>
                  <a:pt x="402" y="133"/>
                  <a:pt x="400" y="134"/>
                  <a:pt x="398" y="136"/>
                </a:cubicBezTo>
                <a:cubicBezTo>
                  <a:pt x="396" y="139"/>
                  <a:pt x="395" y="142"/>
                  <a:pt x="395" y="146"/>
                </a:cubicBezTo>
                <a:cubicBezTo>
                  <a:pt x="395" y="170"/>
                  <a:pt x="395" y="170"/>
                  <a:pt x="395" y="170"/>
                </a:cubicBezTo>
                <a:cubicBezTo>
                  <a:pt x="389" y="170"/>
                  <a:pt x="389" y="170"/>
                  <a:pt x="389" y="170"/>
                </a:cubicBezTo>
                <a:cubicBezTo>
                  <a:pt x="389" y="128"/>
                  <a:pt x="389" y="128"/>
                  <a:pt x="389" y="128"/>
                </a:cubicBezTo>
                <a:cubicBezTo>
                  <a:pt x="395" y="128"/>
                  <a:pt x="395" y="128"/>
                  <a:pt x="395" y="128"/>
                </a:cubicBezTo>
                <a:cubicBezTo>
                  <a:pt x="395" y="135"/>
                  <a:pt x="395" y="135"/>
                  <a:pt x="395" y="135"/>
                </a:cubicBezTo>
                <a:cubicBezTo>
                  <a:pt x="396" y="135"/>
                  <a:pt x="396" y="135"/>
                  <a:pt x="396" y="135"/>
                </a:cubicBezTo>
                <a:cubicBezTo>
                  <a:pt x="398" y="129"/>
                  <a:pt x="403" y="127"/>
                  <a:pt x="409" y="127"/>
                </a:cubicBezTo>
                <a:cubicBezTo>
                  <a:pt x="412" y="127"/>
                  <a:pt x="414" y="128"/>
                  <a:pt x="416" y="129"/>
                </a:cubicBezTo>
                <a:cubicBezTo>
                  <a:pt x="418" y="131"/>
                  <a:pt x="420" y="133"/>
                  <a:pt x="421" y="135"/>
                </a:cubicBezTo>
                <a:cubicBezTo>
                  <a:pt x="423" y="130"/>
                  <a:pt x="428" y="127"/>
                  <a:pt x="434" y="127"/>
                </a:cubicBezTo>
                <a:cubicBezTo>
                  <a:pt x="443" y="127"/>
                  <a:pt x="448" y="133"/>
                  <a:pt x="448" y="144"/>
                </a:cubicBezTo>
                <a:close/>
                <a:moveTo>
                  <a:pt x="458" y="128"/>
                </a:moveTo>
                <a:cubicBezTo>
                  <a:pt x="465" y="128"/>
                  <a:pt x="465" y="128"/>
                  <a:pt x="465" y="128"/>
                </a:cubicBezTo>
                <a:cubicBezTo>
                  <a:pt x="465" y="170"/>
                  <a:pt x="465" y="170"/>
                  <a:pt x="465" y="170"/>
                </a:cubicBezTo>
                <a:cubicBezTo>
                  <a:pt x="458" y="170"/>
                  <a:pt x="458" y="170"/>
                  <a:pt x="458" y="170"/>
                </a:cubicBezTo>
                <a:cubicBezTo>
                  <a:pt x="458" y="128"/>
                  <a:pt x="458" y="128"/>
                  <a:pt x="458" y="128"/>
                </a:cubicBezTo>
                <a:close/>
                <a:moveTo>
                  <a:pt x="470" y="63"/>
                </a:moveTo>
                <a:cubicBezTo>
                  <a:pt x="467" y="59"/>
                  <a:pt x="462" y="57"/>
                  <a:pt x="456" y="57"/>
                </a:cubicBezTo>
                <a:cubicBezTo>
                  <a:pt x="450" y="57"/>
                  <a:pt x="444" y="59"/>
                  <a:pt x="441" y="63"/>
                </a:cubicBezTo>
                <a:cubicBezTo>
                  <a:pt x="437" y="67"/>
                  <a:pt x="434" y="73"/>
                  <a:pt x="434" y="80"/>
                </a:cubicBezTo>
                <a:cubicBezTo>
                  <a:pt x="434" y="86"/>
                  <a:pt x="436" y="91"/>
                  <a:pt x="440" y="95"/>
                </a:cubicBezTo>
                <a:cubicBezTo>
                  <a:pt x="443" y="99"/>
                  <a:pt x="448" y="101"/>
                  <a:pt x="455" y="101"/>
                </a:cubicBezTo>
                <a:cubicBezTo>
                  <a:pt x="461" y="101"/>
                  <a:pt x="466" y="99"/>
                  <a:pt x="470" y="95"/>
                </a:cubicBezTo>
                <a:cubicBezTo>
                  <a:pt x="474" y="91"/>
                  <a:pt x="476" y="86"/>
                  <a:pt x="476" y="79"/>
                </a:cubicBezTo>
                <a:cubicBezTo>
                  <a:pt x="476" y="72"/>
                  <a:pt x="474" y="67"/>
                  <a:pt x="470" y="63"/>
                </a:cubicBezTo>
                <a:close/>
                <a:moveTo>
                  <a:pt x="465" y="91"/>
                </a:moveTo>
                <a:cubicBezTo>
                  <a:pt x="463" y="94"/>
                  <a:pt x="460" y="96"/>
                  <a:pt x="455" y="96"/>
                </a:cubicBezTo>
                <a:cubicBezTo>
                  <a:pt x="451" y="96"/>
                  <a:pt x="448" y="94"/>
                  <a:pt x="445" y="91"/>
                </a:cubicBezTo>
                <a:cubicBezTo>
                  <a:pt x="443" y="88"/>
                  <a:pt x="441" y="85"/>
                  <a:pt x="441" y="80"/>
                </a:cubicBezTo>
                <a:cubicBezTo>
                  <a:pt x="441" y="74"/>
                  <a:pt x="443" y="70"/>
                  <a:pt x="445" y="67"/>
                </a:cubicBezTo>
                <a:cubicBezTo>
                  <a:pt x="448" y="65"/>
                  <a:pt x="451" y="63"/>
                  <a:pt x="455" y="63"/>
                </a:cubicBezTo>
                <a:cubicBezTo>
                  <a:pt x="459" y="63"/>
                  <a:pt x="463" y="65"/>
                  <a:pt x="465" y="67"/>
                </a:cubicBezTo>
                <a:cubicBezTo>
                  <a:pt x="467" y="70"/>
                  <a:pt x="469" y="74"/>
                  <a:pt x="469" y="79"/>
                </a:cubicBezTo>
                <a:cubicBezTo>
                  <a:pt x="469" y="85"/>
                  <a:pt x="467" y="88"/>
                  <a:pt x="465" y="91"/>
                </a:cubicBezTo>
                <a:close/>
                <a:moveTo>
                  <a:pt x="266" y="190"/>
                </a:moveTo>
                <a:cubicBezTo>
                  <a:pt x="264" y="190"/>
                  <a:pt x="263" y="189"/>
                  <a:pt x="261" y="189"/>
                </a:cubicBezTo>
                <a:cubicBezTo>
                  <a:pt x="261" y="183"/>
                  <a:pt x="261" y="183"/>
                  <a:pt x="261" y="183"/>
                </a:cubicBezTo>
                <a:cubicBezTo>
                  <a:pt x="263" y="183"/>
                  <a:pt x="264" y="184"/>
                  <a:pt x="266" y="184"/>
                </a:cubicBezTo>
                <a:cubicBezTo>
                  <a:pt x="269" y="184"/>
                  <a:pt x="271" y="182"/>
                  <a:pt x="273" y="178"/>
                </a:cubicBezTo>
                <a:cubicBezTo>
                  <a:pt x="276" y="170"/>
                  <a:pt x="276" y="170"/>
                  <a:pt x="276" y="170"/>
                </a:cubicBezTo>
                <a:cubicBezTo>
                  <a:pt x="260" y="128"/>
                  <a:pt x="260" y="128"/>
                  <a:pt x="260" y="128"/>
                </a:cubicBezTo>
                <a:cubicBezTo>
                  <a:pt x="268" y="128"/>
                  <a:pt x="268" y="128"/>
                  <a:pt x="268" y="128"/>
                </a:cubicBezTo>
                <a:cubicBezTo>
                  <a:pt x="279" y="160"/>
                  <a:pt x="279" y="160"/>
                  <a:pt x="279" y="160"/>
                </a:cubicBezTo>
                <a:cubicBezTo>
                  <a:pt x="279" y="161"/>
                  <a:pt x="279" y="162"/>
                  <a:pt x="280" y="163"/>
                </a:cubicBezTo>
                <a:cubicBezTo>
                  <a:pt x="280" y="163"/>
                  <a:pt x="280" y="163"/>
                  <a:pt x="280" y="163"/>
                </a:cubicBezTo>
                <a:cubicBezTo>
                  <a:pt x="280" y="162"/>
                  <a:pt x="280" y="162"/>
                  <a:pt x="281" y="160"/>
                </a:cubicBezTo>
                <a:cubicBezTo>
                  <a:pt x="293" y="128"/>
                  <a:pt x="293" y="128"/>
                  <a:pt x="293" y="128"/>
                </a:cubicBezTo>
                <a:cubicBezTo>
                  <a:pt x="293" y="128"/>
                  <a:pt x="293" y="128"/>
                  <a:pt x="300" y="128"/>
                </a:cubicBezTo>
                <a:cubicBezTo>
                  <a:pt x="280" y="176"/>
                  <a:pt x="280" y="176"/>
                  <a:pt x="280" y="176"/>
                </a:cubicBezTo>
                <a:cubicBezTo>
                  <a:pt x="277" y="185"/>
                  <a:pt x="272" y="190"/>
                  <a:pt x="266" y="190"/>
                </a:cubicBezTo>
                <a:close/>
                <a:moveTo>
                  <a:pt x="346" y="67"/>
                </a:moveTo>
                <a:cubicBezTo>
                  <a:pt x="344" y="70"/>
                  <a:pt x="343" y="74"/>
                  <a:pt x="343" y="79"/>
                </a:cubicBezTo>
                <a:cubicBezTo>
                  <a:pt x="343" y="100"/>
                  <a:pt x="343" y="100"/>
                  <a:pt x="343" y="100"/>
                </a:cubicBezTo>
                <a:cubicBezTo>
                  <a:pt x="337" y="100"/>
                  <a:pt x="337" y="100"/>
                  <a:pt x="337" y="100"/>
                </a:cubicBezTo>
                <a:cubicBezTo>
                  <a:pt x="337" y="58"/>
                  <a:pt x="337" y="58"/>
                  <a:pt x="337" y="58"/>
                </a:cubicBezTo>
                <a:cubicBezTo>
                  <a:pt x="343" y="58"/>
                  <a:pt x="343" y="58"/>
                  <a:pt x="343" y="58"/>
                </a:cubicBezTo>
                <a:cubicBezTo>
                  <a:pt x="343" y="67"/>
                  <a:pt x="343" y="67"/>
                  <a:pt x="343" y="67"/>
                </a:cubicBezTo>
                <a:cubicBezTo>
                  <a:pt x="344" y="64"/>
                  <a:pt x="346" y="62"/>
                  <a:pt x="348" y="60"/>
                </a:cubicBezTo>
                <a:cubicBezTo>
                  <a:pt x="349" y="58"/>
                  <a:pt x="352" y="57"/>
                  <a:pt x="354" y="57"/>
                </a:cubicBezTo>
                <a:cubicBezTo>
                  <a:pt x="356" y="57"/>
                  <a:pt x="357" y="58"/>
                  <a:pt x="358" y="58"/>
                </a:cubicBezTo>
                <a:cubicBezTo>
                  <a:pt x="358" y="58"/>
                  <a:pt x="358" y="58"/>
                  <a:pt x="358" y="65"/>
                </a:cubicBezTo>
                <a:cubicBezTo>
                  <a:pt x="357" y="64"/>
                  <a:pt x="355" y="64"/>
                  <a:pt x="353" y="64"/>
                </a:cubicBezTo>
                <a:cubicBezTo>
                  <a:pt x="350" y="64"/>
                  <a:pt x="348" y="65"/>
                  <a:pt x="346" y="67"/>
                </a:cubicBezTo>
                <a:close/>
                <a:moveTo>
                  <a:pt x="464" y="110"/>
                </a:moveTo>
                <a:cubicBezTo>
                  <a:pt x="465" y="111"/>
                  <a:pt x="466" y="112"/>
                  <a:pt x="466" y="113"/>
                </a:cubicBezTo>
                <a:cubicBezTo>
                  <a:pt x="466" y="114"/>
                  <a:pt x="465" y="115"/>
                  <a:pt x="464" y="116"/>
                </a:cubicBezTo>
                <a:cubicBezTo>
                  <a:pt x="463" y="117"/>
                  <a:pt x="463" y="117"/>
                  <a:pt x="461" y="117"/>
                </a:cubicBezTo>
                <a:cubicBezTo>
                  <a:pt x="460" y="117"/>
                  <a:pt x="459" y="117"/>
                  <a:pt x="458" y="116"/>
                </a:cubicBezTo>
                <a:cubicBezTo>
                  <a:pt x="457" y="115"/>
                  <a:pt x="457" y="114"/>
                  <a:pt x="457" y="113"/>
                </a:cubicBezTo>
                <a:cubicBezTo>
                  <a:pt x="457" y="112"/>
                  <a:pt x="457" y="111"/>
                  <a:pt x="458" y="110"/>
                </a:cubicBezTo>
                <a:cubicBezTo>
                  <a:pt x="459" y="109"/>
                  <a:pt x="460" y="109"/>
                  <a:pt x="461" y="109"/>
                </a:cubicBezTo>
                <a:cubicBezTo>
                  <a:pt x="463" y="109"/>
                  <a:pt x="463" y="109"/>
                  <a:pt x="464" y="110"/>
                </a:cubicBezTo>
                <a:close/>
                <a:moveTo>
                  <a:pt x="494" y="127"/>
                </a:moveTo>
                <a:cubicBezTo>
                  <a:pt x="498" y="127"/>
                  <a:pt x="501" y="128"/>
                  <a:pt x="504" y="129"/>
                </a:cubicBezTo>
                <a:cubicBezTo>
                  <a:pt x="504" y="136"/>
                  <a:pt x="504" y="136"/>
                  <a:pt x="504" y="136"/>
                </a:cubicBezTo>
                <a:cubicBezTo>
                  <a:pt x="501" y="134"/>
                  <a:pt x="497" y="133"/>
                  <a:pt x="494" y="133"/>
                </a:cubicBezTo>
                <a:cubicBezTo>
                  <a:pt x="490" y="133"/>
                  <a:pt x="486" y="134"/>
                  <a:pt x="484" y="137"/>
                </a:cubicBezTo>
                <a:cubicBezTo>
                  <a:pt x="481" y="140"/>
                  <a:pt x="479" y="144"/>
                  <a:pt x="479" y="149"/>
                </a:cubicBezTo>
                <a:cubicBezTo>
                  <a:pt x="479" y="154"/>
                  <a:pt x="481" y="158"/>
                  <a:pt x="483" y="161"/>
                </a:cubicBezTo>
                <a:cubicBezTo>
                  <a:pt x="486" y="164"/>
                  <a:pt x="489" y="165"/>
                  <a:pt x="493" y="165"/>
                </a:cubicBezTo>
                <a:cubicBezTo>
                  <a:pt x="497" y="165"/>
                  <a:pt x="501" y="164"/>
                  <a:pt x="504" y="161"/>
                </a:cubicBezTo>
                <a:cubicBezTo>
                  <a:pt x="504" y="161"/>
                  <a:pt x="504" y="161"/>
                  <a:pt x="504" y="168"/>
                </a:cubicBezTo>
                <a:cubicBezTo>
                  <a:pt x="501" y="170"/>
                  <a:pt x="497" y="171"/>
                  <a:pt x="492" y="171"/>
                </a:cubicBezTo>
                <a:cubicBezTo>
                  <a:pt x="486" y="171"/>
                  <a:pt x="482" y="169"/>
                  <a:pt x="478" y="165"/>
                </a:cubicBezTo>
                <a:cubicBezTo>
                  <a:pt x="474" y="161"/>
                  <a:pt x="473" y="156"/>
                  <a:pt x="473" y="150"/>
                </a:cubicBezTo>
                <a:cubicBezTo>
                  <a:pt x="473" y="143"/>
                  <a:pt x="475" y="138"/>
                  <a:pt x="478" y="133"/>
                </a:cubicBezTo>
                <a:cubicBezTo>
                  <a:pt x="482" y="129"/>
                  <a:pt x="488" y="127"/>
                  <a:pt x="494" y="127"/>
                </a:cubicBezTo>
                <a:close/>
                <a:moveTo>
                  <a:pt x="372" y="163"/>
                </a:moveTo>
                <a:cubicBezTo>
                  <a:pt x="372" y="163"/>
                  <a:pt x="372" y="163"/>
                  <a:pt x="372" y="163"/>
                </a:cubicBezTo>
                <a:cubicBezTo>
                  <a:pt x="372" y="163"/>
                  <a:pt x="372" y="163"/>
                  <a:pt x="372" y="170"/>
                </a:cubicBezTo>
                <a:cubicBezTo>
                  <a:pt x="372" y="170"/>
                  <a:pt x="372" y="170"/>
                  <a:pt x="379" y="170"/>
                </a:cubicBezTo>
                <a:cubicBezTo>
                  <a:pt x="379" y="170"/>
                  <a:pt x="379" y="170"/>
                  <a:pt x="379" y="142"/>
                </a:cubicBezTo>
                <a:cubicBezTo>
                  <a:pt x="379" y="132"/>
                  <a:pt x="374" y="127"/>
                  <a:pt x="364" y="127"/>
                </a:cubicBezTo>
                <a:cubicBezTo>
                  <a:pt x="361" y="127"/>
                  <a:pt x="358" y="127"/>
                  <a:pt x="356" y="128"/>
                </a:cubicBezTo>
                <a:cubicBezTo>
                  <a:pt x="353" y="129"/>
                  <a:pt x="351" y="130"/>
                  <a:pt x="350" y="131"/>
                </a:cubicBezTo>
                <a:cubicBezTo>
                  <a:pt x="350" y="131"/>
                  <a:pt x="350" y="131"/>
                  <a:pt x="350" y="138"/>
                </a:cubicBezTo>
                <a:cubicBezTo>
                  <a:pt x="354" y="134"/>
                  <a:pt x="358" y="133"/>
                  <a:pt x="363" y="133"/>
                </a:cubicBezTo>
                <a:cubicBezTo>
                  <a:pt x="369" y="133"/>
                  <a:pt x="372" y="136"/>
                  <a:pt x="372" y="143"/>
                </a:cubicBezTo>
                <a:cubicBezTo>
                  <a:pt x="372" y="143"/>
                  <a:pt x="372" y="143"/>
                  <a:pt x="359" y="145"/>
                </a:cubicBezTo>
                <a:cubicBezTo>
                  <a:pt x="350" y="146"/>
                  <a:pt x="346" y="151"/>
                  <a:pt x="346" y="159"/>
                </a:cubicBezTo>
                <a:cubicBezTo>
                  <a:pt x="346" y="162"/>
                  <a:pt x="347" y="165"/>
                  <a:pt x="349" y="167"/>
                </a:cubicBezTo>
                <a:cubicBezTo>
                  <a:pt x="351" y="170"/>
                  <a:pt x="355" y="171"/>
                  <a:pt x="359" y="171"/>
                </a:cubicBezTo>
                <a:cubicBezTo>
                  <a:pt x="364" y="171"/>
                  <a:pt x="369" y="168"/>
                  <a:pt x="372" y="163"/>
                </a:cubicBezTo>
                <a:close/>
                <a:moveTo>
                  <a:pt x="352" y="158"/>
                </a:moveTo>
                <a:cubicBezTo>
                  <a:pt x="352" y="156"/>
                  <a:pt x="353" y="154"/>
                  <a:pt x="354" y="153"/>
                </a:cubicBezTo>
                <a:cubicBezTo>
                  <a:pt x="356" y="152"/>
                  <a:pt x="358" y="151"/>
                  <a:pt x="362" y="150"/>
                </a:cubicBezTo>
                <a:cubicBezTo>
                  <a:pt x="362" y="150"/>
                  <a:pt x="362" y="150"/>
                  <a:pt x="372" y="149"/>
                </a:cubicBezTo>
                <a:cubicBezTo>
                  <a:pt x="372" y="149"/>
                  <a:pt x="372" y="149"/>
                  <a:pt x="372" y="153"/>
                </a:cubicBezTo>
                <a:cubicBezTo>
                  <a:pt x="372" y="156"/>
                  <a:pt x="371" y="159"/>
                  <a:pt x="369" y="162"/>
                </a:cubicBezTo>
                <a:cubicBezTo>
                  <a:pt x="367" y="164"/>
                  <a:pt x="364" y="165"/>
                  <a:pt x="360" y="165"/>
                </a:cubicBezTo>
                <a:cubicBezTo>
                  <a:pt x="358" y="165"/>
                  <a:pt x="356" y="164"/>
                  <a:pt x="355" y="163"/>
                </a:cubicBezTo>
                <a:cubicBezTo>
                  <a:pt x="353" y="162"/>
                  <a:pt x="352" y="160"/>
                  <a:pt x="352" y="158"/>
                </a:cubicBezTo>
                <a:close/>
                <a:moveTo>
                  <a:pt x="584" y="109"/>
                </a:moveTo>
                <a:cubicBezTo>
                  <a:pt x="589" y="109"/>
                  <a:pt x="594" y="110"/>
                  <a:pt x="598" y="112"/>
                </a:cubicBezTo>
                <a:cubicBezTo>
                  <a:pt x="598" y="119"/>
                  <a:pt x="598" y="119"/>
                  <a:pt x="598" y="119"/>
                </a:cubicBezTo>
                <a:cubicBezTo>
                  <a:pt x="594" y="117"/>
                  <a:pt x="589" y="116"/>
                  <a:pt x="583" y="116"/>
                </a:cubicBezTo>
                <a:cubicBezTo>
                  <a:pt x="576" y="116"/>
                  <a:pt x="571" y="118"/>
                  <a:pt x="566" y="123"/>
                </a:cubicBezTo>
                <a:cubicBezTo>
                  <a:pt x="562" y="127"/>
                  <a:pt x="560" y="134"/>
                  <a:pt x="560" y="142"/>
                </a:cubicBezTo>
                <a:cubicBezTo>
                  <a:pt x="560" y="149"/>
                  <a:pt x="562" y="155"/>
                  <a:pt x="566" y="160"/>
                </a:cubicBezTo>
                <a:cubicBezTo>
                  <a:pt x="570" y="164"/>
                  <a:pt x="575" y="166"/>
                  <a:pt x="582" y="166"/>
                </a:cubicBezTo>
                <a:cubicBezTo>
                  <a:pt x="588" y="166"/>
                  <a:pt x="594" y="165"/>
                  <a:pt x="598" y="162"/>
                </a:cubicBezTo>
                <a:cubicBezTo>
                  <a:pt x="598" y="169"/>
                  <a:pt x="598" y="169"/>
                  <a:pt x="598" y="169"/>
                </a:cubicBezTo>
                <a:cubicBezTo>
                  <a:pt x="593" y="171"/>
                  <a:pt x="588" y="173"/>
                  <a:pt x="581" y="173"/>
                </a:cubicBezTo>
                <a:cubicBezTo>
                  <a:pt x="572" y="173"/>
                  <a:pt x="565" y="170"/>
                  <a:pt x="560" y="164"/>
                </a:cubicBezTo>
                <a:cubicBezTo>
                  <a:pt x="555" y="159"/>
                  <a:pt x="552" y="151"/>
                  <a:pt x="552" y="142"/>
                </a:cubicBezTo>
                <a:cubicBezTo>
                  <a:pt x="552" y="132"/>
                  <a:pt x="555" y="124"/>
                  <a:pt x="561" y="118"/>
                </a:cubicBezTo>
                <a:cubicBezTo>
                  <a:pt x="567" y="112"/>
                  <a:pt x="574" y="109"/>
                  <a:pt x="584" y="109"/>
                </a:cubicBezTo>
                <a:close/>
                <a:moveTo>
                  <a:pt x="637" y="150"/>
                </a:moveTo>
                <a:cubicBezTo>
                  <a:pt x="636" y="149"/>
                  <a:pt x="635" y="148"/>
                  <a:pt x="635" y="147"/>
                </a:cubicBezTo>
                <a:cubicBezTo>
                  <a:pt x="634" y="146"/>
                  <a:pt x="633" y="145"/>
                  <a:pt x="632" y="145"/>
                </a:cubicBezTo>
                <a:cubicBezTo>
                  <a:pt x="632" y="144"/>
                  <a:pt x="631" y="144"/>
                  <a:pt x="630" y="143"/>
                </a:cubicBezTo>
                <a:cubicBezTo>
                  <a:pt x="630" y="143"/>
                  <a:pt x="630" y="143"/>
                  <a:pt x="630" y="143"/>
                </a:cubicBezTo>
                <a:cubicBezTo>
                  <a:pt x="632" y="142"/>
                  <a:pt x="634" y="142"/>
                  <a:pt x="635" y="141"/>
                </a:cubicBezTo>
                <a:cubicBezTo>
                  <a:pt x="637" y="140"/>
                  <a:pt x="638" y="139"/>
                  <a:pt x="640" y="137"/>
                </a:cubicBezTo>
                <a:cubicBezTo>
                  <a:pt x="641" y="136"/>
                  <a:pt x="642" y="134"/>
                  <a:pt x="642" y="132"/>
                </a:cubicBezTo>
                <a:cubicBezTo>
                  <a:pt x="643" y="131"/>
                  <a:pt x="643" y="129"/>
                  <a:pt x="643" y="126"/>
                </a:cubicBezTo>
                <a:cubicBezTo>
                  <a:pt x="643" y="124"/>
                  <a:pt x="643" y="121"/>
                  <a:pt x="642" y="119"/>
                </a:cubicBezTo>
                <a:cubicBezTo>
                  <a:pt x="641" y="117"/>
                  <a:pt x="640" y="115"/>
                  <a:pt x="638" y="114"/>
                </a:cubicBezTo>
                <a:cubicBezTo>
                  <a:pt x="636" y="113"/>
                  <a:pt x="634" y="112"/>
                  <a:pt x="632" y="111"/>
                </a:cubicBezTo>
                <a:cubicBezTo>
                  <a:pt x="630" y="110"/>
                  <a:pt x="627" y="110"/>
                  <a:pt x="625" y="110"/>
                </a:cubicBezTo>
                <a:cubicBezTo>
                  <a:pt x="606" y="110"/>
                  <a:pt x="606" y="110"/>
                  <a:pt x="606" y="110"/>
                </a:cubicBezTo>
                <a:cubicBezTo>
                  <a:pt x="606" y="172"/>
                  <a:pt x="606" y="172"/>
                  <a:pt x="606" y="172"/>
                </a:cubicBezTo>
                <a:cubicBezTo>
                  <a:pt x="613" y="172"/>
                  <a:pt x="613" y="172"/>
                  <a:pt x="613" y="172"/>
                </a:cubicBezTo>
                <a:cubicBezTo>
                  <a:pt x="613" y="145"/>
                  <a:pt x="613" y="145"/>
                  <a:pt x="613" y="145"/>
                </a:cubicBezTo>
                <a:cubicBezTo>
                  <a:pt x="619" y="145"/>
                  <a:pt x="619" y="145"/>
                  <a:pt x="619" y="145"/>
                </a:cubicBezTo>
                <a:cubicBezTo>
                  <a:pt x="621" y="145"/>
                  <a:pt x="622" y="146"/>
                  <a:pt x="623" y="146"/>
                </a:cubicBezTo>
                <a:cubicBezTo>
                  <a:pt x="624" y="146"/>
                  <a:pt x="625" y="147"/>
                  <a:pt x="626" y="147"/>
                </a:cubicBezTo>
                <a:cubicBezTo>
                  <a:pt x="627" y="148"/>
                  <a:pt x="628" y="149"/>
                  <a:pt x="629" y="150"/>
                </a:cubicBezTo>
                <a:cubicBezTo>
                  <a:pt x="630" y="151"/>
                  <a:pt x="631" y="153"/>
                  <a:pt x="631" y="154"/>
                </a:cubicBezTo>
                <a:cubicBezTo>
                  <a:pt x="642" y="172"/>
                  <a:pt x="642" y="172"/>
                  <a:pt x="642" y="172"/>
                </a:cubicBezTo>
                <a:cubicBezTo>
                  <a:pt x="650" y="172"/>
                  <a:pt x="650" y="172"/>
                  <a:pt x="650" y="172"/>
                </a:cubicBezTo>
                <a:cubicBezTo>
                  <a:pt x="639" y="153"/>
                  <a:pt x="639" y="153"/>
                  <a:pt x="639" y="153"/>
                </a:cubicBezTo>
                <a:cubicBezTo>
                  <a:pt x="638" y="152"/>
                  <a:pt x="637" y="151"/>
                  <a:pt x="637" y="150"/>
                </a:cubicBezTo>
                <a:close/>
                <a:moveTo>
                  <a:pt x="628" y="138"/>
                </a:moveTo>
                <a:cubicBezTo>
                  <a:pt x="627" y="139"/>
                  <a:pt x="625" y="139"/>
                  <a:pt x="623" y="139"/>
                </a:cubicBezTo>
                <a:cubicBezTo>
                  <a:pt x="613" y="139"/>
                  <a:pt x="613" y="139"/>
                  <a:pt x="613" y="139"/>
                </a:cubicBezTo>
                <a:cubicBezTo>
                  <a:pt x="613" y="117"/>
                  <a:pt x="613" y="117"/>
                  <a:pt x="613" y="117"/>
                </a:cubicBezTo>
                <a:cubicBezTo>
                  <a:pt x="623" y="117"/>
                  <a:pt x="623" y="117"/>
                  <a:pt x="623" y="117"/>
                </a:cubicBezTo>
                <a:cubicBezTo>
                  <a:pt x="627" y="117"/>
                  <a:pt x="630" y="117"/>
                  <a:pt x="633" y="119"/>
                </a:cubicBezTo>
                <a:cubicBezTo>
                  <a:pt x="635" y="121"/>
                  <a:pt x="636" y="124"/>
                  <a:pt x="636" y="127"/>
                </a:cubicBezTo>
                <a:cubicBezTo>
                  <a:pt x="636" y="129"/>
                  <a:pt x="635" y="131"/>
                  <a:pt x="635" y="132"/>
                </a:cubicBezTo>
                <a:cubicBezTo>
                  <a:pt x="634" y="133"/>
                  <a:pt x="633" y="135"/>
                  <a:pt x="632" y="136"/>
                </a:cubicBezTo>
                <a:cubicBezTo>
                  <a:pt x="631" y="137"/>
                  <a:pt x="630" y="138"/>
                  <a:pt x="628" y="138"/>
                </a:cubicBezTo>
                <a:close/>
                <a:moveTo>
                  <a:pt x="717" y="110"/>
                </a:moveTo>
                <a:cubicBezTo>
                  <a:pt x="717" y="172"/>
                  <a:pt x="717" y="172"/>
                  <a:pt x="717" y="172"/>
                </a:cubicBezTo>
                <a:cubicBezTo>
                  <a:pt x="710" y="172"/>
                  <a:pt x="710" y="172"/>
                  <a:pt x="710" y="172"/>
                </a:cubicBezTo>
                <a:cubicBezTo>
                  <a:pt x="710" y="130"/>
                  <a:pt x="710" y="130"/>
                  <a:pt x="710" y="130"/>
                </a:cubicBezTo>
                <a:cubicBezTo>
                  <a:pt x="710" y="127"/>
                  <a:pt x="710" y="123"/>
                  <a:pt x="711" y="118"/>
                </a:cubicBezTo>
                <a:cubicBezTo>
                  <a:pt x="711" y="118"/>
                  <a:pt x="711" y="118"/>
                  <a:pt x="711" y="118"/>
                </a:cubicBezTo>
                <a:cubicBezTo>
                  <a:pt x="710" y="121"/>
                  <a:pt x="709" y="123"/>
                  <a:pt x="709" y="124"/>
                </a:cubicBezTo>
                <a:cubicBezTo>
                  <a:pt x="688" y="172"/>
                  <a:pt x="688" y="172"/>
                  <a:pt x="688" y="172"/>
                </a:cubicBezTo>
                <a:cubicBezTo>
                  <a:pt x="684" y="172"/>
                  <a:pt x="684" y="172"/>
                  <a:pt x="684" y="172"/>
                </a:cubicBezTo>
                <a:cubicBezTo>
                  <a:pt x="663" y="125"/>
                  <a:pt x="663" y="125"/>
                  <a:pt x="663" y="125"/>
                </a:cubicBezTo>
                <a:cubicBezTo>
                  <a:pt x="662" y="123"/>
                  <a:pt x="662" y="121"/>
                  <a:pt x="661" y="118"/>
                </a:cubicBezTo>
                <a:cubicBezTo>
                  <a:pt x="661" y="118"/>
                  <a:pt x="661" y="118"/>
                  <a:pt x="661" y="118"/>
                </a:cubicBezTo>
                <a:cubicBezTo>
                  <a:pt x="661" y="121"/>
                  <a:pt x="661" y="125"/>
                  <a:pt x="661" y="130"/>
                </a:cubicBezTo>
                <a:cubicBezTo>
                  <a:pt x="661" y="172"/>
                  <a:pt x="661" y="172"/>
                  <a:pt x="661" y="172"/>
                </a:cubicBezTo>
                <a:cubicBezTo>
                  <a:pt x="654" y="172"/>
                  <a:pt x="654" y="172"/>
                  <a:pt x="654" y="172"/>
                </a:cubicBezTo>
                <a:cubicBezTo>
                  <a:pt x="654" y="110"/>
                  <a:pt x="654" y="110"/>
                  <a:pt x="654" y="110"/>
                </a:cubicBezTo>
                <a:cubicBezTo>
                  <a:pt x="664" y="110"/>
                  <a:pt x="664" y="110"/>
                  <a:pt x="664" y="110"/>
                </a:cubicBezTo>
                <a:cubicBezTo>
                  <a:pt x="683" y="153"/>
                  <a:pt x="683" y="153"/>
                  <a:pt x="683" y="153"/>
                </a:cubicBezTo>
                <a:cubicBezTo>
                  <a:pt x="684" y="156"/>
                  <a:pt x="685" y="159"/>
                  <a:pt x="686" y="160"/>
                </a:cubicBezTo>
                <a:cubicBezTo>
                  <a:pt x="686" y="160"/>
                  <a:pt x="686" y="160"/>
                  <a:pt x="686" y="160"/>
                </a:cubicBezTo>
                <a:cubicBezTo>
                  <a:pt x="687" y="157"/>
                  <a:pt x="688" y="154"/>
                  <a:pt x="689" y="153"/>
                </a:cubicBezTo>
                <a:cubicBezTo>
                  <a:pt x="708" y="110"/>
                  <a:pt x="708" y="110"/>
                  <a:pt x="708" y="110"/>
                </a:cubicBezTo>
                <a:lnTo>
                  <a:pt x="717" y="110"/>
                </a:lnTo>
                <a:close/>
                <a:moveTo>
                  <a:pt x="235" y="189"/>
                </a:moveTo>
                <a:cubicBezTo>
                  <a:pt x="226" y="189"/>
                  <a:pt x="219" y="192"/>
                  <a:pt x="213" y="198"/>
                </a:cubicBezTo>
                <a:cubicBezTo>
                  <a:pt x="208" y="204"/>
                  <a:pt x="205" y="212"/>
                  <a:pt x="205" y="222"/>
                </a:cubicBezTo>
                <a:cubicBezTo>
                  <a:pt x="205" y="231"/>
                  <a:pt x="208" y="239"/>
                  <a:pt x="213" y="244"/>
                </a:cubicBezTo>
                <a:cubicBezTo>
                  <a:pt x="219" y="250"/>
                  <a:pt x="226" y="253"/>
                  <a:pt x="234" y="253"/>
                </a:cubicBezTo>
                <a:cubicBezTo>
                  <a:pt x="243" y="253"/>
                  <a:pt x="250" y="250"/>
                  <a:pt x="256" y="244"/>
                </a:cubicBezTo>
                <a:cubicBezTo>
                  <a:pt x="261" y="238"/>
                  <a:pt x="264" y="230"/>
                  <a:pt x="264" y="220"/>
                </a:cubicBezTo>
                <a:cubicBezTo>
                  <a:pt x="264" y="211"/>
                  <a:pt x="261" y="204"/>
                  <a:pt x="256" y="198"/>
                </a:cubicBezTo>
                <a:cubicBezTo>
                  <a:pt x="251" y="192"/>
                  <a:pt x="244" y="189"/>
                  <a:pt x="235" y="189"/>
                </a:cubicBezTo>
                <a:close/>
                <a:moveTo>
                  <a:pt x="250" y="240"/>
                </a:moveTo>
                <a:cubicBezTo>
                  <a:pt x="246" y="244"/>
                  <a:pt x="241" y="246"/>
                  <a:pt x="234" y="246"/>
                </a:cubicBezTo>
                <a:cubicBezTo>
                  <a:pt x="228" y="246"/>
                  <a:pt x="223" y="244"/>
                  <a:pt x="219" y="239"/>
                </a:cubicBezTo>
                <a:cubicBezTo>
                  <a:pt x="215" y="235"/>
                  <a:pt x="213" y="229"/>
                  <a:pt x="213" y="221"/>
                </a:cubicBezTo>
                <a:cubicBezTo>
                  <a:pt x="213" y="214"/>
                  <a:pt x="215" y="207"/>
                  <a:pt x="219" y="203"/>
                </a:cubicBezTo>
                <a:cubicBezTo>
                  <a:pt x="223" y="198"/>
                  <a:pt x="228" y="196"/>
                  <a:pt x="235" y="196"/>
                </a:cubicBezTo>
                <a:cubicBezTo>
                  <a:pt x="241" y="196"/>
                  <a:pt x="247" y="198"/>
                  <a:pt x="250" y="202"/>
                </a:cubicBezTo>
                <a:cubicBezTo>
                  <a:pt x="254" y="207"/>
                  <a:pt x="256" y="213"/>
                  <a:pt x="256" y="221"/>
                </a:cubicBezTo>
                <a:cubicBezTo>
                  <a:pt x="256" y="229"/>
                  <a:pt x="254" y="235"/>
                  <a:pt x="250" y="240"/>
                </a:cubicBezTo>
                <a:close/>
                <a:moveTo>
                  <a:pt x="303" y="211"/>
                </a:moveTo>
                <a:cubicBezTo>
                  <a:pt x="306" y="215"/>
                  <a:pt x="307" y="219"/>
                  <a:pt x="307" y="225"/>
                </a:cubicBezTo>
                <a:cubicBezTo>
                  <a:pt x="307" y="252"/>
                  <a:pt x="307" y="252"/>
                  <a:pt x="307" y="252"/>
                </a:cubicBezTo>
                <a:cubicBezTo>
                  <a:pt x="300" y="252"/>
                  <a:pt x="300" y="252"/>
                  <a:pt x="300" y="252"/>
                </a:cubicBezTo>
                <a:cubicBezTo>
                  <a:pt x="300" y="227"/>
                  <a:pt x="300" y="227"/>
                  <a:pt x="300" y="227"/>
                </a:cubicBezTo>
                <a:cubicBezTo>
                  <a:pt x="300" y="217"/>
                  <a:pt x="297" y="213"/>
                  <a:pt x="290" y="213"/>
                </a:cubicBezTo>
                <a:cubicBezTo>
                  <a:pt x="286" y="213"/>
                  <a:pt x="283" y="214"/>
                  <a:pt x="281" y="217"/>
                </a:cubicBezTo>
                <a:cubicBezTo>
                  <a:pt x="279" y="219"/>
                  <a:pt x="277" y="223"/>
                  <a:pt x="277" y="227"/>
                </a:cubicBezTo>
                <a:cubicBezTo>
                  <a:pt x="277" y="252"/>
                  <a:pt x="277" y="252"/>
                  <a:pt x="277" y="252"/>
                </a:cubicBezTo>
                <a:cubicBezTo>
                  <a:pt x="270" y="252"/>
                  <a:pt x="270" y="252"/>
                  <a:pt x="270" y="252"/>
                </a:cubicBezTo>
                <a:cubicBezTo>
                  <a:pt x="270" y="208"/>
                  <a:pt x="270" y="208"/>
                  <a:pt x="270" y="208"/>
                </a:cubicBezTo>
                <a:cubicBezTo>
                  <a:pt x="277" y="208"/>
                  <a:pt x="277" y="208"/>
                  <a:pt x="277" y="208"/>
                </a:cubicBezTo>
                <a:cubicBezTo>
                  <a:pt x="277" y="215"/>
                  <a:pt x="277" y="215"/>
                  <a:pt x="277" y="215"/>
                </a:cubicBezTo>
                <a:cubicBezTo>
                  <a:pt x="278" y="215"/>
                  <a:pt x="278" y="215"/>
                  <a:pt x="278" y="215"/>
                </a:cubicBezTo>
                <a:cubicBezTo>
                  <a:pt x="281" y="210"/>
                  <a:pt x="286" y="207"/>
                  <a:pt x="292" y="207"/>
                </a:cubicBezTo>
                <a:cubicBezTo>
                  <a:pt x="297" y="207"/>
                  <a:pt x="301" y="208"/>
                  <a:pt x="303" y="211"/>
                </a:cubicBezTo>
                <a:close/>
                <a:moveTo>
                  <a:pt x="316" y="187"/>
                </a:moveTo>
                <a:cubicBezTo>
                  <a:pt x="323" y="187"/>
                  <a:pt x="323" y="187"/>
                  <a:pt x="323" y="187"/>
                </a:cubicBezTo>
                <a:cubicBezTo>
                  <a:pt x="323" y="252"/>
                  <a:pt x="323" y="252"/>
                  <a:pt x="323" y="252"/>
                </a:cubicBezTo>
                <a:cubicBezTo>
                  <a:pt x="316" y="252"/>
                  <a:pt x="316" y="252"/>
                  <a:pt x="316" y="252"/>
                </a:cubicBezTo>
                <a:lnTo>
                  <a:pt x="316" y="187"/>
                </a:lnTo>
                <a:close/>
                <a:moveTo>
                  <a:pt x="333" y="208"/>
                </a:moveTo>
                <a:cubicBezTo>
                  <a:pt x="340" y="208"/>
                  <a:pt x="340" y="208"/>
                  <a:pt x="340" y="208"/>
                </a:cubicBezTo>
                <a:cubicBezTo>
                  <a:pt x="340" y="252"/>
                  <a:pt x="340" y="252"/>
                  <a:pt x="340" y="252"/>
                </a:cubicBezTo>
                <a:cubicBezTo>
                  <a:pt x="333" y="252"/>
                  <a:pt x="333" y="252"/>
                  <a:pt x="333" y="252"/>
                </a:cubicBezTo>
                <a:lnTo>
                  <a:pt x="333" y="208"/>
                </a:lnTo>
                <a:close/>
                <a:moveTo>
                  <a:pt x="340" y="189"/>
                </a:moveTo>
                <a:cubicBezTo>
                  <a:pt x="341" y="190"/>
                  <a:pt x="341" y="191"/>
                  <a:pt x="341" y="192"/>
                </a:cubicBezTo>
                <a:cubicBezTo>
                  <a:pt x="341" y="193"/>
                  <a:pt x="341" y="194"/>
                  <a:pt x="340" y="195"/>
                </a:cubicBezTo>
                <a:cubicBezTo>
                  <a:pt x="339" y="196"/>
                  <a:pt x="338" y="197"/>
                  <a:pt x="336" y="197"/>
                </a:cubicBezTo>
                <a:cubicBezTo>
                  <a:pt x="335" y="197"/>
                  <a:pt x="334" y="196"/>
                  <a:pt x="333" y="195"/>
                </a:cubicBezTo>
                <a:cubicBezTo>
                  <a:pt x="332" y="195"/>
                  <a:pt x="332" y="193"/>
                  <a:pt x="332" y="192"/>
                </a:cubicBezTo>
                <a:cubicBezTo>
                  <a:pt x="332" y="191"/>
                  <a:pt x="332" y="190"/>
                  <a:pt x="333" y="189"/>
                </a:cubicBezTo>
                <a:cubicBezTo>
                  <a:pt x="334" y="188"/>
                  <a:pt x="335" y="188"/>
                  <a:pt x="336" y="188"/>
                </a:cubicBezTo>
                <a:cubicBezTo>
                  <a:pt x="338" y="188"/>
                  <a:pt x="339" y="188"/>
                  <a:pt x="340" y="189"/>
                </a:cubicBezTo>
                <a:close/>
                <a:moveTo>
                  <a:pt x="382" y="211"/>
                </a:moveTo>
                <a:cubicBezTo>
                  <a:pt x="385" y="215"/>
                  <a:pt x="386" y="219"/>
                  <a:pt x="386" y="225"/>
                </a:cubicBezTo>
                <a:cubicBezTo>
                  <a:pt x="386" y="252"/>
                  <a:pt x="386" y="252"/>
                  <a:pt x="386" y="252"/>
                </a:cubicBezTo>
                <a:cubicBezTo>
                  <a:pt x="379" y="252"/>
                  <a:pt x="379" y="252"/>
                  <a:pt x="379" y="252"/>
                </a:cubicBezTo>
                <a:cubicBezTo>
                  <a:pt x="379" y="227"/>
                  <a:pt x="379" y="227"/>
                  <a:pt x="379" y="227"/>
                </a:cubicBezTo>
                <a:cubicBezTo>
                  <a:pt x="379" y="217"/>
                  <a:pt x="376" y="213"/>
                  <a:pt x="369" y="213"/>
                </a:cubicBezTo>
                <a:cubicBezTo>
                  <a:pt x="365" y="213"/>
                  <a:pt x="362" y="214"/>
                  <a:pt x="360" y="217"/>
                </a:cubicBezTo>
                <a:cubicBezTo>
                  <a:pt x="358" y="219"/>
                  <a:pt x="357" y="223"/>
                  <a:pt x="357" y="227"/>
                </a:cubicBezTo>
                <a:cubicBezTo>
                  <a:pt x="357" y="252"/>
                  <a:pt x="357" y="252"/>
                  <a:pt x="357" y="252"/>
                </a:cubicBezTo>
                <a:cubicBezTo>
                  <a:pt x="350" y="252"/>
                  <a:pt x="350" y="252"/>
                  <a:pt x="350" y="252"/>
                </a:cubicBezTo>
                <a:cubicBezTo>
                  <a:pt x="350" y="208"/>
                  <a:pt x="350" y="208"/>
                  <a:pt x="350" y="208"/>
                </a:cubicBezTo>
                <a:cubicBezTo>
                  <a:pt x="357" y="208"/>
                  <a:pt x="357" y="208"/>
                  <a:pt x="357" y="208"/>
                </a:cubicBezTo>
                <a:cubicBezTo>
                  <a:pt x="357" y="215"/>
                  <a:pt x="357" y="215"/>
                  <a:pt x="357" y="215"/>
                </a:cubicBezTo>
                <a:cubicBezTo>
                  <a:pt x="357" y="215"/>
                  <a:pt x="357" y="215"/>
                  <a:pt x="357" y="215"/>
                </a:cubicBezTo>
                <a:cubicBezTo>
                  <a:pt x="360" y="210"/>
                  <a:pt x="365" y="207"/>
                  <a:pt x="371" y="207"/>
                </a:cubicBezTo>
                <a:cubicBezTo>
                  <a:pt x="376" y="207"/>
                  <a:pt x="380" y="208"/>
                  <a:pt x="382" y="211"/>
                </a:cubicBezTo>
                <a:close/>
                <a:moveTo>
                  <a:pt x="412" y="207"/>
                </a:moveTo>
                <a:cubicBezTo>
                  <a:pt x="407" y="207"/>
                  <a:pt x="402" y="209"/>
                  <a:pt x="398" y="213"/>
                </a:cubicBezTo>
                <a:cubicBezTo>
                  <a:pt x="394" y="218"/>
                  <a:pt x="392" y="223"/>
                  <a:pt x="392" y="230"/>
                </a:cubicBezTo>
                <a:cubicBezTo>
                  <a:pt x="392" y="237"/>
                  <a:pt x="394" y="243"/>
                  <a:pt x="397" y="247"/>
                </a:cubicBezTo>
                <a:cubicBezTo>
                  <a:pt x="401" y="251"/>
                  <a:pt x="406" y="253"/>
                  <a:pt x="412" y="253"/>
                </a:cubicBezTo>
                <a:cubicBezTo>
                  <a:pt x="418" y="253"/>
                  <a:pt x="424" y="251"/>
                  <a:pt x="427" y="249"/>
                </a:cubicBezTo>
                <a:cubicBezTo>
                  <a:pt x="427" y="242"/>
                  <a:pt x="427" y="242"/>
                  <a:pt x="427" y="242"/>
                </a:cubicBezTo>
                <a:cubicBezTo>
                  <a:pt x="423" y="245"/>
                  <a:pt x="419" y="247"/>
                  <a:pt x="414" y="247"/>
                </a:cubicBezTo>
                <a:cubicBezTo>
                  <a:pt x="409" y="247"/>
                  <a:pt x="406" y="246"/>
                  <a:pt x="403" y="243"/>
                </a:cubicBezTo>
                <a:cubicBezTo>
                  <a:pt x="401" y="240"/>
                  <a:pt x="399" y="237"/>
                  <a:pt x="399" y="232"/>
                </a:cubicBezTo>
                <a:cubicBezTo>
                  <a:pt x="430" y="232"/>
                  <a:pt x="430" y="232"/>
                  <a:pt x="430" y="232"/>
                </a:cubicBezTo>
                <a:cubicBezTo>
                  <a:pt x="430" y="228"/>
                  <a:pt x="430" y="228"/>
                  <a:pt x="430" y="228"/>
                </a:cubicBezTo>
                <a:cubicBezTo>
                  <a:pt x="430" y="221"/>
                  <a:pt x="429" y="216"/>
                  <a:pt x="426" y="212"/>
                </a:cubicBezTo>
                <a:cubicBezTo>
                  <a:pt x="423" y="209"/>
                  <a:pt x="418" y="207"/>
                  <a:pt x="412" y="207"/>
                </a:cubicBezTo>
                <a:close/>
                <a:moveTo>
                  <a:pt x="399" y="226"/>
                </a:moveTo>
                <a:cubicBezTo>
                  <a:pt x="400" y="222"/>
                  <a:pt x="401" y="219"/>
                  <a:pt x="404" y="216"/>
                </a:cubicBezTo>
                <a:cubicBezTo>
                  <a:pt x="406" y="214"/>
                  <a:pt x="409" y="213"/>
                  <a:pt x="412" y="213"/>
                </a:cubicBezTo>
                <a:cubicBezTo>
                  <a:pt x="416" y="213"/>
                  <a:pt x="418" y="214"/>
                  <a:pt x="420" y="216"/>
                </a:cubicBezTo>
                <a:cubicBezTo>
                  <a:pt x="422" y="218"/>
                  <a:pt x="423" y="222"/>
                  <a:pt x="423" y="226"/>
                </a:cubicBezTo>
                <a:lnTo>
                  <a:pt x="399" y="2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23" name="Freeform 6"/>
          <p:cNvSpPr>
            <a:spLocks noEditPoints="1"/>
          </p:cNvSpPr>
          <p:nvPr/>
        </p:nvSpPr>
        <p:spPr bwMode="auto">
          <a:xfrm>
            <a:off x="8278439" y="3366640"/>
            <a:ext cx="1044546" cy="293819"/>
          </a:xfrm>
          <a:custGeom>
            <a:avLst/>
            <a:gdLst>
              <a:gd name="T0" fmla="*/ 0 w 682"/>
              <a:gd name="T1" fmla="*/ 170 h 190"/>
              <a:gd name="T2" fmla="*/ 1 w 682"/>
              <a:gd name="T3" fmla="*/ 170 h 190"/>
              <a:gd name="T4" fmla="*/ 156 w 682"/>
              <a:gd name="T5" fmla="*/ 82 h 190"/>
              <a:gd name="T6" fmla="*/ 491 w 682"/>
              <a:gd name="T7" fmla="*/ 100 h 190"/>
              <a:gd name="T8" fmla="*/ 503 w 682"/>
              <a:gd name="T9" fmla="*/ 44 h 190"/>
              <a:gd name="T10" fmla="*/ 478 w 682"/>
              <a:gd name="T11" fmla="*/ 64 h 190"/>
              <a:gd name="T12" fmla="*/ 413 w 682"/>
              <a:gd name="T13" fmla="*/ 73 h 190"/>
              <a:gd name="T14" fmla="*/ 409 w 682"/>
              <a:gd name="T15" fmla="*/ 61 h 190"/>
              <a:gd name="T16" fmla="*/ 405 w 682"/>
              <a:gd name="T17" fmla="*/ 92 h 190"/>
              <a:gd name="T18" fmla="*/ 520 w 682"/>
              <a:gd name="T19" fmla="*/ 101 h 190"/>
              <a:gd name="T20" fmla="*/ 526 w 682"/>
              <a:gd name="T21" fmla="*/ 64 h 190"/>
              <a:gd name="T22" fmla="*/ 502 w 682"/>
              <a:gd name="T23" fmla="*/ 64 h 190"/>
              <a:gd name="T24" fmla="*/ 282 w 682"/>
              <a:gd name="T25" fmla="*/ 43 h 190"/>
              <a:gd name="T26" fmla="*/ 138 w 682"/>
              <a:gd name="T27" fmla="*/ 29 h 190"/>
              <a:gd name="T28" fmla="*/ 136 w 682"/>
              <a:gd name="T29" fmla="*/ 149 h 190"/>
              <a:gd name="T30" fmla="*/ 218 w 682"/>
              <a:gd name="T31" fmla="*/ 49 h 190"/>
              <a:gd name="T32" fmla="*/ 264 w 682"/>
              <a:gd name="T33" fmla="*/ 61 h 190"/>
              <a:gd name="T34" fmla="*/ 241 w 682"/>
              <a:gd name="T35" fmla="*/ 90 h 190"/>
              <a:gd name="T36" fmla="*/ 86 w 682"/>
              <a:gd name="T37" fmla="*/ 136 h 190"/>
              <a:gd name="T38" fmla="*/ 0 w 682"/>
              <a:gd name="T39" fmla="*/ 157 h 190"/>
              <a:gd name="T40" fmla="*/ 372 w 682"/>
              <a:gd name="T41" fmla="*/ 163 h 190"/>
              <a:gd name="T42" fmla="*/ 364 w 682"/>
              <a:gd name="T43" fmla="*/ 133 h 190"/>
              <a:gd name="T44" fmla="*/ 362 w 682"/>
              <a:gd name="T45" fmla="*/ 150 h 190"/>
              <a:gd name="T46" fmla="*/ 372 w 682"/>
              <a:gd name="T47" fmla="*/ 149 h 190"/>
              <a:gd name="T48" fmla="*/ 466 w 682"/>
              <a:gd name="T49" fmla="*/ 113 h 190"/>
              <a:gd name="T50" fmla="*/ 435 w 682"/>
              <a:gd name="T51" fmla="*/ 80 h 190"/>
              <a:gd name="T52" fmla="*/ 456 w 682"/>
              <a:gd name="T53" fmla="*/ 63 h 190"/>
              <a:gd name="T54" fmla="*/ 458 w 682"/>
              <a:gd name="T55" fmla="*/ 170 h 190"/>
              <a:gd name="T56" fmla="*/ 416 w 682"/>
              <a:gd name="T57" fmla="*/ 129 h 190"/>
              <a:gd name="T58" fmla="*/ 396 w 682"/>
              <a:gd name="T59" fmla="*/ 170 h 190"/>
              <a:gd name="T60" fmla="*/ 422 w 682"/>
              <a:gd name="T61" fmla="*/ 146 h 190"/>
              <a:gd name="T62" fmla="*/ 448 w 682"/>
              <a:gd name="T63" fmla="*/ 144 h 190"/>
              <a:gd name="T64" fmla="*/ 504 w 682"/>
              <a:gd name="T65" fmla="*/ 161 h 190"/>
              <a:gd name="T66" fmla="*/ 504 w 682"/>
              <a:gd name="T67" fmla="*/ 129 h 190"/>
              <a:gd name="T68" fmla="*/ 523 w 682"/>
              <a:gd name="T69" fmla="*/ 133 h 190"/>
              <a:gd name="T70" fmla="*/ 519 w 682"/>
              <a:gd name="T71" fmla="*/ 151 h 190"/>
              <a:gd name="T72" fmla="*/ 531 w 682"/>
              <a:gd name="T73" fmla="*/ 167 h 190"/>
              <a:gd name="T74" fmla="*/ 359 w 682"/>
              <a:gd name="T75" fmla="*/ 80 h 190"/>
              <a:gd name="T76" fmla="*/ 389 w 682"/>
              <a:gd name="T77" fmla="*/ 67 h 190"/>
              <a:gd name="T78" fmla="*/ 393 w 682"/>
              <a:gd name="T79" fmla="*/ 79 h 190"/>
              <a:gd name="T80" fmla="*/ 277 w 682"/>
              <a:gd name="T81" fmla="*/ 170 h 190"/>
              <a:gd name="T82" fmla="*/ 300 w 682"/>
              <a:gd name="T83" fmla="*/ 128 h 190"/>
              <a:gd name="T84" fmla="*/ 305 w 682"/>
              <a:gd name="T85" fmla="*/ 80 h 190"/>
              <a:gd name="T86" fmla="*/ 298 w 682"/>
              <a:gd name="T87" fmla="*/ 80 h 190"/>
              <a:gd name="T88" fmla="*/ 311 w 682"/>
              <a:gd name="T89" fmla="*/ 128 h 190"/>
              <a:gd name="T90" fmla="*/ 332 w 682"/>
              <a:gd name="T91" fmla="*/ 146 h 190"/>
              <a:gd name="T92" fmla="*/ 250 w 682"/>
              <a:gd name="T93" fmla="*/ 161 h 190"/>
              <a:gd name="T94" fmla="*/ 227 w 682"/>
              <a:gd name="T95" fmla="*/ 118 h 190"/>
              <a:gd name="T96" fmla="*/ 358 w 682"/>
              <a:gd name="T97" fmla="*/ 65 h 190"/>
              <a:gd name="T98" fmla="*/ 337 w 682"/>
              <a:gd name="T99" fmla="*/ 100 h 190"/>
              <a:gd name="T100" fmla="*/ 586 w 682"/>
              <a:gd name="T101" fmla="*/ 137 h 190"/>
              <a:gd name="T102" fmla="*/ 589 w 682"/>
              <a:gd name="T103" fmla="*/ 172 h 190"/>
              <a:gd name="T104" fmla="*/ 622 w 682"/>
              <a:gd name="T105" fmla="*/ 154 h 190"/>
              <a:gd name="T106" fmla="*/ 597 w 682"/>
              <a:gd name="T107" fmla="*/ 172 h 190"/>
              <a:gd name="T108" fmla="*/ 633 w 682"/>
              <a:gd name="T109" fmla="*/ 132 h 190"/>
              <a:gd name="T110" fmla="*/ 627 w 682"/>
              <a:gd name="T111" fmla="*/ 150 h 190"/>
              <a:gd name="T112" fmla="*/ 604 w 682"/>
              <a:gd name="T113" fmla="*/ 117 h 190"/>
              <a:gd name="T114" fmla="*/ 660 w 682"/>
              <a:gd name="T115" fmla="*/ 148 h 190"/>
              <a:gd name="T116" fmla="*/ 682 w 682"/>
              <a:gd name="T117" fmla="*/ 128 h 190"/>
              <a:gd name="T118" fmla="*/ 675 w 682"/>
              <a:gd name="T119" fmla="*/ 1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2" h="190">
                <a:moveTo>
                  <a:pt x="0" y="170"/>
                </a:moveTo>
                <a:cubicBezTo>
                  <a:pt x="0" y="170"/>
                  <a:pt x="0" y="170"/>
                  <a:pt x="0" y="170"/>
                </a:cubicBezTo>
                <a:cubicBezTo>
                  <a:pt x="0" y="170"/>
                  <a:pt x="0" y="170"/>
                  <a:pt x="0" y="170"/>
                </a:cubicBezTo>
                <a:cubicBezTo>
                  <a:pt x="0" y="170"/>
                  <a:pt x="0" y="170"/>
                  <a:pt x="0" y="170"/>
                </a:cubicBezTo>
                <a:close/>
                <a:moveTo>
                  <a:pt x="0" y="170"/>
                </a:moveTo>
                <a:cubicBezTo>
                  <a:pt x="0" y="170"/>
                  <a:pt x="0" y="170"/>
                  <a:pt x="0" y="170"/>
                </a:cubicBezTo>
                <a:cubicBezTo>
                  <a:pt x="0" y="170"/>
                  <a:pt x="0" y="170"/>
                  <a:pt x="0" y="170"/>
                </a:cubicBezTo>
                <a:cubicBezTo>
                  <a:pt x="0" y="170"/>
                  <a:pt x="0" y="170"/>
                  <a:pt x="0" y="170"/>
                </a:cubicBezTo>
                <a:close/>
                <a:moveTo>
                  <a:pt x="156" y="82"/>
                </a:moveTo>
                <a:cubicBezTo>
                  <a:pt x="151" y="86"/>
                  <a:pt x="149" y="88"/>
                  <a:pt x="145" y="92"/>
                </a:cubicBezTo>
                <a:cubicBezTo>
                  <a:pt x="145" y="152"/>
                  <a:pt x="145" y="152"/>
                  <a:pt x="145" y="152"/>
                </a:cubicBezTo>
                <a:cubicBezTo>
                  <a:pt x="141" y="153"/>
                  <a:pt x="141" y="153"/>
                  <a:pt x="141" y="153"/>
                </a:cubicBezTo>
                <a:cubicBezTo>
                  <a:pt x="141" y="153"/>
                  <a:pt x="125" y="148"/>
                  <a:pt x="98" y="147"/>
                </a:cubicBezTo>
                <a:cubicBezTo>
                  <a:pt x="71" y="147"/>
                  <a:pt x="32" y="154"/>
                  <a:pt x="1" y="170"/>
                </a:cubicBezTo>
                <a:cubicBezTo>
                  <a:pt x="1" y="170"/>
                  <a:pt x="0" y="170"/>
                  <a:pt x="0" y="170"/>
                </a:cubicBezTo>
                <a:cubicBezTo>
                  <a:pt x="1" y="170"/>
                  <a:pt x="1" y="170"/>
                  <a:pt x="1" y="170"/>
                </a:cubicBezTo>
                <a:cubicBezTo>
                  <a:pt x="1" y="170"/>
                  <a:pt x="84" y="138"/>
                  <a:pt x="179" y="171"/>
                </a:cubicBezTo>
                <a:cubicBezTo>
                  <a:pt x="183" y="170"/>
                  <a:pt x="183" y="170"/>
                  <a:pt x="183" y="170"/>
                </a:cubicBezTo>
                <a:cubicBezTo>
                  <a:pt x="183" y="59"/>
                  <a:pt x="183" y="59"/>
                  <a:pt x="183" y="59"/>
                </a:cubicBezTo>
                <a:cubicBezTo>
                  <a:pt x="180" y="57"/>
                  <a:pt x="180" y="57"/>
                  <a:pt x="180" y="57"/>
                </a:cubicBezTo>
                <a:cubicBezTo>
                  <a:pt x="180" y="57"/>
                  <a:pt x="174" y="65"/>
                  <a:pt x="156" y="82"/>
                </a:cubicBezTo>
                <a:close/>
                <a:moveTo>
                  <a:pt x="283" y="100"/>
                </a:moveTo>
                <a:cubicBezTo>
                  <a:pt x="283" y="100"/>
                  <a:pt x="283" y="100"/>
                  <a:pt x="290" y="100"/>
                </a:cubicBezTo>
                <a:cubicBezTo>
                  <a:pt x="290" y="100"/>
                  <a:pt x="290" y="100"/>
                  <a:pt x="290" y="59"/>
                </a:cubicBezTo>
                <a:cubicBezTo>
                  <a:pt x="290" y="59"/>
                  <a:pt x="290" y="59"/>
                  <a:pt x="283" y="59"/>
                </a:cubicBezTo>
                <a:cubicBezTo>
                  <a:pt x="283" y="59"/>
                  <a:pt x="283" y="59"/>
                  <a:pt x="283" y="100"/>
                </a:cubicBezTo>
                <a:close/>
                <a:moveTo>
                  <a:pt x="485" y="100"/>
                </a:moveTo>
                <a:cubicBezTo>
                  <a:pt x="485" y="100"/>
                  <a:pt x="485" y="100"/>
                  <a:pt x="491" y="100"/>
                </a:cubicBezTo>
                <a:cubicBezTo>
                  <a:pt x="491" y="100"/>
                  <a:pt x="491" y="100"/>
                  <a:pt x="491" y="64"/>
                </a:cubicBezTo>
                <a:cubicBezTo>
                  <a:pt x="491" y="64"/>
                  <a:pt x="491" y="64"/>
                  <a:pt x="501" y="64"/>
                </a:cubicBezTo>
                <a:cubicBezTo>
                  <a:pt x="501" y="64"/>
                  <a:pt x="501" y="64"/>
                  <a:pt x="501" y="58"/>
                </a:cubicBezTo>
                <a:cubicBezTo>
                  <a:pt x="501" y="58"/>
                  <a:pt x="501" y="58"/>
                  <a:pt x="491" y="58"/>
                </a:cubicBezTo>
                <a:cubicBezTo>
                  <a:pt x="491" y="58"/>
                  <a:pt x="491" y="58"/>
                  <a:pt x="491" y="52"/>
                </a:cubicBezTo>
                <a:cubicBezTo>
                  <a:pt x="491" y="46"/>
                  <a:pt x="494" y="43"/>
                  <a:pt x="498" y="43"/>
                </a:cubicBezTo>
                <a:cubicBezTo>
                  <a:pt x="500" y="43"/>
                  <a:pt x="501" y="43"/>
                  <a:pt x="503" y="44"/>
                </a:cubicBezTo>
                <a:cubicBezTo>
                  <a:pt x="503" y="38"/>
                  <a:pt x="503" y="38"/>
                  <a:pt x="503" y="38"/>
                </a:cubicBezTo>
                <a:cubicBezTo>
                  <a:pt x="502" y="38"/>
                  <a:pt x="500" y="38"/>
                  <a:pt x="498" y="38"/>
                </a:cubicBezTo>
                <a:cubicBezTo>
                  <a:pt x="494" y="38"/>
                  <a:pt x="491" y="38"/>
                  <a:pt x="489" y="41"/>
                </a:cubicBezTo>
                <a:cubicBezTo>
                  <a:pt x="486" y="43"/>
                  <a:pt x="485" y="47"/>
                  <a:pt x="485" y="52"/>
                </a:cubicBezTo>
                <a:cubicBezTo>
                  <a:pt x="485" y="52"/>
                  <a:pt x="485" y="52"/>
                  <a:pt x="485" y="58"/>
                </a:cubicBezTo>
                <a:cubicBezTo>
                  <a:pt x="485" y="58"/>
                  <a:pt x="485" y="58"/>
                  <a:pt x="478" y="58"/>
                </a:cubicBezTo>
                <a:cubicBezTo>
                  <a:pt x="478" y="58"/>
                  <a:pt x="478" y="58"/>
                  <a:pt x="478" y="64"/>
                </a:cubicBezTo>
                <a:cubicBezTo>
                  <a:pt x="478" y="64"/>
                  <a:pt x="478" y="64"/>
                  <a:pt x="485" y="64"/>
                </a:cubicBezTo>
                <a:cubicBezTo>
                  <a:pt x="485" y="64"/>
                  <a:pt x="485" y="64"/>
                  <a:pt x="485" y="100"/>
                </a:cubicBezTo>
                <a:close/>
                <a:moveTo>
                  <a:pt x="427" y="98"/>
                </a:moveTo>
                <a:cubicBezTo>
                  <a:pt x="430" y="95"/>
                  <a:pt x="431" y="92"/>
                  <a:pt x="431" y="89"/>
                </a:cubicBezTo>
                <a:cubicBezTo>
                  <a:pt x="431" y="86"/>
                  <a:pt x="430" y="83"/>
                  <a:pt x="427" y="81"/>
                </a:cubicBezTo>
                <a:cubicBezTo>
                  <a:pt x="426" y="80"/>
                  <a:pt x="423" y="78"/>
                  <a:pt x="420" y="77"/>
                </a:cubicBezTo>
                <a:cubicBezTo>
                  <a:pt x="417" y="75"/>
                  <a:pt x="415" y="74"/>
                  <a:pt x="413" y="73"/>
                </a:cubicBezTo>
                <a:cubicBezTo>
                  <a:pt x="412" y="72"/>
                  <a:pt x="412" y="71"/>
                  <a:pt x="412" y="69"/>
                </a:cubicBezTo>
                <a:cubicBezTo>
                  <a:pt x="412" y="67"/>
                  <a:pt x="413" y="66"/>
                  <a:pt x="414" y="65"/>
                </a:cubicBezTo>
                <a:cubicBezTo>
                  <a:pt x="415" y="64"/>
                  <a:pt x="417" y="63"/>
                  <a:pt x="419" y="63"/>
                </a:cubicBezTo>
                <a:cubicBezTo>
                  <a:pt x="423" y="63"/>
                  <a:pt x="426" y="64"/>
                  <a:pt x="429" y="66"/>
                </a:cubicBezTo>
                <a:cubicBezTo>
                  <a:pt x="429" y="66"/>
                  <a:pt x="429" y="66"/>
                  <a:pt x="429" y="59"/>
                </a:cubicBezTo>
                <a:cubicBezTo>
                  <a:pt x="426" y="58"/>
                  <a:pt x="423" y="57"/>
                  <a:pt x="420" y="57"/>
                </a:cubicBezTo>
                <a:cubicBezTo>
                  <a:pt x="416" y="57"/>
                  <a:pt x="412" y="59"/>
                  <a:pt x="409" y="61"/>
                </a:cubicBezTo>
                <a:cubicBezTo>
                  <a:pt x="406" y="63"/>
                  <a:pt x="405" y="66"/>
                  <a:pt x="405" y="70"/>
                </a:cubicBezTo>
                <a:cubicBezTo>
                  <a:pt x="405" y="73"/>
                  <a:pt x="406" y="75"/>
                  <a:pt x="408" y="77"/>
                </a:cubicBezTo>
                <a:cubicBezTo>
                  <a:pt x="409" y="79"/>
                  <a:pt x="412" y="80"/>
                  <a:pt x="415" y="82"/>
                </a:cubicBezTo>
                <a:cubicBezTo>
                  <a:pt x="418" y="83"/>
                  <a:pt x="421" y="85"/>
                  <a:pt x="422" y="86"/>
                </a:cubicBezTo>
                <a:cubicBezTo>
                  <a:pt x="423" y="87"/>
                  <a:pt x="424" y="88"/>
                  <a:pt x="424" y="90"/>
                </a:cubicBezTo>
                <a:cubicBezTo>
                  <a:pt x="424" y="94"/>
                  <a:pt x="421" y="96"/>
                  <a:pt x="416" y="96"/>
                </a:cubicBezTo>
                <a:cubicBezTo>
                  <a:pt x="412" y="96"/>
                  <a:pt x="408" y="94"/>
                  <a:pt x="405" y="92"/>
                </a:cubicBezTo>
                <a:cubicBezTo>
                  <a:pt x="405" y="92"/>
                  <a:pt x="405" y="92"/>
                  <a:pt x="405" y="99"/>
                </a:cubicBezTo>
                <a:cubicBezTo>
                  <a:pt x="408" y="100"/>
                  <a:pt x="411" y="101"/>
                  <a:pt x="415" y="101"/>
                </a:cubicBezTo>
                <a:cubicBezTo>
                  <a:pt x="420" y="101"/>
                  <a:pt x="424" y="100"/>
                  <a:pt x="427" y="98"/>
                </a:cubicBezTo>
                <a:close/>
                <a:moveTo>
                  <a:pt x="502" y="64"/>
                </a:moveTo>
                <a:cubicBezTo>
                  <a:pt x="502" y="64"/>
                  <a:pt x="502" y="64"/>
                  <a:pt x="509" y="64"/>
                </a:cubicBezTo>
                <a:cubicBezTo>
                  <a:pt x="509" y="64"/>
                  <a:pt x="509" y="64"/>
                  <a:pt x="509" y="89"/>
                </a:cubicBezTo>
                <a:cubicBezTo>
                  <a:pt x="509" y="97"/>
                  <a:pt x="513" y="101"/>
                  <a:pt x="520" y="101"/>
                </a:cubicBezTo>
                <a:cubicBezTo>
                  <a:pt x="523" y="101"/>
                  <a:pt x="525" y="101"/>
                  <a:pt x="526" y="100"/>
                </a:cubicBezTo>
                <a:cubicBezTo>
                  <a:pt x="526" y="94"/>
                  <a:pt x="526" y="94"/>
                  <a:pt x="526" y="94"/>
                </a:cubicBezTo>
                <a:cubicBezTo>
                  <a:pt x="525" y="95"/>
                  <a:pt x="524" y="95"/>
                  <a:pt x="522" y="95"/>
                </a:cubicBezTo>
                <a:cubicBezTo>
                  <a:pt x="520" y="95"/>
                  <a:pt x="518" y="95"/>
                  <a:pt x="518" y="94"/>
                </a:cubicBezTo>
                <a:cubicBezTo>
                  <a:pt x="517" y="92"/>
                  <a:pt x="516" y="90"/>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4" y="47"/>
                  <a:pt x="511" y="48"/>
                  <a:pt x="509" y="49"/>
                </a:cubicBezTo>
                <a:cubicBezTo>
                  <a:pt x="509" y="49"/>
                  <a:pt x="509" y="49"/>
                  <a:pt x="509" y="59"/>
                </a:cubicBezTo>
                <a:cubicBezTo>
                  <a:pt x="509" y="59"/>
                  <a:pt x="509" y="59"/>
                  <a:pt x="502" y="59"/>
                </a:cubicBezTo>
                <a:cubicBezTo>
                  <a:pt x="502" y="59"/>
                  <a:pt x="502" y="59"/>
                  <a:pt x="502" y="64"/>
                </a:cubicBezTo>
                <a:close/>
                <a:moveTo>
                  <a:pt x="287" y="48"/>
                </a:moveTo>
                <a:cubicBezTo>
                  <a:pt x="288" y="48"/>
                  <a:pt x="289" y="47"/>
                  <a:pt x="290" y="47"/>
                </a:cubicBezTo>
                <a:cubicBezTo>
                  <a:pt x="291" y="46"/>
                  <a:pt x="291" y="45"/>
                  <a:pt x="291" y="43"/>
                </a:cubicBezTo>
                <a:cubicBezTo>
                  <a:pt x="291" y="42"/>
                  <a:pt x="291" y="41"/>
                  <a:pt x="290" y="41"/>
                </a:cubicBezTo>
                <a:cubicBezTo>
                  <a:pt x="289" y="40"/>
                  <a:pt x="288" y="39"/>
                  <a:pt x="287" y="39"/>
                </a:cubicBezTo>
                <a:cubicBezTo>
                  <a:pt x="285" y="39"/>
                  <a:pt x="284" y="40"/>
                  <a:pt x="283" y="41"/>
                </a:cubicBezTo>
                <a:cubicBezTo>
                  <a:pt x="283" y="41"/>
                  <a:pt x="282" y="42"/>
                  <a:pt x="282" y="43"/>
                </a:cubicBezTo>
                <a:cubicBezTo>
                  <a:pt x="282" y="45"/>
                  <a:pt x="283" y="46"/>
                  <a:pt x="283" y="47"/>
                </a:cubicBezTo>
                <a:cubicBezTo>
                  <a:pt x="284" y="47"/>
                  <a:pt x="285" y="48"/>
                  <a:pt x="287" y="48"/>
                </a:cubicBezTo>
                <a:close/>
                <a:moveTo>
                  <a:pt x="136" y="149"/>
                </a:moveTo>
                <a:cubicBezTo>
                  <a:pt x="141" y="148"/>
                  <a:pt x="141" y="148"/>
                  <a:pt x="141" y="148"/>
                </a:cubicBezTo>
                <a:cubicBezTo>
                  <a:pt x="141" y="30"/>
                  <a:pt x="141" y="30"/>
                  <a:pt x="141" y="30"/>
                </a:cubicBezTo>
                <a:cubicBezTo>
                  <a:pt x="138" y="29"/>
                  <a:pt x="138" y="29"/>
                  <a:pt x="138" y="29"/>
                </a:cubicBezTo>
                <a:cubicBezTo>
                  <a:pt x="138" y="29"/>
                  <a:pt x="138" y="29"/>
                  <a:pt x="138" y="29"/>
                </a:cubicBezTo>
                <a:cubicBezTo>
                  <a:pt x="127" y="55"/>
                  <a:pt x="111" y="80"/>
                  <a:pt x="94" y="96"/>
                </a:cubicBezTo>
                <a:cubicBezTo>
                  <a:pt x="94" y="137"/>
                  <a:pt x="94" y="137"/>
                  <a:pt x="94" y="137"/>
                </a:cubicBezTo>
                <a:cubicBezTo>
                  <a:pt x="93" y="138"/>
                  <a:pt x="93" y="138"/>
                  <a:pt x="93" y="138"/>
                </a:cubicBezTo>
                <a:cubicBezTo>
                  <a:pt x="90" y="138"/>
                  <a:pt x="90" y="138"/>
                  <a:pt x="90" y="138"/>
                </a:cubicBezTo>
                <a:cubicBezTo>
                  <a:pt x="35" y="142"/>
                  <a:pt x="2" y="168"/>
                  <a:pt x="0" y="170"/>
                </a:cubicBezTo>
                <a:cubicBezTo>
                  <a:pt x="0" y="170"/>
                  <a:pt x="1" y="170"/>
                  <a:pt x="1" y="170"/>
                </a:cubicBezTo>
                <a:cubicBezTo>
                  <a:pt x="64" y="131"/>
                  <a:pt x="136" y="149"/>
                  <a:pt x="136" y="149"/>
                </a:cubicBezTo>
                <a:close/>
                <a:moveTo>
                  <a:pt x="0" y="170"/>
                </a:moveTo>
                <a:cubicBezTo>
                  <a:pt x="0" y="170"/>
                  <a:pt x="0" y="170"/>
                  <a:pt x="0" y="170"/>
                </a:cubicBezTo>
                <a:cubicBezTo>
                  <a:pt x="0" y="170"/>
                  <a:pt x="0" y="170"/>
                  <a:pt x="0" y="170"/>
                </a:cubicBezTo>
                <a:cubicBezTo>
                  <a:pt x="0" y="170"/>
                  <a:pt x="0" y="170"/>
                  <a:pt x="0" y="170"/>
                </a:cubicBezTo>
                <a:cubicBezTo>
                  <a:pt x="0" y="170"/>
                  <a:pt x="0" y="170"/>
                  <a:pt x="0" y="170"/>
                </a:cubicBezTo>
                <a:close/>
                <a:moveTo>
                  <a:pt x="218" y="61"/>
                </a:moveTo>
                <a:cubicBezTo>
                  <a:pt x="218" y="56"/>
                  <a:pt x="218" y="52"/>
                  <a:pt x="218" y="49"/>
                </a:cubicBezTo>
                <a:cubicBezTo>
                  <a:pt x="218" y="49"/>
                  <a:pt x="218" y="49"/>
                  <a:pt x="218" y="49"/>
                </a:cubicBezTo>
                <a:cubicBezTo>
                  <a:pt x="219" y="52"/>
                  <a:pt x="219" y="54"/>
                  <a:pt x="220" y="56"/>
                </a:cubicBezTo>
                <a:cubicBezTo>
                  <a:pt x="220" y="56"/>
                  <a:pt x="220" y="56"/>
                  <a:pt x="240" y="100"/>
                </a:cubicBezTo>
                <a:cubicBezTo>
                  <a:pt x="240" y="100"/>
                  <a:pt x="240" y="100"/>
                  <a:pt x="243" y="100"/>
                </a:cubicBezTo>
                <a:cubicBezTo>
                  <a:pt x="243" y="100"/>
                  <a:pt x="243" y="100"/>
                  <a:pt x="263" y="55"/>
                </a:cubicBezTo>
                <a:cubicBezTo>
                  <a:pt x="264" y="54"/>
                  <a:pt x="264" y="52"/>
                  <a:pt x="265" y="49"/>
                </a:cubicBezTo>
                <a:cubicBezTo>
                  <a:pt x="265" y="54"/>
                  <a:pt x="264" y="58"/>
                  <a:pt x="264" y="61"/>
                </a:cubicBezTo>
                <a:cubicBezTo>
                  <a:pt x="264" y="61"/>
                  <a:pt x="264" y="61"/>
                  <a:pt x="264" y="100"/>
                </a:cubicBezTo>
                <a:cubicBezTo>
                  <a:pt x="264" y="100"/>
                  <a:pt x="264" y="100"/>
                  <a:pt x="271" y="100"/>
                </a:cubicBezTo>
                <a:cubicBezTo>
                  <a:pt x="271" y="42"/>
                  <a:pt x="271" y="42"/>
                  <a:pt x="271" y="42"/>
                </a:cubicBezTo>
                <a:cubicBezTo>
                  <a:pt x="271" y="42"/>
                  <a:pt x="271" y="42"/>
                  <a:pt x="263" y="42"/>
                </a:cubicBezTo>
                <a:cubicBezTo>
                  <a:pt x="263" y="42"/>
                  <a:pt x="263" y="42"/>
                  <a:pt x="244" y="82"/>
                </a:cubicBezTo>
                <a:cubicBezTo>
                  <a:pt x="244" y="84"/>
                  <a:pt x="243" y="86"/>
                  <a:pt x="242" y="90"/>
                </a:cubicBezTo>
                <a:cubicBezTo>
                  <a:pt x="242" y="90"/>
                  <a:pt x="242" y="90"/>
                  <a:pt x="241" y="90"/>
                </a:cubicBezTo>
                <a:cubicBezTo>
                  <a:pt x="241" y="88"/>
                  <a:pt x="240" y="86"/>
                  <a:pt x="238" y="83"/>
                </a:cubicBezTo>
                <a:cubicBezTo>
                  <a:pt x="238" y="83"/>
                  <a:pt x="238" y="83"/>
                  <a:pt x="221" y="42"/>
                </a:cubicBezTo>
                <a:cubicBezTo>
                  <a:pt x="221" y="42"/>
                  <a:pt x="221" y="42"/>
                  <a:pt x="211" y="42"/>
                </a:cubicBezTo>
                <a:cubicBezTo>
                  <a:pt x="211" y="42"/>
                  <a:pt x="211" y="42"/>
                  <a:pt x="211" y="100"/>
                </a:cubicBezTo>
                <a:cubicBezTo>
                  <a:pt x="211" y="100"/>
                  <a:pt x="211" y="100"/>
                  <a:pt x="218" y="100"/>
                </a:cubicBezTo>
                <a:cubicBezTo>
                  <a:pt x="218" y="100"/>
                  <a:pt x="218" y="100"/>
                  <a:pt x="218" y="61"/>
                </a:cubicBezTo>
                <a:close/>
                <a:moveTo>
                  <a:pt x="86" y="136"/>
                </a:moveTo>
                <a:cubicBezTo>
                  <a:pt x="88" y="136"/>
                  <a:pt x="88" y="136"/>
                  <a:pt x="88" y="136"/>
                </a:cubicBezTo>
                <a:cubicBezTo>
                  <a:pt x="91" y="134"/>
                  <a:pt x="91" y="134"/>
                  <a:pt x="91" y="134"/>
                </a:cubicBezTo>
                <a:cubicBezTo>
                  <a:pt x="91" y="1"/>
                  <a:pt x="91" y="1"/>
                  <a:pt x="91" y="1"/>
                </a:cubicBezTo>
                <a:cubicBezTo>
                  <a:pt x="86" y="0"/>
                  <a:pt x="86" y="0"/>
                  <a:pt x="86" y="0"/>
                </a:cubicBezTo>
                <a:cubicBezTo>
                  <a:pt x="86" y="0"/>
                  <a:pt x="86" y="0"/>
                  <a:pt x="86" y="0"/>
                </a:cubicBezTo>
                <a:cubicBezTo>
                  <a:pt x="86" y="4"/>
                  <a:pt x="81" y="33"/>
                  <a:pt x="60" y="73"/>
                </a:cubicBezTo>
                <a:cubicBezTo>
                  <a:pt x="48" y="97"/>
                  <a:pt x="29" y="127"/>
                  <a:pt x="0" y="157"/>
                </a:cubicBezTo>
                <a:cubicBezTo>
                  <a:pt x="0" y="168"/>
                  <a:pt x="0" y="170"/>
                  <a:pt x="0" y="170"/>
                </a:cubicBezTo>
                <a:cubicBezTo>
                  <a:pt x="0" y="170"/>
                  <a:pt x="0" y="170"/>
                  <a:pt x="0" y="170"/>
                </a:cubicBezTo>
                <a:cubicBezTo>
                  <a:pt x="2" y="169"/>
                  <a:pt x="32" y="141"/>
                  <a:pt x="86" y="136"/>
                </a:cubicBezTo>
                <a:close/>
                <a:moveTo>
                  <a:pt x="379" y="142"/>
                </a:moveTo>
                <a:cubicBezTo>
                  <a:pt x="379" y="170"/>
                  <a:pt x="379" y="170"/>
                  <a:pt x="379" y="170"/>
                </a:cubicBezTo>
                <a:cubicBezTo>
                  <a:pt x="372" y="170"/>
                  <a:pt x="372" y="170"/>
                  <a:pt x="372" y="170"/>
                </a:cubicBezTo>
                <a:cubicBezTo>
                  <a:pt x="372" y="163"/>
                  <a:pt x="372" y="163"/>
                  <a:pt x="372" y="163"/>
                </a:cubicBezTo>
                <a:cubicBezTo>
                  <a:pt x="372" y="163"/>
                  <a:pt x="372" y="163"/>
                  <a:pt x="372" y="163"/>
                </a:cubicBezTo>
                <a:cubicBezTo>
                  <a:pt x="369" y="168"/>
                  <a:pt x="365" y="171"/>
                  <a:pt x="359" y="171"/>
                </a:cubicBezTo>
                <a:cubicBezTo>
                  <a:pt x="355" y="171"/>
                  <a:pt x="352" y="170"/>
                  <a:pt x="349" y="167"/>
                </a:cubicBezTo>
                <a:cubicBezTo>
                  <a:pt x="347" y="165"/>
                  <a:pt x="346" y="162"/>
                  <a:pt x="346" y="159"/>
                </a:cubicBezTo>
                <a:cubicBezTo>
                  <a:pt x="346" y="151"/>
                  <a:pt x="351" y="146"/>
                  <a:pt x="360" y="145"/>
                </a:cubicBezTo>
                <a:cubicBezTo>
                  <a:pt x="372" y="143"/>
                  <a:pt x="372" y="143"/>
                  <a:pt x="372" y="143"/>
                </a:cubicBezTo>
                <a:cubicBezTo>
                  <a:pt x="372" y="136"/>
                  <a:pt x="370" y="133"/>
                  <a:pt x="364" y="133"/>
                </a:cubicBezTo>
                <a:cubicBezTo>
                  <a:pt x="359" y="133"/>
                  <a:pt x="354" y="134"/>
                  <a:pt x="350" y="138"/>
                </a:cubicBezTo>
                <a:cubicBezTo>
                  <a:pt x="350" y="131"/>
                  <a:pt x="350" y="131"/>
                  <a:pt x="350" y="131"/>
                </a:cubicBezTo>
                <a:cubicBezTo>
                  <a:pt x="351" y="130"/>
                  <a:pt x="353" y="129"/>
                  <a:pt x="356" y="128"/>
                </a:cubicBezTo>
                <a:cubicBezTo>
                  <a:pt x="359" y="127"/>
                  <a:pt x="362" y="127"/>
                  <a:pt x="364" y="127"/>
                </a:cubicBezTo>
                <a:cubicBezTo>
                  <a:pt x="374" y="127"/>
                  <a:pt x="379" y="132"/>
                  <a:pt x="379" y="142"/>
                </a:cubicBezTo>
                <a:close/>
                <a:moveTo>
                  <a:pt x="372" y="149"/>
                </a:moveTo>
                <a:cubicBezTo>
                  <a:pt x="362" y="150"/>
                  <a:pt x="362" y="150"/>
                  <a:pt x="362" y="150"/>
                </a:cubicBezTo>
                <a:cubicBezTo>
                  <a:pt x="358" y="151"/>
                  <a:pt x="356" y="152"/>
                  <a:pt x="355" y="153"/>
                </a:cubicBezTo>
                <a:cubicBezTo>
                  <a:pt x="353" y="154"/>
                  <a:pt x="353" y="156"/>
                  <a:pt x="353" y="158"/>
                </a:cubicBezTo>
                <a:cubicBezTo>
                  <a:pt x="353" y="160"/>
                  <a:pt x="353" y="162"/>
                  <a:pt x="355" y="163"/>
                </a:cubicBezTo>
                <a:cubicBezTo>
                  <a:pt x="356" y="164"/>
                  <a:pt x="358" y="165"/>
                  <a:pt x="361" y="165"/>
                </a:cubicBezTo>
                <a:cubicBezTo>
                  <a:pt x="364" y="165"/>
                  <a:pt x="367" y="164"/>
                  <a:pt x="369" y="162"/>
                </a:cubicBezTo>
                <a:cubicBezTo>
                  <a:pt x="371" y="159"/>
                  <a:pt x="372" y="156"/>
                  <a:pt x="372" y="153"/>
                </a:cubicBezTo>
                <a:cubicBezTo>
                  <a:pt x="372" y="149"/>
                  <a:pt x="372" y="149"/>
                  <a:pt x="372" y="149"/>
                </a:cubicBezTo>
                <a:close/>
                <a:moveTo>
                  <a:pt x="461" y="109"/>
                </a:moveTo>
                <a:cubicBezTo>
                  <a:pt x="460" y="109"/>
                  <a:pt x="459" y="109"/>
                  <a:pt x="459" y="110"/>
                </a:cubicBezTo>
                <a:cubicBezTo>
                  <a:pt x="458" y="111"/>
                  <a:pt x="457" y="112"/>
                  <a:pt x="457" y="113"/>
                </a:cubicBezTo>
                <a:cubicBezTo>
                  <a:pt x="457" y="114"/>
                  <a:pt x="458" y="115"/>
                  <a:pt x="459" y="116"/>
                </a:cubicBezTo>
                <a:cubicBezTo>
                  <a:pt x="459" y="117"/>
                  <a:pt x="460" y="117"/>
                  <a:pt x="461" y="117"/>
                </a:cubicBezTo>
                <a:cubicBezTo>
                  <a:pt x="463" y="117"/>
                  <a:pt x="464" y="117"/>
                  <a:pt x="465" y="116"/>
                </a:cubicBezTo>
                <a:cubicBezTo>
                  <a:pt x="466" y="115"/>
                  <a:pt x="466" y="114"/>
                  <a:pt x="466" y="113"/>
                </a:cubicBezTo>
                <a:cubicBezTo>
                  <a:pt x="466" y="112"/>
                  <a:pt x="466" y="111"/>
                  <a:pt x="465" y="110"/>
                </a:cubicBezTo>
                <a:cubicBezTo>
                  <a:pt x="464" y="109"/>
                  <a:pt x="463" y="109"/>
                  <a:pt x="461" y="109"/>
                </a:cubicBezTo>
                <a:close/>
                <a:moveTo>
                  <a:pt x="476" y="79"/>
                </a:moveTo>
                <a:cubicBezTo>
                  <a:pt x="476" y="86"/>
                  <a:pt x="474" y="91"/>
                  <a:pt x="470" y="95"/>
                </a:cubicBezTo>
                <a:cubicBezTo>
                  <a:pt x="466" y="99"/>
                  <a:pt x="461" y="101"/>
                  <a:pt x="455" y="101"/>
                </a:cubicBezTo>
                <a:cubicBezTo>
                  <a:pt x="449" y="101"/>
                  <a:pt x="444" y="99"/>
                  <a:pt x="440" y="95"/>
                </a:cubicBezTo>
                <a:cubicBezTo>
                  <a:pt x="437" y="91"/>
                  <a:pt x="435" y="86"/>
                  <a:pt x="435" y="80"/>
                </a:cubicBezTo>
                <a:cubicBezTo>
                  <a:pt x="435" y="73"/>
                  <a:pt x="437" y="67"/>
                  <a:pt x="441" y="63"/>
                </a:cubicBezTo>
                <a:cubicBezTo>
                  <a:pt x="445" y="59"/>
                  <a:pt x="450" y="57"/>
                  <a:pt x="456" y="57"/>
                </a:cubicBezTo>
                <a:cubicBezTo>
                  <a:pt x="462" y="57"/>
                  <a:pt x="467" y="59"/>
                  <a:pt x="471" y="63"/>
                </a:cubicBezTo>
                <a:cubicBezTo>
                  <a:pt x="474" y="67"/>
                  <a:pt x="476" y="72"/>
                  <a:pt x="476" y="79"/>
                </a:cubicBezTo>
                <a:close/>
                <a:moveTo>
                  <a:pt x="469" y="79"/>
                </a:moveTo>
                <a:cubicBezTo>
                  <a:pt x="469" y="74"/>
                  <a:pt x="468" y="70"/>
                  <a:pt x="466" y="67"/>
                </a:cubicBezTo>
                <a:cubicBezTo>
                  <a:pt x="463" y="65"/>
                  <a:pt x="460" y="63"/>
                  <a:pt x="456" y="63"/>
                </a:cubicBezTo>
                <a:cubicBezTo>
                  <a:pt x="451" y="63"/>
                  <a:pt x="448" y="65"/>
                  <a:pt x="446" y="67"/>
                </a:cubicBezTo>
                <a:cubicBezTo>
                  <a:pt x="443" y="70"/>
                  <a:pt x="442" y="74"/>
                  <a:pt x="442" y="80"/>
                </a:cubicBezTo>
                <a:cubicBezTo>
                  <a:pt x="442" y="85"/>
                  <a:pt x="443" y="88"/>
                  <a:pt x="446" y="91"/>
                </a:cubicBezTo>
                <a:cubicBezTo>
                  <a:pt x="448" y="94"/>
                  <a:pt x="451" y="96"/>
                  <a:pt x="456" y="96"/>
                </a:cubicBezTo>
                <a:cubicBezTo>
                  <a:pt x="460" y="96"/>
                  <a:pt x="464" y="94"/>
                  <a:pt x="466" y="91"/>
                </a:cubicBezTo>
                <a:cubicBezTo>
                  <a:pt x="468" y="88"/>
                  <a:pt x="469" y="85"/>
                  <a:pt x="469" y="79"/>
                </a:cubicBezTo>
                <a:close/>
                <a:moveTo>
                  <a:pt x="458" y="170"/>
                </a:moveTo>
                <a:cubicBezTo>
                  <a:pt x="458" y="170"/>
                  <a:pt x="458" y="170"/>
                  <a:pt x="465" y="170"/>
                </a:cubicBezTo>
                <a:cubicBezTo>
                  <a:pt x="465" y="170"/>
                  <a:pt x="465" y="170"/>
                  <a:pt x="465" y="128"/>
                </a:cubicBezTo>
                <a:cubicBezTo>
                  <a:pt x="465" y="128"/>
                  <a:pt x="465" y="128"/>
                  <a:pt x="458" y="128"/>
                </a:cubicBezTo>
                <a:cubicBezTo>
                  <a:pt x="458" y="128"/>
                  <a:pt x="458" y="128"/>
                  <a:pt x="458" y="170"/>
                </a:cubicBezTo>
                <a:close/>
                <a:moveTo>
                  <a:pt x="435" y="127"/>
                </a:moveTo>
                <a:cubicBezTo>
                  <a:pt x="428" y="127"/>
                  <a:pt x="424" y="130"/>
                  <a:pt x="421" y="135"/>
                </a:cubicBezTo>
                <a:cubicBezTo>
                  <a:pt x="420" y="133"/>
                  <a:pt x="419" y="131"/>
                  <a:pt x="416" y="129"/>
                </a:cubicBezTo>
                <a:cubicBezTo>
                  <a:pt x="414" y="128"/>
                  <a:pt x="412" y="127"/>
                  <a:pt x="409" y="127"/>
                </a:cubicBezTo>
                <a:cubicBezTo>
                  <a:pt x="403" y="127"/>
                  <a:pt x="399" y="129"/>
                  <a:pt x="396" y="135"/>
                </a:cubicBezTo>
                <a:cubicBezTo>
                  <a:pt x="396" y="135"/>
                  <a:pt x="396" y="135"/>
                  <a:pt x="396" y="135"/>
                </a:cubicBezTo>
                <a:cubicBezTo>
                  <a:pt x="396" y="135"/>
                  <a:pt x="396" y="135"/>
                  <a:pt x="396" y="128"/>
                </a:cubicBezTo>
                <a:cubicBezTo>
                  <a:pt x="396" y="128"/>
                  <a:pt x="396" y="128"/>
                  <a:pt x="389" y="128"/>
                </a:cubicBezTo>
                <a:cubicBezTo>
                  <a:pt x="389" y="128"/>
                  <a:pt x="389" y="128"/>
                  <a:pt x="389" y="170"/>
                </a:cubicBezTo>
                <a:cubicBezTo>
                  <a:pt x="389" y="170"/>
                  <a:pt x="389" y="170"/>
                  <a:pt x="396" y="170"/>
                </a:cubicBezTo>
                <a:cubicBezTo>
                  <a:pt x="396" y="170"/>
                  <a:pt x="396" y="170"/>
                  <a:pt x="396" y="146"/>
                </a:cubicBezTo>
                <a:cubicBezTo>
                  <a:pt x="396" y="142"/>
                  <a:pt x="397" y="139"/>
                  <a:pt x="399" y="136"/>
                </a:cubicBezTo>
                <a:cubicBezTo>
                  <a:pt x="400" y="134"/>
                  <a:pt x="403" y="133"/>
                  <a:pt x="406"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5" y="136"/>
                </a:cubicBezTo>
                <a:cubicBezTo>
                  <a:pt x="427" y="134"/>
                  <a:pt x="430" y="133"/>
                  <a:pt x="432" y="133"/>
                </a:cubicBezTo>
                <a:cubicBezTo>
                  <a:pt x="436" y="133"/>
                  <a:pt x="438" y="133"/>
                  <a:pt x="439" y="135"/>
                </a:cubicBezTo>
                <a:cubicBezTo>
                  <a:pt x="441" y="137"/>
                  <a:pt x="442" y="141"/>
                  <a:pt x="442" y="146"/>
                </a:cubicBezTo>
                <a:cubicBezTo>
                  <a:pt x="442" y="146"/>
                  <a:pt x="442" y="146"/>
                  <a:pt x="442" y="170"/>
                </a:cubicBezTo>
                <a:cubicBezTo>
                  <a:pt x="442" y="170"/>
                  <a:pt x="442" y="170"/>
                  <a:pt x="448" y="170"/>
                </a:cubicBezTo>
                <a:cubicBezTo>
                  <a:pt x="448" y="144"/>
                  <a:pt x="448" y="144"/>
                  <a:pt x="448" y="144"/>
                </a:cubicBezTo>
                <a:cubicBezTo>
                  <a:pt x="448" y="133"/>
                  <a:pt x="444" y="127"/>
                  <a:pt x="435" y="127"/>
                </a:cubicBezTo>
                <a:close/>
                <a:moveTo>
                  <a:pt x="479" y="133"/>
                </a:moveTo>
                <a:cubicBezTo>
                  <a:pt x="475" y="138"/>
                  <a:pt x="473" y="143"/>
                  <a:pt x="473" y="150"/>
                </a:cubicBezTo>
                <a:cubicBezTo>
                  <a:pt x="473" y="156"/>
                  <a:pt x="475" y="161"/>
                  <a:pt x="478" y="165"/>
                </a:cubicBezTo>
                <a:cubicBezTo>
                  <a:pt x="482" y="169"/>
                  <a:pt x="487" y="171"/>
                  <a:pt x="493" y="171"/>
                </a:cubicBezTo>
                <a:cubicBezTo>
                  <a:pt x="497" y="171"/>
                  <a:pt x="501" y="170"/>
                  <a:pt x="504" y="168"/>
                </a:cubicBezTo>
                <a:cubicBezTo>
                  <a:pt x="504" y="161"/>
                  <a:pt x="504" y="161"/>
                  <a:pt x="504" y="161"/>
                </a:cubicBezTo>
                <a:cubicBezTo>
                  <a:pt x="501" y="164"/>
                  <a:pt x="498" y="165"/>
                  <a:pt x="494" y="165"/>
                </a:cubicBezTo>
                <a:cubicBezTo>
                  <a:pt x="489" y="165"/>
                  <a:pt x="486" y="164"/>
                  <a:pt x="484" y="161"/>
                </a:cubicBezTo>
                <a:cubicBezTo>
                  <a:pt x="481" y="158"/>
                  <a:pt x="480" y="154"/>
                  <a:pt x="480" y="149"/>
                </a:cubicBezTo>
                <a:cubicBezTo>
                  <a:pt x="480" y="144"/>
                  <a:pt x="481" y="140"/>
                  <a:pt x="484" y="137"/>
                </a:cubicBezTo>
                <a:cubicBezTo>
                  <a:pt x="487" y="134"/>
                  <a:pt x="490" y="133"/>
                  <a:pt x="494" y="133"/>
                </a:cubicBezTo>
                <a:cubicBezTo>
                  <a:pt x="498" y="133"/>
                  <a:pt x="501" y="134"/>
                  <a:pt x="504" y="136"/>
                </a:cubicBezTo>
                <a:cubicBezTo>
                  <a:pt x="504" y="136"/>
                  <a:pt x="504" y="136"/>
                  <a:pt x="504" y="129"/>
                </a:cubicBezTo>
                <a:cubicBezTo>
                  <a:pt x="501" y="128"/>
                  <a:pt x="498" y="127"/>
                  <a:pt x="495" y="127"/>
                </a:cubicBezTo>
                <a:cubicBezTo>
                  <a:pt x="488" y="127"/>
                  <a:pt x="483" y="129"/>
                  <a:pt x="479" y="133"/>
                </a:cubicBezTo>
                <a:close/>
                <a:moveTo>
                  <a:pt x="524" y="146"/>
                </a:moveTo>
                <a:cubicBezTo>
                  <a:pt x="521" y="145"/>
                  <a:pt x="519" y="144"/>
                  <a:pt x="518" y="143"/>
                </a:cubicBezTo>
                <a:cubicBezTo>
                  <a:pt x="517" y="142"/>
                  <a:pt x="516" y="140"/>
                  <a:pt x="516" y="138"/>
                </a:cubicBezTo>
                <a:cubicBezTo>
                  <a:pt x="516" y="137"/>
                  <a:pt x="517" y="135"/>
                  <a:pt x="518" y="134"/>
                </a:cubicBezTo>
                <a:cubicBezTo>
                  <a:pt x="519" y="133"/>
                  <a:pt x="521" y="133"/>
                  <a:pt x="523" y="133"/>
                </a:cubicBezTo>
                <a:cubicBezTo>
                  <a:pt x="527" y="133"/>
                  <a:pt x="530" y="133"/>
                  <a:pt x="533" y="135"/>
                </a:cubicBezTo>
                <a:cubicBezTo>
                  <a:pt x="533" y="135"/>
                  <a:pt x="533" y="135"/>
                  <a:pt x="533" y="129"/>
                </a:cubicBezTo>
                <a:cubicBezTo>
                  <a:pt x="530" y="128"/>
                  <a:pt x="527" y="127"/>
                  <a:pt x="524" y="127"/>
                </a:cubicBezTo>
                <a:cubicBezTo>
                  <a:pt x="519" y="127"/>
                  <a:pt x="516" y="128"/>
                  <a:pt x="513" y="130"/>
                </a:cubicBezTo>
                <a:cubicBezTo>
                  <a:pt x="511" y="133"/>
                  <a:pt x="509" y="135"/>
                  <a:pt x="509" y="139"/>
                </a:cubicBezTo>
                <a:cubicBezTo>
                  <a:pt x="509" y="142"/>
                  <a:pt x="510" y="144"/>
                  <a:pt x="512" y="147"/>
                </a:cubicBezTo>
                <a:cubicBezTo>
                  <a:pt x="513" y="148"/>
                  <a:pt x="516" y="150"/>
                  <a:pt x="519" y="151"/>
                </a:cubicBezTo>
                <a:cubicBezTo>
                  <a:pt x="523" y="153"/>
                  <a:pt x="525" y="154"/>
                  <a:pt x="526" y="155"/>
                </a:cubicBezTo>
                <a:cubicBezTo>
                  <a:pt x="527" y="156"/>
                  <a:pt x="528" y="158"/>
                  <a:pt x="528" y="159"/>
                </a:cubicBezTo>
                <a:cubicBezTo>
                  <a:pt x="528" y="163"/>
                  <a:pt x="525" y="165"/>
                  <a:pt x="520" y="165"/>
                </a:cubicBezTo>
                <a:cubicBezTo>
                  <a:pt x="516" y="165"/>
                  <a:pt x="512" y="164"/>
                  <a:pt x="509" y="161"/>
                </a:cubicBezTo>
                <a:cubicBezTo>
                  <a:pt x="509" y="161"/>
                  <a:pt x="509" y="161"/>
                  <a:pt x="509" y="168"/>
                </a:cubicBezTo>
                <a:cubicBezTo>
                  <a:pt x="512" y="170"/>
                  <a:pt x="515" y="171"/>
                  <a:pt x="519" y="171"/>
                </a:cubicBezTo>
                <a:cubicBezTo>
                  <a:pt x="524" y="171"/>
                  <a:pt x="528" y="170"/>
                  <a:pt x="531" y="167"/>
                </a:cubicBezTo>
                <a:cubicBezTo>
                  <a:pt x="533" y="165"/>
                  <a:pt x="535" y="162"/>
                  <a:pt x="535" y="159"/>
                </a:cubicBezTo>
                <a:cubicBezTo>
                  <a:pt x="535" y="156"/>
                  <a:pt x="534" y="153"/>
                  <a:pt x="532" y="151"/>
                </a:cubicBezTo>
                <a:cubicBezTo>
                  <a:pt x="530" y="149"/>
                  <a:pt x="528" y="148"/>
                  <a:pt x="524" y="146"/>
                </a:cubicBezTo>
                <a:close/>
                <a:moveTo>
                  <a:pt x="394" y="95"/>
                </a:moveTo>
                <a:cubicBezTo>
                  <a:pt x="391" y="99"/>
                  <a:pt x="385" y="101"/>
                  <a:pt x="379" y="101"/>
                </a:cubicBezTo>
                <a:cubicBezTo>
                  <a:pt x="373" y="101"/>
                  <a:pt x="368" y="99"/>
                  <a:pt x="364" y="95"/>
                </a:cubicBezTo>
                <a:cubicBezTo>
                  <a:pt x="361" y="91"/>
                  <a:pt x="359" y="86"/>
                  <a:pt x="359" y="80"/>
                </a:cubicBezTo>
                <a:cubicBezTo>
                  <a:pt x="359" y="73"/>
                  <a:pt x="361" y="67"/>
                  <a:pt x="365" y="63"/>
                </a:cubicBezTo>
                <a:cubicBezTo>
                  <a:pt x="369" y="59"/>
                  <a:pt x="374" y="57"/>
                  <a:pt x="380" y="57"/>
                </a:cubicBezTo>
                <a:cubicBezTo>
                  <a:pt x="386" y="57"/>
                  <a:pt x="391" y="59"/>
                  <a:pt x="395" y="63"/>
                </a:cubicBezTo>
                <a:cubicBezTo>
                  <a:pt x="398" y="67"/>
                  <a:pt x="400" y="72"/>
                  <a:pt x="400" y="79"/>
                </a:cubicBezTo>
                <a:cubicBezTo>
                  <a:pt x="400" y="86"/>
                  <a:pt x="398" y="91"/>
                  <a:pt x="394" y="95"/>
                </a:cubicBezTo>
                <a:close/>
                <a:moveTo>
                  <a:pt x="393" y="79"/>
                </a:moveTo>
                <a:cubicBezTo>
                  <a:pt x="393" y="74"/>
                  <a:pt x="392" y="70"/>
                  <a:pt x="389" y="67"/>
                </a:cubicBezTo>
                <a:cubicBezTo>
                  <a:pt x="387" y="65"/>
                  <a:pt x="384" y="63"/>
                  <a:pt x="380" y="63"/>
                </a:cubicBezTo>
                <a:cubicBezTo>
                  <a:pt x="375" y="63"/>
                  <a:pt x="372" y="65"/>
                  <a:pt x="370" y="67"/>
                </a:cubicBezTo>
                <a:cubicBezTo>
                  <a:pt x="367" y="70"/>
                  <a:pt x="366" y="74"/>
                  <a:pt x="366" y="80"/>
                </a:cubicBezTo>
                <a:cubicBezTo>
                  <a:pt x="366" y="85"/>
                  <a:pt x="367" y="88"/>
                  <a:pt x="369" y="91"/>
                </a:cubicBezTo>
                <a:cubicBezTo>
                  <a:pt x="372" y="94"/>
                  <a:pt x="375" y="96"/>
                  <a:pt x="380" y="96"/>
                </a:cubicBezTo>
                <a:cubicBezTo>
                  <a:pt x="384" y="96"/>
                  <a:pt x="387" y="94"/>
                  <a:pt x="390" y="91"/>
                </a:cubicBezTo>
                <a:cubicBezTo>
                  <a:pt x="392" y="88"/>
                  <a:pt x="393" y="85"/>
                  <a:pt x="393" y="79"/>
                </a:cubicBezTo>
                <a:close/>
                <a:moveTo>
                  <a:pt x="281" y="160"/>
                </a:moveTo>
                <a:cubicBezTo>
                  <a:pt x="281" y="162"/>
                  <a:pt x="280" y="162"/>
                  <a:pt x="280" y="163"/>
                </a:cubicBezTo>
                <a:cubicBezTo>
                  <a:pt x="280" y="163"/>
                  <a:pt x="280" y="163"/>
                  <a:pt x="280" y="163"/>
                </a:cubicBezTo>
                <a:cubicBezTo>
                  <a:pt x="280" y="162"/>
                  <a:pt x="279" y="161"/>
                  <a:pt x="279" y="160"/>
                </a:cubicBezTo>
                <a:cubicBezTo>
                  <a:pt x="279" y="160"/>
                  <a:pt x="279" y="160"/>
                  <a:pt x="268" y="128"/>
                </a:cubicBezTo>
                <a:cubicBezTo>
                  <a:pt x="268" y="128"/>
                  <a:pt x="268" y="128"/>
                  <a:pt x="260" y="128"/>
                </a:cubicBezTo>
                <a:cubicBezTo>
                  <a:pt x="260" y="128"/>
                  <a:pt x="260" y="128"/>
                  <a:pt x="277" y="170"/>
                </a:cubicBezTo>
                <a:cubicBezTo>
                  <a:pt x="277" y="170"/>
                  <a:pt x="277" y="170"/>
                  <a:pt x="273" y="178"/>
                </a:cubicBezTo>
                <a:cubicBezTo>
                  <a:pt x="272" y="182"/>
                  <a:pt x="269" y="184"/>
                  <a:pt x="266" y="184"/>
                </a:cubicBezTo>
                <a:cubicBezTo>
                  <a:pt x="265" y="184"/>
                  <a:pt x="263" y="183"/>
                  <a:pt x="262" y="183"/>
                </a:cubicBezTo>
                <a:cubicBezTo>
                  <a:pt x="262" y="183"/>
                  <a:pt x="262" y="183"/>
                  <a:pt x="262" y="189"/>
                </a:cubicBezTo>
                <a:cubicBezTo>
                  <a:pt x="263" y="189"/>
                  <a:pt x="264" y="190"/>
                  <a:pt x="266" y="190"/>
                </a:cubicBezTo>
                <a:cubicBezTo>
                  <a:pt x="273" y="190"/>
                  <a:pt x="277" y="185"/>
                  <a:pt x="281" y="176"/>
                </a:cubicBezTo>
                <a:cubicBezTo>
                  <a:pt x="281" y="176"/>
                  <a:pt x="281" y="176"/>
                  <a:pt x="300" y="128"/>
                </a:cubicBezTo>
                <a:cubicBezTo>
                  <a:pt x="293" y="128"/>
                  <a:pt x="293" y="128"/>
                  <a:pt x="293" y="128"/>
                </a:cubicBezTo>
                <a:cubicBezTo>
                  <a:pt x="293" y="128"/>
                  <a:pt x="293" y="128"/>
                  <a:pt x="281" y="160"/>
                </a:cubicBezTo>
                <a:close/>
                <a:moveTo>
                  <a:pt x="329" y="98"/>
                </a:moveTo>
                <a:cubicBezTo>
                  <a:pt x="329" y="92"/>
                  <a:pt x="329" y="92"/>
                  <a:pt x="329" y="92"/>
                </a:cubicBezTo>
                <a:cubicBezTo>
                  <a:pt x="326" y="94"/>
                  <a:pt x="322" y="96"/>
                  <a:pt x="319" y="96"/>
                </a:cubicBezTo>
                <a:cubicBezTo>
                  <a:pt x="314" y="96"/>
                  <a:pt x="311" y="94"/>
                  <a:pt x="308" y="91"/>
                </a:cubicBezTo>
                <a:cubicBezTo>
                  <a:pt x="306" y="88"/>
                  <a:pt x="305" y="85"/>
                  <a:pt x="305" y="80"/>
                </a:cubicBezTo>
                <a:cubicBezTo>
                  <a:pt x="305" y="75"/>
                  <a:pt x="306" y="71"/>
                  <a:pt x="309" y="68"/>
                </a:cubicBezTo>
                <a:cubicBezTo>
                  <a:pt x="311" y="65"/>
                  <a:pt x="315" y="63"/>
                  <a:pt x="319" y="63"/>
                </a:cubicBezTo>
                <a:cubicBezTo>
                  <a:pt x="323" y="63"/>
                  <a:pt x="326" y="64"/>
                  <a:pt x="329" y="66"/>
                </a:cubicBezTo>
                <a:cubicBezTo>
                  <a:pt x="329" y="66"/>
                  <a:pt x="329" y="66"/>
                  <a:pt x="329" y="60"/>
                </a:cubicBezTo>
                <a:cubicBezTo>
                  <a:pt x="326" y="58"/>
                  <a:pt x="323" y="57"/>
                  <a:pt x="319" y="57"/>
                </a:cubicBezTo>
                <a:cubicBezTo>
                  <a:pt x="313" y="57"/>
                  <a:pt x="307" y="60"/>
                  <a:pt x="304" y="64"/>
                </a:cubicBezTo>
                <a:cubicBezTo>
                  <a:pt x="300" y="68"/>
                  <a:pt x="298" y="74"/>
                  <a:pt x="298" y="80"/>
                </a:cubicBezTo>
                <a:cubicBezTo>
                  <a:pt x="298" y="86"/>
                  <a:pt x="300" y="92"/>
                  <a:pt x="303" y="95"/>
                </a:cubicBezTo>
                <a:cubicBezTo>
                  <a:pt x="307" y="99"/>
                  <a:pt x="311" y="101"/>
                  <a:pt x="318" y="101"/>
                </a:cubicBezTo>
                <a:cubicBezTo>
                  <a:pt x="322" y="101"/>
                  <a:pt x="326" y="100"/>
                  <a:pt x="329" y="98"/>
                </a:cubicBezTo>
                <a:close/>
                <a:moveTo>
                  <a:pt x="325" y="127"/>
                </a:moveTo>
                <a:cubicBezTo>
                  <a:pt x="319" y="127"/>
                  <a:pt x="315" y="130"/>
                  <a:pt x="311" y="135"/>
                </a:cubicBezTo>
                <a:cubicBezTo>
                  <a:pt x="311" y="135"/>
                  <a:pt x="311" y="135"/>
                  <a:pt x="311" y="135"/>
                </a:cubicBezTo>
                <a:cubicBezTo>
                  <a:pt x="311" y="135"/>
                  <a:pt x="311" y="135"/>
                  <a:pt x="311" y="128"/>
                </a:cubicBezTo>
                <a:cubicBezTo>
                  <a:pt x="311" y="128"/>
                  <a:pt x="311" y="128"/>
                  <a:pt x="305" y="128"/>
                </a:cubicBezTo>
                <a:cubicBezTo>
                  <a:pt x="305" y="128"/>
                  <a:pt x="305" y="128"/>
                  <a:pt x="305" y="170"/>
                </a:cubicBezTo>
                <a:cubicBezTo>
                  <a:pt x="305" y="170"/>
                  <a:pt x="305" y="170"/>
                  <a:pt x="311" y="170"/>
                </a:cubicBezTo>
                <a:cubicBezTo>
                  <a:pt x="311" y="170"/>
                  <a:pt x="311" y="170"/>
                  <a:pt x="311" y="146"/>
                </a:cubicBezTo>
                <a:cubicBezTo>
                  <a:pt x="311" y="142"/>
                  <a:pt x="312" y="139"/>
                  <a:pt x="315" y="136"/>
                </a:cubicBezTo>
                <a:cubicBezTo>
                  <a:pt x="317" y="134"/>
                  <a:pt x="320" y="133"/>
                  <a:pt x="323" y="133"/>
                </a:cubicBezTo>
                <a:cubicBezTo>
                  <a:pt x="329" y="133"/>
                  <a:pt x="332" y="137"/>
                  <a:pt x="332" y="146"/>
                </a:cubicBezTo>
                <a:cubicBezTo>
                  <a:pt x="332" y="146"/>
                  <a:pt x="332" y="146"/>
                  <a:pt x="332" y="170"/>
                </a:cubicBezTo>
                <a:cubicBezTo>
                  <a:pt x="332" y="170"/>
                  <a:pt x="332" y="170"/>
                  <a:pt x="339" y="170"/>
                </a:cubicBezTo>
                <a:cubicBezTo>
                  <a:pt x="339" y="144"/>
                  <a:pt x="339" y="144"/>
                  <a:pt x="339" y="144"/>
                </a:cubicBezTo>
                <a:cubicBezTo>
                  <a:pt x="339" y="139"/>
                  <a:pt x="338" y="134"/>
                  <a:pt x="335" y="131"/>
                </a:cubicBezTo>
                <a:cubicBezTo>
                  <a:pt x="333" y="128"/>
                  <a:pt x="330" y="127"/>
                  <a:pt x="325" y="127"/>
                </a:cubicBezTo>
                <a:close/>
                <a:moveTo>
                  <a:pt x="258" y="140"/>
                </a:moveTo>
                <a:cubicBezTo>
                  <a:pt x="258" y="149"/>
                  <a:pt x="256" y="156"/>
                  <a:pt x="250" y="161"/>
                </a:cubicBezTo>
                <a:cubicBezTo>
                  <a:pt x="244" y="167"/>
                  <a:pt x="237" y="170"/>
                  <a:pt x="227" y="170"/>
                </a:cubicBezTo>
                <a:cubicBezTo>
                  <a:pt x="211" y="170"/>
                  <a:pt x="211" y="170"/>
                  <a:pt x="211" y="170"/>
                </a:cubicBezTo>
                <a:cubicBezTo>
                  <a:pt x="211" y="111"/>
                  <a:pt x="211" y="111"/>
                  <a:pt x="211" y="111"/>
                </a:cubicBezTo>
                <a:cubicBezTo>
                  <a:pt x="228" y="111"/>
                  <a:pt x="228" y="111"/>
                  <a:pt x="228" y="111"/>
                </a:cubicBezTo>
                <a:cubicBezTo>
                  <a:pt x="248" y="111"/>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5" y="164"/>
                  <a:pt x="241" y="161"/>
                  <a:pt x="245" y="157"/>
                </a:cubicBezTo>
                <a:cubicBezTo>
                  <a:pt x="249" y="153"/>
                  <a:pt x="251" y="147"/>
                  <a:pt x="251" y="140"/>
                </a:cubicBezTo>
                <a:close/>
                <a:moveTo>
                  <a:pt x="353" y="64"/>
                </a:moveTo>
                <a:cubicBezTo>
                  <a:pt x="356" y="64"/>
                  <a:pt x="357" y="64"/>
                  <a:pt x="358" y="65"/>
                </a:cubicBezTo>
                <a:cubicBezTo>
                  <a:pt x="358" y="58"/>
                  <a:pt x="358" y="58"/>
                  <a:pt x="358" y="58"/>
                </a:cubicBezTo>
                <a:cubicBezTo>
                  <a:pt x="358" y="58"/>
                  <a:pt x="356" y="57"/>
                  <a:pt x="354" y="57"/>
                </a:cubicBezTo>
                <a:cubicBezTo>
                  <a:pt x="352" y="57"/>
                  <a:pt x="350" y="58"/>
                  <a:pt x="348" y="60"/>
                </a:cubicBezTo>
                <a:cubicBezTo>
                  <a:pt x="346" y="62"/>
                  <a:pt x="345" y="64"/>
                  <a:pt x="343" y="67"/>
                </a:cubicBezTo>
                <a:cubicBezTo>
                  <a:pt x="343" y="67"/>
                  <a:pt x="343" y="67"/>
                  <a:pt x="343" y="58"/>
                </a:cubicBezTo>
                <a:cubicBezTo>
                  <a:pt x="343" y="58"/>
                  <a:pt x="343" y="58"/>
                  <a:pt x="337" y="58"/>
                </a:cubicBezTo>
                <a:cubicBezTo>
                  <a:pt x="337" y="58"/>
                  <a:pt x="337" y="58"/>
                  <a:pt x="337" y="100"/>
                </a:cubicBezTo>
                <a:cubicBezTo>
                  <a:pt x="337" y="100"/>
                  <a:pt x="337" y="100"/>
                  <a:pt x="343" y="100"/>
                </a:cubicBezTo>
                <a:cubicBezTo>
                  <a:pt x="343" y="100"/>
                  <a:pt x="343" y="100"/>
                  <a:pt x="343" y="79"/>
                </a:cubicBezTo>
                <a:cubicBezTo>
                  <a:pt x="343" y="74"/>
                  <a:pt x="344" y="70"/>
                  <a:pt x="347" y="67"/>
                </a:cubicBezTo>
                <a:cubicBezTo>
                  <a:pt x="348" y="65"/>
                  <a:pt x="351" y="64"/>
                  <a:pt x="353" y="64"/>
                </a:cubicBezTo>
                <a:close/>
                <a:moveTo>
                  <a:pt x="564" y="144"/>
                </a:moveTo>
                <a:cubicBezTo>
                  <a:pt x="586" y="144"/>
                  <a:pt x="586" y="144"/>
                  <a:pt x="586" y="144"/>
                </a:cubicBezTo>
                <a:cubicBezTo>
                  <a:pt x="586" y="137"/>
                  <a:pt x="586" y="137"/>
                  <a:pt x="586" y="137"/>
                </a:cubicBezTo>
                <a:cubicBezTo>
                  <a:pt x="564" y="137"/>
                  <a:pt x="564" y="137"/>
                  <a:pt x="564" y="137"/>
                </a:cubicBezTo>
                <a:cubicBezTo>
                  <a:pt x="564" y="117"/>
                  <a:pt x="564" y="117"/>
                  <a:pt x="564" y="117"/>
                </a:cubicBezTo>
                <a:cubicBezTo>
                  <a:pt x="588" y="117"/>
                  <a:pt x="588" y="117"/>
                  <a:pt x="588" y="117"/>
                </a:cubicBezTo>
                <a:cubicBezTo>
                  <a:pt x="588" y="110"/>
                  <a:pt x="588" y="110"/>
                  <a:pt x="588" y="110"/>
                </a:cubicBezTo>
                <a:cubicBezTo>
                  <a:pt x="556" y="110"/>
                  <a:pt x="556" y="110"/>
                  <a:pt x="556" y="110"/>
                </a:cubicBezTo>
                <a:cubicBezTo>
                  <a:pt x="556" y="172"/>
                  <a:pt x="556" y="172"/>
                  <a:pt x="556" y="172"/>
                </a:cubicBezTo>
                <a:cubicBezTo>
                  <a:pt x="589" y="172"/>
                  <a:pt x="589" y="172"/>
                  <a:pt x="589" y="172"/>
                </a:cubicBezTo>
                <a:cubicBezTo>
                  <a:pt x="589" y="165"/>
                  <a:pt x="589" y="165"/>
                  <a:pt x="589" y="165"/>
                </a:cubicBezTo>
                <a:cubicBezTo>
                  <a:pt x="564" y="165"/>
                  <a:pt x="564" y="165"/>
                  <a:pt x="564" y="165"/>
                </a:cubicBezTo>
                <a:lnTo>
                  <a:pt x="564" y="144"/>
                </a:lnTo>
                <a:close/>
                <a:moveTo>
                  <a:pt x="629" y="153"/>
                </a:moveTo>
                <a:cubicBezTo>
                  <a:pt x="641" y="172"/>
                  <a:pt x="641" y="172"/>
                  <a:pt x="641" y="172"/>
                </a:cubicBezTo>
                <a:cubicBezTo>
                  <a:pt x="632" y="172"/>
                  <a:pt x="632" y="172"/>
                  <a:pt x="632" y="172"/>
                </a:cubicBezTo>
                <a:cubicBezTo>
                  <a:pt x="622" y="154"/>
                  <a:pt x="622" y="154"/>
                  <a:pt x="622" y="154"/>
                </a:cubicBezTo>
                <a:cubicBezTo>
                  <a:pt x="621" y="153"/>
                  <a:pt x="620" y="151"/>
                  <a:pt x="619" y="150"/>
                </a:cubicBezTo>
                <a:cubicBezTo>
                  <a:pt x="618" y="149"/>
                  <a:pt x="617" y="148"/>
                  <a:pt x="616" y="147"/>
                </a:cubicBezTo>
                <a:cubicBezTo>
                  <a:pt x="615" y="147"/>
                  <a:pt x="614" y="146"/>
                  <a:pt x="613" y="146"/>
                </a:cubicBezTo>
                <a:cubicBezTo>
                  <a:pt x="612" y="146"/>
                  <a:pt x="611" y="145"/>
                  <a:pt x="610" y="145"/>
                </a:cubicBezTo>
                <a:cubicBezTo>
                  <a:pt x="604" y="145"/>
                  <a:pt x="604" y="145"/>
                  <a:pt x="604" y="145"/>
                </a:cubicBezTo>
                <a:cubicBezTo>
                  <a:pt x="604" y="172"/>
                  <a:pt x="604" y="172"/>
                  <a:pt x="604" y="172"/>
                </a:cubicBezTo>
                <a:cubicBezTo>
                  <a:pt x="597" y="172"/>
                  <a:pt x="597" y="172"/>
                  <a:pt x="597" y="172"/>
                </a:cubicBezTo>
                <a:cubicBezTo>
                  <a:pt x="597" y="110"/>
                  <a:pt x="597" y="110"/>
                  <a:pt x="597" y="110"/>
                </a:cubicBezTo>
                <a:cubicBezTo>
                  <a:pt x="615" y="110"/>
                  <a:pt x="615" y="110"/>
                  <a:pt x="615" y="110"/>
                </a:cubicBezTo>
                <a:cubicBezTo>
                  <a:pt x="618" y="110"/>
                  <a:pt x="620" y="110"/>
                  <a:pt x="622" y="111"/>
                </a:cubicBezTo>
                <a:cubicBezTo>
                  <a:pt x="625" y="112"/>
                  <a:pt x="627" y="113"/>
                  <a:pt x="628" y="114"/>
                </a:cubicBezTo>
                <a:cubicBezTo>
                  <a:pt x="630" y="115"/>
                  <a:pt x="631" y="117"/>
                  <a:pt x="632" y="119"/>
                </a:cubicBezTo>
                <a:cubicBezTo>
                  <a:pt x="633" y="121"/>
                  <a:pt x="634" y="124"/>
                  <a:pt x="634" y="126"/>
                </a:cubicBezTo>
                <a:cubicBezTo>
                  <a:pt x="634" y="129"/>
                  <a:pt x="633" y="131"/>
                  <a:pt x="633" y="132"/>
                </a:cubicBezTo>
                <a:cubicBezTo>
                  <a:pt x="632" y="134"/>
                  <a:pt x="631" y="136"/>
                  <a:pt x="630" y="137"/>
                </a:cubicBezTo>
                <a:cubicBezTo>
                  <a:pt x="629" y="139"/>
                  <a:pt x="627" y="140"/>
                  <a:pt x="626" y="141"/>
                </a:cubicBezTo>
                <a:cubicBezTo>
                  <a:pt x="624" y="142"/>
                  <a:pt x="622" y="142"/>
                  <a:pt x="620" y="143"/>
                </a:cubicBezTo>
                <a:cubicBezTo>
                  <a:pt x="620" y="143"/>
                  <a:pt x="620" y="143"/>
                  <a:pt x="620" y="143"/>
                </a:cubicBezTo>
                <a:cubicBezTo>
                  <a:pt x="621" y="144"/>
                  <a:pt x="622" y="144"/>
                  <a:pt x="623" y="145"/>
                </a:cubicBezTo>
                <a:cubicBezTo>
                  <a:pt x="623" y="145"/>
                  <a:pt x="624" y="146"/>
                  <a:pt x="625" y="147"/>
                </a:cubicBezTo>
                <a:cubicBezTo>
                  <a:pt x="626" y="148"/>
                  <a:pt x="626" y="149"/>
                  <a:pt x="627" y="150"/>
                </a:cubicBezTo>
                <a:cubicBezTo>
                  <a:pt x="628" y="151"/>
                  <a:pt x="628" y="152"/>
                  <a:pt x="629" y="153"/>
                </a:cubicBezTo>
                <a:close/>
                <a:moveTo>
                  <a:pt x="623" y="136"/>
                </a:moveTo>
                <a:cubicBezTo>
                  <a:pt x="624" y="135"/>
                  <a:pt x="625" y="133"/>
                  <a:pt x="625" y="132"/>
                </a:cubicBezTo>
                <a:cubicBezTo>
                  <a:pt x="626" y="131"/>
                  <a:pt x="626" y="129"/>
                  <a:pt x="626" y="127"/>
                </a:cubicBezTo>
                <a:cubicBezTo>
                  <a:pt x="626" y="124"/>
                  <a:pt x="625" y="121"/>
                  <a:pt x="623" y="119"/>
                </a:cubicBezTo>
                <a:cubicBezTo>
                  <a:pt x="621" y="117"/>
                  <a:pt x="618" y="117"/>
                  <a:pt x="614" y="117"/>
                </a:cubicBezTo>
                <a:cubicBezTo>
                  <a:pt x="604" y="117"/>
                  <a:pt x="604" y="117"/>
                  <a:pt x="604" y="117"/>
                </a:cubicBezTo>
                <a:cubicBezTo>
                  <a:pt x="604" y="139"/>
                  <a:pt x="604" y="139"/>
                  <a:pt x="604" y="139"/>
                </a:cubicBezTo>
                <a:cubicBezTo>
                  <a:pt x="614" y="139"/>
                  <a:pt x="614" y="139"/>
                  <a:pt x="614" y="139"/>
                </a:cubicBezTo>
                <a:cubicBezTo>
                  <a:pt x="615" y="139"/>
                  <a:pt x="617" y="139"/>
                  <a:pt x="619" y="138"/>
                </a:cubicBezTo>
                <a:cubicBezTo>
                  <a:pt x="620" y="138"/>
                  <a:pt x="621" y="137"/>
                  <a:pt x="623" y="136"/>
                </a:cubicBezTo>
                <a:close/>
                <a:moveTo>
                  <a:pt x="682" y="128"/>
                </a:moveTo>
                <a:cubicBezTo>
                  <a:pt x="682" y="134"/>
                  <a:pt x="680" y="139"/>
                  <a:pt x="676" y="143"/>
                </a:cubicBezTo>
                <a:cubicBezTo>
                  <a:pt x="672" y="146"/>
                  <a:pt x="667" y="148"/>
                  <a:pt x="660" y="148"/>
                </a:cubicBezTo>
                <a:cubicBezTo>
                  <a:pt x="652" y="148"/>
                  <a:pt x="652" y="148"/>
                  <a:pt x="652" y="148"/>
                </a:cubicBezTo>
                <a:cubicBezTo>
                  <a:pt x="652" y="172"/>
                  <a:pt x="652" y="172"/>
                  <a:pt x="652" y="172"/>
                </a:cubicBezTo>
                <a:cubicBezTo>
                  <a:pt x="645" y="172"/>
                  <a:pt x="645" y="172"/>
                  <a:pt x="645" y="172"/>
                </a:cubicBezTo>
                <a:cubicBezTo>
                  <a:pt x="645" y="110"/>
                  <a:pt x="645" y="110"/>
                  <a:pt x="645" y="110"/>
                </a:cubicBezTo>
                <a:cubicBezTo>
                  <a:pt x="662" y="110"/>
                  <a:pt x="662" y="110"/>
                  <a:pt x="662" y="110"/>
                </a:cubicBezTo>
                <a:cubicBezTo>
                  <a:pt x="668" y="110"/>
                  <a:pt x="673" y="112"/>
                  <a:pt x="677" y="115"/>
                </a:cubicBezTo>
                <a:cubicBezTo>
                  <a:pt x="681" y="118"/>
                  <a:pt x="682" y="123"/>
                  <a:pt x="682" y="128"/>
                </a:cubicBezTo>
                <a:close/>
                <a:moveTo>
                  <a:pt x="675" y="129"/>
                </a:moveTo>
                <a:cubicBezTo>
                  <a:pt x="675" y="121"/>
                  <a:pt x="670" y="117"/>
                  <a:pt x="660" y="117"/>
                </a:cubicBezTo>
                <a:cubicBezTo>
                  <a:pt x="652" y="117"/>
                  <a:pt x="652" y="117"/>
                  <a:pt x="652" y="117"/>
                </a:cubicBezTo>
                <a:cubicBezTo>
                  <a:pt x="652" y="142"/>
                  <a:pt x="652" y="142"/>
                  <a:pt x="652" y="142"/>
                </a:cubicBezTo>
                <a:cubicBezTo>
                  <a:pt x="660" y="142"/>
                  <a:pt x="660" y="142"/>
                  <a:pt x="660" y="142"/>
                </a:cubicBezTo>
                <a:cubicBezTo>
                  <a:pt x="665" y="142"/>
                  <a:pt x="668" y="141"/>
                  <a:pt x="671" y="138"/>
                </a:cubicBezTo>
                <a:cubicBezTo>
                  <a:pt x="674" y="136"/>
                  <a:pt x="675" y="133"/>
                  <a:pt x="675" y="1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24" name="Freeform 241"/>
          <p:cNvSpPr>
            <a:spLocks noChangeAspect="1" noEditPoints="1"/>
          </p:cNvSpPr>
          <p:nvPr/>
        </p:nvSpPr>
        <p:spPr bwMode="auto">
          <a:xfrm>
            <a:off x="9989849" y="3401729"/>
            <a:ext cx="1078764" cy="154713"/>
          </a:xfrm>
          <a:custGeom>
            <a:avLst/>
            <a:gdLst>
              <a:gd name="T0" fmla="*/ 369 w 6042"/>
              <a:gd name="T1" fmla="*/ 425 h 864"/>
              <a:gd name="T2" fmla="*/ 864 w 6042"/>
              <a:gd name="T3" fmla="*/ 0 h 864"/>
              <a:gd name="T4" fmla="*/ 383 w 6042"/>
              <a:gd name="T5" fmla="*/ 797 h 864"/>
              <a:gd name="T6" fmla="*/ 369 w 6042"/>
              <a:gd name="T7" fmla="*/ 440 h 864"/>
              <a:gd name="T8" fmla="*/ 369 w 6042"/>
              <a:gd name="T9" fmla="*/ 440 h 864"/>
              <a:gd name="T10" fmla="*/ 1836 w 6042"/>
              <a:gd name="T11" fmla="*/ 200 h 864"/>
              <a:gd name="T12" fmla="*/ 1913 w 6042"/>
              <a:gd name="T13" fmla="*/ 200 h 864"/>
              <a:gd name="T14" fmla="*/ 1614 w 6042"/>
              <a:gd name="T15" fmla="*/ 608 h 864"/>
              <a:gd name="T16" fmla="*/ 1311 w 6042"/>
              <a:gd name="T17" fmla="*/ 606 h 864"/>
              <a:gd name="T18" fmla="*/ 1346 w 6042"/>
              <a:gd name="T19" fmla="*/ 692 h 864"/>
              <a:gd name="T20" fmla="*/ 1651 w 6042"/>
              <a:gd name="T21" fmla="*/ 692 h 864"/>
              <a:gd name="T22" fmla="*/ 1846 w 6042"/>
              <a:gd name="T23" fmla="*/ 321 h 864"/>
              <a:gd name="T24" fmla="*/ 2302 w 6042"/>
              <a:gd name="T25" fmla="*/ 465 h 864"/>
              <a:gd name="T26" fmla="*/ 2054 w 6042"/>
              <a:gd name="T27" fmla="*/ 383 h 864"/>
              <a:gd name="T28" fmla="*/ 2054 w 6042"/>
              <a:gd name="T29" fmla="*/ 692 h 864"/>
              <a:gd name="T30" fmla="*/ 2243 w 6042"/>
              <a:gd name="T31" fmla="*/ 481 h 864"/>
              <a:gd name="T32" fmla="*/ 2711 w 6042"/>
              <a:gd name="T33" fmla="*/ 143 h 864"/>
              <a:gd name="T34" fmla="*/ 2539 w 6042"/>
              <a:gd name="T35" fmla="*/ 312 h 864"/>
              <a:gd name="T36" fmla="*/ 2523 w 6042"/>
              <a:gd name="T37" fmla="*/ 701 h 864"/>
              <a:gd name="T38" fmla="*/ 2711 w 6042"/>
              <a:gd name="T39" fmla="*/ 692 h 864"/>
              <a:gd name="T40" fmla="*/ 2460 w 6042"/>
              <a:gd name="T41" fmla="*/ 613 h 864"/>
              <a:gd name="T42" fmla="*/ 2621 w 6042"/>
              <a:gd name="T43" fmla="*/ 393 h 864"/>
              <a:gd name="T44" fmla="*/ 3105 w 6042"/>
              <a:gd name="T45" fmla="*/ 364 h 864"/>
              <a:gd name="T46" fmla="*/ 2836 w 6042"/>
              <a:gd name="T47" fmla="*/ 649 h 864"/>
              <a:gd name="T48" fmla="*/ 3105 w 6042"/>
              <a:gd name="T49" fmla="*/ 364 h 864"/>
              <a:gd name="T50" fmla="*/ 2848 w 6042"/>
              <a:gd name="T51" fmla="*/ 509 h 864"/>
              <a:gd name="T52" fmla="*/ 3091 w 6042"/>
              <a:gd name="T53" fmla="*/ 507 h 864"/>
              <a:gd name="T54" fmla="*/ 3548 w 6042"/>
              <a:gd name="T55" fmla="*/ 620 h 864"/>
              <a:gd name="T56" fmla="*/ 3317 w 6042"/>
              <a:gd name="T57" fmla="*/ 620 h 864"/>
              <a:gd name="T58" fmla="*/ 3344 w 6042"/>
              <a:gd name="T59" fmla="*/ 692 h 864"/>
              <a:gd name="T60" fmla="*/ 3579 w 6042"/>
              <a:gd name="T61" fmla="*/ 692 h 864"/>
              <a:gd name="T62" fmla="*/ 3846 w 6042"/>
              <a:gd name="T63" fmla="*/ 484 h 864"/>
              <a:gd name="T64" fmla="*/ 3841 w 6042"/>
              <a:gd name="T65" fmla="*/ 363 h 864"/>
              <a:gd name="T66" fmla="*/ 3752 w 6042"/>
              <a:gd name="T67" fmla="*/ 343 h 864"/>
              <a:gd name="T68" fmla="*/ 3867 w 6042"/>
              <a:gd name="T69" fmla="*/ 564 h 864"/>
              <a:gd name="T70" fmla="*/ 3714 w 6042"/>
              <a:gd name="T71" fmla="*/ 678 h 864"/>
              <a:gd name="T72" fmla="*/ 3920 w 6042"/>
              <a:gd name="T73" fmla="*/ 531 h 864"/>
              <a:gd name="T74" fmla="*/ 4225 w 6042"/>
              <a:gd name="T75" fmla="*/ 692 h 864"/>
              <a:gd name="T76" fmla="*/ 4515 w 6042"/>
              <a:gd name="T77" fmla="*/ 312 h 864"/>
              <a:gd name="T78" fmla="*/ 4332 w 6042"/>
              <a:gd name="T79" fmla="*/ 321 h 864"/>
              <a:gd name="T80" fmla="*/ 4421 w 6042"/>
              <a:gd name="T81" fmla="*/ 396 h 864"/>
              <a:gd name="T82" fmla="*/ 4640 w 6042"/>
              <a:gd name="T83" fmla="*/ 692 h 864"/>
              <a:gd name="T84" fmla="*/ 4822 w 6042"/>
              <a:gd name="T85" fmla="*/ 634 h 864"/>
              <a:gd name="T86" fmla="*/ 4903 w 6042"/>
              <a:gd name="T87" fmla="*/ 321 h 864"/>
              <a:gd name="T88" fmla="*/ 4750 w 6042"/>
              <a:gd name="T89" fmla="*/ 321 h 864"/>
              <a:gd name="T90" fmla="*/ 4750 w 6042"/>
              <a:gd name="T91" fmla="*/ 591 h 864"/>
              <a:gd name="T92" fmla="*/ 5261 w 6042"/>
              <a:gd name="T93" fmla="*/ 321 h 864"/>
              <a:gd name="T94" fmla="*/ 5102 w 6042"/>
              <a:gd name="T95" fmla="*/ 650 h 864"/>
              <a:gd name="T96" fmla="*/ 4953 w 6042"/>
              <a:gd name="T97" fmla="*/ 543 h 864"/>
              <a:gd name="T98" fmla="*/ 5201 w 6042"/>
              <a:gd name="T99" fmla="*/ 692 h 864"/>
              <a:gd name="T100" fmla="*/ 5626 w 6042"/>
              <a:gd name="T101" fmla="*/ 352 h 864"/>
              <a:gd name="T102" fmla="*/ 5409 w 6042"/>
              <a:gd name="T103" fmla="*/ 321 h 864"/>
              <a:gd name="T104" fmla="*/ 5409 w 6042"/>
              <a:gd name="T105" fmla="*/ 481 h 864"/>
              <a:gd name="T106" fmla="*/ 5598 w 6042"/>
              <a:gd name="T107" fmla="*/ 692 h 864"/>
              <a:gd name="T108" fmla="*/ 6002 w 6042"/>
              <a:gd name="T109" fmla="*/ 359 h 864"/>
              <a:gd name="T110" fmla="*/ 5719 w 6042"/>
              <a:gd name="T111" fmla="*/ 508 h 864"/>
              <a:gd name="T112" fmla="*/ 6016 w 6042"/>
              <a:gd name="T113" fmla="*/ 610 h 864"/>
              <a:gd name="T114" fmla="*/ 6042 w 6042"/>
              <a:gd name="T115" fmla="*/ 521 h 864"/>
              <a:gd name="T116" fmla="*/ 5889 w 6042"/>
              <a:gd name="T117"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42" h="864">
                <a:moveTo>
                  <a:pt x="0" y="425"/>
                </a:moveTo>
                <a:cubicBezTo>
                  <a:pt x="0" y="121"/>
                  <a:pt x="0" y="121"/>
                  <a:pt x="0" y="121"/>
                </a:cubicBezTo>
                <a:cubicBezTo>
                  <a:pt x="369" y="70"/>
                  <a:pt x="369" y="70"/>
                  <a:pt x="369" y="70"/>
                </a:cubicBezTo>
                <a:cubicBezTo>
                  <a:pt x="369" y="425"/>
                  <a:pt x="369" y="425"/>
                  <a:pt x="369" y="425"/>
                </a:cubicBezTo>
                <a:lnTo>
                  <a:pt x="0" y="425"/>
                </a:lnTo>
                <a:close/>
                <a:moveTo>
                  <a:pt x="383" y="425"/>
                </a:moveTo>
                <a:cubicBezTo>
                  <a:pt x="864" y="425"/>
                  <a:pt x="864" y="425"/>
                  <a:pt x="864" y="425"/>
                </a:cubicBezTo>
                <a:cubicBezTo>
                  <a:pt x="864" y="0"/>
                  <a:pt x="864" y="0"/>
                  <a:pt x="864" y="0"/>
                </a:cubicBezTo>
                <a:cubicBezTo>
                  <a:pt x="383" y="68"/>
                  <a:pt x="383" y="68"/>
                  <a:pt x="383" y="68"/>
                </a:cubicBezTo>
                <a:lnTo>
                  <a:pt x="383" y="425"/>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9" y="440"/>
                </a:moveTo>
                <a:cubicBezTo>
                  <a:pt x="0" y="440"/>
                  <a:pt x="0" y="440"/>
                  <a:pt x="0" y="440"/>
                </a:cubicBezTo>
                <a:cubicBezTo>
                  <a:pt x="0" y="744"/>
                  <a:pt x="0" y="744"/>
                  <a:pt x="0" y="744"/>
                </a:cubicBezTo>
                <a:cubicBezTo>
                  <a:pt x="369" y="795"/>
                  <a:pt x="369" y="795"/>
                  <a:pt x="369" y="795"/>
                </a:cubicBezTo>
                <a:lnTo>
                  <a:pt x="369" y="440"/>
                </a:lnTo>
                <a:close/>
                <a:moveTo>
                  <a:pt x="1902" y="173"/>
                </a:moveTo>
                <a:cubicBezTo>
                  <a:pt x="1895" y="165"/>
                  <a:pt x="1886" y="162"/>
                  <a:pt x="1874" y="162"/>
                </a:cubicBezTo>
                <a:cubicBezTo>
                  <a:pt x="1863" y="162"/>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3" y="211"/>
                  <a:pt x="1913" y="200"/>
                </a:cubicBezTo>
                <a:cubicBezTo>
                  <a:pt x="1913" y="189"/>
                  <a:pt x="1910" y="180"/>
                  <a:pt x="1902" y="173"/>
                </a:cubicBezTo>
                <a:close/>
                <a:moveTo>
                  <a:pt x="1731" y="173"/>
                </a:moveTo>
                <a:cubicBezTo>
                  <a:pt x="1616" y="608"/>
                  <a:pt x="1616" y="608"/>
                  <a:pt x="1616" y="608"/>
                </a:cubicBezTo>
                <a:cubicBezTo>
                  <a:pt x="1614" y="608"/>
                  <a:pt x="1614" y="608"/>
                  <a:pt x="1614" y="608"/>
                </a:cubicBezTo>
                <a:cubicBezTo>
                  <a:pt x="1496" y="173"/>
                  <a:pt x="1496" y="173"/>
                  <a:pt x="1496" y="173"/>
                </a:cubicBezTo>
                <a:cubicBezTo>
                  <a:pt x="1437" y="173"/>
                  <a:pt x="1437" y="173"/>
                  <a:pt x="1437" y="173"/>
                </a:cubicBezTo>
                <a:cubicBezTo>
                  <a:pt x="1312" y="606"/>
                  <a:pt x="1312" y="606"/>
                  <a:pt x="1312" y="606"/>
                </a:cubicBezTo>
                <a:cubicBezTo>
                  <a:pt x="1311" y="606"/>
                  <a:pt x="1311" y="606"/>
                  <a:pt x="1311" y="606"/>
                </a:cubicBezTo>
                <a:cubicBezTo>
                  <a:pt x="1190" y="173"/>
                  <a:pt x="1190" y="173"/>
                  <a:pt x="1190" y="173"/>
                </a:cubicBezTo>
                <a:cubicBezTo>
                  <a:pt x="1124" y="173"/>
                  <a:pt x="1124" y="173"/>
                  <a:pt x="1124" y="173"/>
                </a:cubicBezTo>
                <a:cubicBezTo>
                  <a:pt x="1275" y="692"/>
                  <a:pt x="1275" y="692"/>
                  <a:pt x="1275" y="692"/>
                </a:cubicBezTo>
                <a:cubicBezTo>
                  <a:pt x="1346" y="692"/>
                  <a:pt x="1346" y="692"/>
                  <a:pt x="1346" y="692"/>
                </a:cubicBezTo>
                <a:cubicBezTo>
                  <a:pt x="1462" y="281"/>
                  <a:pt x="1462" y="281"/>
                  <a:pt x="1462" y="281"/>
                </a:cubicBezTo>
                <a:cubicBezTo>
                  <a:pt x="1464" y="281"/>
                  <a:pt x="1464" y="281"/>
                  <a:pt x="1464" y="281"/>
                </a:cubicBezTo>
                <a:cubicBezTo>
                  <a:pt x="1579" y="692"/>
                  <a:pt x="1579" y="692"/>
                  <a:pt x="1579" y="692"/>
                </a:cubicBezTo>
                <a:cubicBezTo>
                  <a:pt x="1651" y="692"/>
                  <a:pt x="1651" y="692"/>
                  <a:pt x="1651" y="692"/>
                </a:cubicBezTo>
                <a:cubicBezTo>
                  <a:pt x="1797" y="173"/>
                  <a:pt x="1797" y="173"/>
                  <a:pt x="1797" y="173"/>
                </a:cubicBezTo>
                <a:lnTo>
                  <a:pt x="1731" y="173"/>
                </a:lnTo>
                <a:close/>
                <a:moveTo>
                  <a:pt x="1906" y="321"/>
                </a:moveTo>
                <a:cubicBezTo>
                  <a:pt x="1846" y="321"/>
                  <a:pt x="1846" y="321"/>
                  <a:pt x="1846" y="321"/>
                </a:cubicBezTo>
                <a:cubicBezTo>
                  <a:pt x="1846" y="692"/>
                  <a:pt x="1846" y="692"/>
                  <a:pt x="1846" y="692"/>
                </a:cubicBezTo>
                <a:cubicBezTo>
                  <a:pt x="1906" y="692"/>
                  <a:pt x="1906" y="692"/>
                  <a:pt x="1906" y="692"/>
                </a:cubicBezTo>
                <a:lnTo>
                  <a:pt x="1906" y="321"/>
                </a:lnTo>
                <a:close/>
                <a:moveTo>
                  <a:pt x="2302" y="465"/>
                </a:moveTo>
                <a:cubicBezTo>
                  <a:pt x="2302" y="416"/>
                  <a:pt x="2292" y="379"/>
                  <a:pt x="2270" y="352"/>
                </a:cubicBezTo>
                <a:cubicBezTo>
                  <a:pt x="2249" y="326"/>
                  <a:pt x="2218" y="312"/>
                  <a:pt x="2177" y="312"/>
                </a:cubicBezTo>
                <a:cubicBezTo>
                  <a:pt x="2124" y="312"/>
                  <a:pt x="2083" y="336"/>
                  <a:pt x="2056" y="383"/>
                </a:cubicBezTo>
                <a:cubicBezTo>
                  <a:pt x="2054" y="383"/>
                  <a:pt x="2054" y="383"/>
                  <a:pt x="2054" y="383"/>
                </a:cubicBezTo>
                <a:cubicBezTo>
                  <a:pt x="2054" y="321"/>
                  <a:pt x="2054" y="321"/>
                  <a:pt x="2054" y="321"/>
                </a:cubicBezTo>
                <a:cubicBezTo>
                  <a:pt x="1995" y="321"/>
                  <a:pt x="1995" y="321"/>
                  <a:pt x="1995" y="321"/>
                </a:cubicBezTo>
                <a:cubicBezTo>
                  <a:pt x="1995" y="692"/>
                  <a:pt x="1995" y="692"/>
                  <a:pt x="1995" y="692"/>
                </a:cubicBezTo>
                <a:cubicBezTo>
                  <a:pt x="2054" y="692"/>
                  <a:pt x="2054" y="692"/>
                  <a:pt x="2054" y="692"/>
                </a:cubicBezTo>
                <a:cubicBezTo>
                  <a:pt x="2054" y="481"/>
                  <a:pt x="2054" y="481"/>
                  <a:pt x="2054" y="481"/>
                </a:cubicBezTo>
                <a:cubicBezTo>
                  <a:pt x="2054" y="446"/>
                  <a:pt x="2064" y="418"/>
                  <a:pt x="2084" y="396"/>
                </a:cubicBezTo>
                <a:cubicBezTo>
                  <a:pt x="2103" y="374"/>
                  <a:pt x="2128" y="363"/>
                  <a:pt x="2157" y="363"/>
                </a:cubicBezTo>
                <a:cubicBezTo>
                  <a:pt x="2214" y="363"/>
                  <a:pt x="2243" y="402"/>
                  <a:pt x="2243" y="481"/>
                </a:cubicBezTo>
                <a:cubicBezTo>
                  <a:pt x="2243" y="692"/>
                  <a:pt x="2243" y="692"/>
                  <a:pt x="2243" y="692"/>
                </a:cubicBezTo>
                <a:cubicBezTo>
                  <a:pt x="2302" y="692"/>
                  <a:pt x="2302" y="692"/>
                  <a:pt x="2302" y="692"/>
                </a:cubicBezTo>
                <a:lnTo>
                  <a:pt x="2302" y="465"/>
                </a:lnTo>
                <a:close/>
                <a:moveTo>
                  <a:pt x="2711" y="143"/>
                </a:moveTo>
                <a:cubicBezTo>
                  <a:pt x="2652" y="143"/>
                  <a:pt x="2652" y="143"/>
                  <a:pt x="2652" y="143"/>
                </a:cubicBezTo>
                <a:cubicBezTo>
                  <a:pt x="2652" y="372"/>
                  <a:pt x="2652" y="372"/>
                  <a:pt x="2652" y="372"/>
                </a:cubicBezTo>
                <a:cubicBezTo>
                  <a:pt x="2650" y="372"/>
                  <a:pt x="2650" y="372"/>
                  <a:pt x="2650" y="372"/>
                </a:cubicBezTo>
                <a:cubicBezTo>
                  <a:pt x="2627" y="332"/>
                  <a:pt x="2590" y="312"/>
                  <a:pt x="2539" y="312"/>
                </a:cubicBezTo>
                <a:cubicBezTo>
                  <a:pt x="2488" y="312"/>
                  <a:pt x="2447" y="331"/>
                  <a:pt x="2416" y="368"/>
                </a:cubicBezTo>
                <a:cubicBezTo>
                  <a:pt x="2385" y="405"/>
                  <a:pt x="2370" y="454"/>
                  <a:pt x="2370" y="516"/>
                </a:cubicBezTo>
                <a:cubicBezTo>
                  <a:pt x="2370" y="572"/>
                  <a:pt x="2384" y="617"/>
                  <a:pt x="2411" y="650"/>
                </a:cubicBezTo>
                <a:cubicBezTo>
                  <a:pt x="2439" y="684"/>
                  <a:pt x="2476" y="701"/>
                  <a:pt x="2523" y="701"/>
                </a:cubicBezTo>
                <a:cubicBezTo>
                  <a:pt x="2581" y="701"/>
                  <a:pt x="2623" y="677"/>
                  <a:pt x="2650" y="629"/>
                </a:cubicBezTo>
                <a:cubicBezTo>
                  <a:pt x="2652" y="629"/>
                  <a:pt x="2652" y="629"/>
                  <a:pt x="2652" y="629"/>
                </a:cubicBezTo>
                <a:cubicBezTo>
                  <a:pt x="2652" y="692"/>
                  <a:pt x="2652" y="692"/>
                  <a:pt x="2652" y="692"/>
                </a:cubicBezTo>
                <a:cubicBezTo>
                  <a:pt x="2711" y="692"/>
                  <a:pt x="2711" y="692"/>
                  <a:pt x="2711" y="692"/>
                </a:cubicBezTo>
                <a:lnTo>
                  <a:pt x="2711" y="143"/>
                </a:lnTo>
                <a:close/>
                <a:moveTo>
                  <a:pt x="2620" y="615"/>
                </a:moveTo>
                <a:cubicBezTo>
                  <a:pt x="2599" y="638"/>
                  <a:pt x="2573" y="650"/>
                  <a:pt x="2540" y="650"/>
                </a:cubicBezTo>
                <a:cubicBezTo>
                  <a:pt x="2507" y="650"/>
                  <a:pt x="2480" y="638"/>
                  <a:pt x="2460" y="613"/>
                </a:cubicBezTo>
                <a:cubicBezTo>
                  <a:pt x="2440" y="588"/>
                  <a:pt x="2431" y="555"/>
                  <a:pt x="2431" y="512"/>
                </a:cubicBezTo>
                <a:cubicBezTo>
                  <a:pt x="2431" y="466"/>
                  <a:pt x="2441" y="429"/>
                  <a:pt x="2462" y="403"/>
                </a:cubicBezTo>
                <a:cubicBezTo>
                  <a:pt x="2483" y="376"/>
                  <a:pt x="2511" y="363"/>
                  <a:pt x="2547" y="363"/>
                </a:cubicBezTo>
                <a:cubicBezTo>
                  <a:pt x="2576" y="363"/>
                  <a:pt x="2601" y="373"/>
                  <a:pt x="2621" y="393"/>
                </a:cubicBezTo>
                <a:cubicBezTo>
                  <a:pt x="2642" y="414"/>
                  <a:pt x="2652" y="439"/>
                  <a:pt x="2652" y="470"/>
                </a:cubicBezTo>
                <a:cubicBezTo>
                  <a:pt x="2652" y="524"/>
                  <a:pt x="2652" y="524"/>
                  <a:pt x="2652" y="524"/>
                </a:cubicBezTo>
                <a:cubicBezTo>
                  <a:pt x="2652" y="561"/>
                  <a:pt x="2641" y="591"/>
                  <a:pt x="2620" y="615"/>
                </a:cubicBezTo>
                <a:close/>
                <a:moveTo>
                  <a:pt x="3105" y="364"/>
                </a:moveTo>
                <a:cubicBezTo>
                  <a:pt x="3074" y="329"/>
                  <a:pt x="3031" y="312"/>
                  <a:pt x="2976" y="312"/>
                </a:cubicBezTo>
                <a:cubicBezTo>
                  <a:pt x="2917" y="312"/>
                  <a:pt x="2871" y="330"/>
                  <a:pt x="2837" y="366"/>
                </a:cubicBezTo>
                <a:cubicBezTo>
                  <a:pt x="2804" y="401"/>
                  <a:pt x="2787" y="450"/>
                  <a:pt x="2787" y="511"/>
                </a:cubicBezTo>
                <a:cubicBezTo>
                  <a:pt x="2787" y="568"/>
                  <a:pt x="2803" y="614"/>
                  <a:pt x="2836" y="649"/>
                </a:cubicBezTo>
                <a:cubicBezTo>
                  <a:pt x="2869" y="683"/>
                  <a:pt x="2912" y="701"/>
                  <a:pt x="2967" y="701"/>
                </a:cubicBezTo>
                <a:cubicBezTo>
                  <a:pt x="3023" y="701"/>
                  <a:pt x="3068" y="683"/>
                  <a:pt x="3102" y="647"/>
                </a:cubicBezTo>
                <a:cubicBezTo>
                  <a:pt x="3135" y="611"/>
                  <a:pt x="3152" y="564"/>
                  <a:pt x="3152" y="505"/>
                </a:cubicBezTo>
                <a:cubicBezTo>
                  <a:pt x="3152" y="445"/>
                  <a:pt x="3136" y="398"/>
                  <a:pt x="3105" y="364"/>
                </a:cubicBezTo>
                <a:close/>
                <a:moveTo>
                  <a:pt x="3060" y="613"/>
                </a:moveTo>
                <a:cubicBezTo>
                  <a:pt x="3040" y="638"/>
                  <a:pt x="3010" y="650"/>
                  <a:pt x="2971" y="650"/>
                </a:cubicBezTo>
                <a:cubicBezTo>
                  <a:pt x="2934" y="650"/>
                  <a:pt x="2904" y="638"/>
                  <a:pt x="2881" y="613"/>
                </a:cubicBezTo>
                <a:cubicBezTo>
                  <a:pt x="2859" y="588"/>
                  <a:pt x="2848" y="553"/>
                  <a:pt x="2848" y="509"/>
                </a:cubicBezTo>
                <a:cubicBezTo>
                  <a:pt x="2848" y="462"/>
                  <a:pt x="2859" y="427"/>
                  <a:pt x="2881" y="401"/>
                </a:cubicBezTo>
                <a:cubicBezTo>
                  <a:pt x="2903" y="376"/>
                  <a:pt x="2933" y="363"/>
                  <a:pt x="2971" y="363"/>
                </a:cubicBezTo>
                <a:cubicBezTo>
                  <a:pt x="3010" y="363"/>
                  <a:pt x="3039" y="375"/>
                  <a:pt x="3060" y="400"/>
                </a:cubicBezTo>
                <a:cubicBezTo>
                  <a:pt x="3081" y="425"/>
                  <a:pt x="3091" y="461"/>
                  <a:pt x="3091" y="507"/>
                </a:cubicBezTo>
                <a:cubicBezTo>
                  <a:pt x="3091" y="553"/>
                  <a:pt x="3081" y="589"/>
                  <a:pt x="3060" y="613"/>
                </a:cubicBezTo>
                <a:close/>
                <a:moveTo>
                  <a:pt x="3632" y="321"/>
                </a:moveTo>
                <a:cubicBezTo>
                  <a:pt x="3551" y="620"/>
                  <a:pt x="3551" y="620"/>
                  <a:pt x="3551" y="620"/>
                </a:cubicBezTo>
                <a:cubicBezTo>
                  <a:pt x="3548" y="620"/>
                  <a:pt x="3548" y="620"/>
                  <a:pt x="3548" y="620"/>
                </a:cubicBezTo>
                <a:cubicBezTo>
                  <a:pt x="3465" y="321"/>
                  <a:pt x="3465" y="321"/>
                  <a:pt x="3465" y="321"/>
                </a:cubicBezTo>
                <a:cubicBezTo>
                  <a:pt x="3411" y="321"/>
                  <a:pt x="3411" y="321"/>
                  <a:pt x="3411" y="321"/>
                </a:cubicBezTo>
                <a:cubicBezTo>
                  <a:pt x="3320" y="620"/>
                  <a:pt x="3320" y="620"/>
                  <a:pt x="3320" y="620"/>
                </a:cubicBezTo>
                <a:cubicBezTo>
                  <a:pt x="3317" y="620"/>
                  <a:pt x="3317" y="620"/>
                  <a:pt x="3317" y="620"/>
                </a:cubicBezTo>
                <a:cubicBezTo>
                  <a:pt x="3235" y="321"/>
                  <a:pt x="3235" y="321"/>
                  <a:pt x="3235" y="321"/>
                </a:cubicBezTo>
                <a:cubicBezTo>
                  <a:pt x="3173" y="321"/>
                  <a:pt x="3173" y="321"/>
                  <a:pt x="3173" y="321"/>
                </a:cubicBezTo>
                <a:cubicBezTo>
                  <a:pt x="3284" y="692"/>
                  <a:pt x="3284" y="692"/>
                  <a:pt x="3284" y="692"/>
                </a:cubicBezTo>
                <a:cubicBezTo>
                  <a:pt x="3344" y="692"/>
                  <a:pt x="3344" y="692"/>
                  <a:pt x="3344" y="692"/>
                </a:cubicBezTo>
                <a:cubicBezTo>
                  <a:pt x="3434" y="404"/>
                  <a:pt x="3434" y="404"/>
                  <a:pt x="3434" y="404"/>
                </a:cubicBezTo>
                <a:cubicBezTo>
                  <a:pt x="3435" y="404"/>
                  <a:pt x="3435" y="404"/>
                  <a:pt x="3435" y="404"/>
                </a:cubicBezTo>
                <a:cubicBezTo>
                  <a:pt x="3518" y="692"/>
                  <a:pt x="3518" y="692"/>
                  <a:pt x="3518" y="692"/>
                </a:cubicBezTo>
                <a:cubicBezTo>
                  <a:pt x="3579" y="692"/>
                  <a:pt x="3579" y="692"/>
                  <a:pt x="3579" y="692"/>
                </a:cubicBezTo>
                <a:cubicBezTo>
                  <a:pt x="3690" y="321"/>
                  <a:pt x="3690" y="321"/>
                  <a:pt x="3690" y="321"/>
                </a:cubicBezTo>
                <a:lnTo>
                  <a:pt x="3632" y="321"/>
                </a:lnTo>
                <a:close/>
                <a:moveTo>
                  <a:pt x="3920" y="531"/>
                </a:moveTo>
                <a:cubicBezTo>
                  <a:pt x="3906" y="514"/>
                  <a:pt x="3882" y="499"/>
                  <a:pt x="3846" y="484"/>
                </a:cubicBezTo>
                <a:cubicBezTo>
                  <a:pt x="3818" y="472"/>
                  <a:pt x="3799" y="461"/>
                  <a:pt x="3790" y="452"/>
                </a:cubicBezTo>
                <a:cubicBezTo>
                  <a:pt x="3780" y="444"/>
                  <a:pt x="3776" y="431"/>
                  <a:pt x="3776" y="415"/>
                </a:cubicBezTo>
                <a:cubicBezTo>
                  <a:pt x="3776" y="399"/>
                  <a:pt x="3782" y="387"/>
                  <a:pt x="3794" y="377"/>
                </a:cubicBezTo>
                <a:cubicBezTo>
                  <a:pt x="3806" y="368"/>
                  <a:pt x="3821" y="363"/>
                  <a:pt x="3841" y="363"/>
                </a:cubicBezTo>
                <a:cubicBezTo>
                  <a:pt x="3873" y="363"/>
                  <a:pt x="3901" y="372"/>
                  <a:pt x="3925" y="389"/>
                </a:cubicBezTo>
                <a:cubicBezTo>
                  <a:pt x="3925" y="330"/>
                  <a:pt x="3925" y="330"/>
                  <a:pt x="3925" y="330"/>
                </a:cubicBezTo>
                <a:cubicBezTo>
                  <a:pt x="3901" y="318"/>
                  <a:pt x="3875" y="312"/>
                  <a:pt x="3846" y="312"/>
                </a:cubicBezTo>
                <a:cubicBezTo>
                  <a:pt x="3808" y="312"/>
                  <a:pt x="3776" y="323"/>
                  <a:pt x="3752" y="343"/>
                </a:cubicBezTo>
                <a:cubicBezTo>
                  <a:pt x="3727" y="364"/>
                  <a:pt x="3715" y="389"/>
                  <a:pt x="3715" y="420"/>
                </a:cubicBezTo>
                <a:cubicBezTo>
                  <a:pt x="3715" y="446"/>
                  <a:pt x="3722" y="468"/>
                  <a:pt x="3735" y="484"/>
                </a:cubicBezTo>
                <a:cubicBezTo>
                  <a:pt x="3749" y="500"/>
                  <a:pt x="3772" y="515"/>
                  <a:pt x="3805" y="529"/>
                </a:cubicBezTo>
                <a:cubicBezTo>
                  <a:pt x="3837" y="544"/>
                  <a:pt x="3858" y="555"/>
                  <a:pt x="3867" y="564"/>
                </a:cubicBezTo>
                <a:cubicBezTo>
                  <a:pt x="3876" y="573"/>
                  <a:pt x="3881" y="584"/>
                  <a:pt x="3881" y="598"/>
                </a:cubicBezTo>
                <a:cubicBezTo>
                  <a:pt x="3881" y="633"/>
                  <a:pt x="3858" y="650"/>
                  <a:pt x="3810" y="650"/>
                </a:cubicBezTo>
                <a:cubicBezTo>
                  <a:pt x="3776" y="650"/>
                  <a:pt x="3743" y="638"/>
                  <a:pt x="3714" y="615"/>
                </a:cubicBezTo>
                <a:cubicBezTo>
                  <a:pt x="3714" y="678"/>
                  <a:pt x="3714" y="678"/>
                  <a:pt x="3714" y="678"/>
                </a:cubicBezTo>
                <a:cubicBezTo>
                  <a:pt x="3741" y="693"/>
                  <a:pt x="3771" y="701"/>
                  <a:pt x="3806" y="701"/>
                </a:cubicBezTo>
                <a:cubicBezTo>
                  <a:pt x="3847" y="701"/>
                  <a:pt x="3880" y="691"/>
                  <a:pt x="3905" y="671"/>
                </a:cubicBezTo>
                <a:cubicBezTo>
                  <a:pt x="3929" y="651"/>
                  <a:pt x="3942" y="625"/>
                  <a:pt x="3942" y="593"/>
                </a:cubicBezTo>
                <a:cubicBezTo>
                  <a:pt x="3942" y="568"/>
                  <a:pt x="3935" y="547"/>
                  <a:pt x="3920" y="531"/>
                </a:cubicBezTo>
                <a:close/>
                <a:moveTo>
                  <a:pt x="4225" y="173"/>
                </a:moveTo>
                <a:cubicBezTo>
                  <a:pt x="4165" y="173"/>
                  <a:pt x="4165" y="173"/>
                  <a:pt x="4165" y="173"/>
                </a:cubicBezTo>
                <a:cubicBezTo>
                  <a:pt x="4165" y="692"/>
                  <a:pt x="4165" y="692"/>
                  <a:pt x="4165" y="692"/>
                </a:cubicBezTo>
                <a:cubicBezTo>
                  <a:pt x="4225" y="692"/>
                  <a:pt x="4225" y="692"/>
                  <a:pt x="4225" y="692"/>
                </a:cubicBezTo>
                <a:lnTo>
                  <a:pt x="4225" y="173"/>
                </a:lnTo>
                <a:close/>
                <a:moveTo>
                  <a:pt x="4640" y="465"/>
                </a:moveTo>
                <a:cubicBezTo>
                  <a:pt x="4640" y="416"/>
                  <a:pt x="4629" y="379"/>
                  <a:pt x="4608" y="352"/>
                </a:cubicBezTo>
                <a:cubicBezTo>
                  <a:pt x="4587" y="326"/>
                  <a:pt x="4555" y="312"/>
                  <a:pt x="4515" y="312"/>
                </a:cubicBezTo>
                <a:cubicBezTo>
                  <a:pt x="4461" y="312"/>
                  <a:pt x="4421" y="336"/>
                  <a:pt x="4393" y="383"/>
                </a:cubicBezTo>
                <a:cubicBezTo>
                  <a:pt x="4392" y="383"/>
                  <a:pt x="4392" y="383"/>
                  <a:pt x="4392" y="383"/>
                </a:cubicBezTo>
                <a:cubicBezTo>
                  <a:pt x="4392" y="321"/>
                  <a:pt x="4392" y="321"/>
                  <a:pt x="4392" y="321"/>
                </a:cubicBezTo>
                <a:cubicBezTo>
                  <a:pt x="4332" y="321"/>
                  <a:pt x="4332" y="321"/>
                  <a:pt x="4332" y="321"/>
                </a:cubicBezTo>
                <a:cubicBezTo>
                  <a:pt x="4332" y="692"/>
                  <a:pt x="4332" y="692"/>
                  <a:pt x="4332" y="692"/>
                </a:cubicBezTo>
                <a:cubicBezTo>
                  <a:pt x="4392" y="692"/>
                  <a:pt x="4392" y="692"/>
                  <a:pt x="4392" y="692"/>
                </a:cubicBezTo>
                <a:cubicBezTo>
                  <a:pt x="4392" y="481"/>
                  <a:pt x="4392" y="481"/>
                  <a:pt x="4392" y="481"/>
                </a:cubicBezTo>
                <a:cubicBezTo>
                  <a:pt x="4392" y="446"/>
                  <a:pt x="4402" y="418"/>
                  <a:pt x="4421" y="396"/>
                </a:cubicBezTo>
                <a:cubicBezTo>
                  <a:pt x="4441" y="374"/>
                  <a:pt x="4465" y="363"/>
                  <a:pt x="4494" y="363"/>
                </a:cubicBezTo>
                <a:cubicBezTo>
                  <a:pt x="4552" y="363"/>
                  <a:pt x="4581" y="402"/>
                  <a:pt x="4581" y="481"/>
                </a:cubicBezTo>
                <a:cubicBezTo>
                  <a:pt x="4581" y="692"/>
                  <a:pt x="4581" y="692"/>
                  <a:pt x="4581" y="692"/>
                </a:cubicBezTo>
                <a:cubicBezTo>
                  <a:pt x="4640" y="692"/>
                  <a:pt x="4640" y="692"/>
                  <a:pt x="4640" y="692"/>
                </a:cubicBezTo>
                <a:lnTo>
                  <a:pt x="4640" y="465"/>
                </a:lnTo>
                <a:close/>
                <a:moveTo>
                  <a:pt x="4903" y="638"/>
                </a:moveTo>
                <a:cubicBezTo>
                  <a:pt x="4892" y="645"/>
                  <a:pt x="4879" y="649"/>
                  <a:pt x="4865" y="649"/>
                </a:cubicBezTo>
                <a:cubicBezTo>
                  <a:pt x="4845" y="649"/>
                  <a:pt x="4831" y="644"/>
                  <a:pt x="4822" y="634"/>
                </a:cubicBezTo>
                <a:cubicBezTo>
                  <a:pt x="4814" y="623"/>
                  <a:pt x="4810" y="606"/>
                  <a:pt x="4810" y="581"/>
                </a:cubicBezTo>
                <a:cubicBezTo>
                  <a:pt x="4810" y="372"/>
                  <a:pt x="4810" y="372"/>
                  <a:pt x="4810" y="372"/>
                </a:cubicBezTo>
                <a:cubicBezTo>
                  <a:pt x="4903" y="372"/>
                  <a:pt x="4903" y="372"/>
                  <a:pt x="4903" y="372"/>
                </a:cubicBezTo>
                <a:cubicBezTo>
                  <a:pt x="4903" y="321"/>
                  <a:pt x="4903" y="321"/>
                  <a:pt x="4903" y="321"/>
                </a:cubicBezTo>
                <a:cubicBezTo>
                  <a:pt x="4810" y="321"/>
                  <a:pt x="4810" y="321"/>
                  <a:pt x="4810" y="321"/>
                </a:cubicBezTo>
                <a:cubicBezTo>
                  <a:pt x="4810" y="212"/>
                  <a:pt x="4810" y="212"/>
                  <a:pt x="4810" y="212"/>
                </a:cubicBezTo>
                <a:cubicBezTo>
                  <a:pt x="4750" y="231"/>
                  <a:pt x="4750" y="231"/>
                  <a:pt x="4750" y="231"/>
                </a:cubicBezTo>
                <a:cubicBezTo>
                  <a:pt x="4750" y="321"/>
                  <a:pt x="4750" y="321"/>
                  <a:pt x="4750" y="321"/>
                </a:cubicBezTo>
                <a:cubicBezTo>
                  <a:pt x="4687" y="321"/>
                  <a:pt x="4687" y="321"/>
                  <a:pt x="4687" y="321"/>
                </a:cubicBezTo>
                <a:cubicBezTo>
                  <a:pt x="4687" y="372"/>
                  <a:pt x="4687" y="372"/>
                  <a:pt x="4687" y="372"/>
                </a:cubicBezTo>
                <a:cubicBezTo>
                  <a:pt x="4750" y="372"/>
                  <a:pt x="4750" y="372"/>
                  <a:pt x="4750" y="372"/>
                </a:cubicBezTo>
                <a:cubicBezTo>
                  <a:pt x="4750" y="591"/>
                  <a:pt x="4750" y="591"/>
                  <a:pt x="4750" y="591"/>
                </a:cubicBezTo>
                <a:cubicBezTo>
                  <a:pt x="4750" y="664"/>
                  <a:pt x="4783" y="700"/>
                  <a:pt x="4847" y="700"/>
                </a:cubicBezTo>
                <a:cubicBezTo>
                  <a:pt x="4870" y="700"/>
                  <a:pt x="4889" y="696"/>
                  <a:pt x="4903" y="688"/>
                </a:cubicBezTo>
                <a:lnTo>
                  <a:pt x="4903" y="638"/>
                </a:lnTo>
                <a:close/>
                <a:moveTo>
                  <a:pt x="5261" y="321"/>
                </a:moveTo>
                <a:cubicBezTo>
                  <a:pt x="5201" y="321"/>
                  <a:pt x="5201" y="321"/>
                  <a:pt x="5201" y="321"/>
                </a:cubicBezTo>
                <a:cubicBezTo>
                  <a:pt x="5201" y="535"/>
                  <a:pt x="5201" y="535"/>
                  <a:pt x="5201" y="535"/>
                </a:cubicBezTo>
                <a:cubicBezTo>
                  <a:pt x="5201" y="569"/>
                  <a:pt x="5192" y="597"/>
                  <a:pt x="5174" y="618"/>
                </a:cubicBezTo>
                <a:cubicBezTo>
                  <a:pt x="5156" y="640"/>
                  <a:pt x="5132" y="650"/>
                  <a:pt x="5102" y="650"/>
                </a:cubicBezTo>
                <a:cubicBezTo>
                  <a:pt x="5042" y="650"/>
                  <a:pt x="5012" y="611"/>
                  <a:pt x="5012" y="533"/>
                </a:cubicBezTo>
                <a:cubicBezTo>
                  <a:pt x="5012" y="321"/>
                  <a:pt x="5012" y="321"/>
                  <a:pt x="5012" y="321"/>
                </a:cubicBezTo>
                <a:cubicBezTo>
                  <a:pt x="4953" y="321"/>
                  <a:pt x="4953" y="321"/>
                  <a:pt x="4953" y="321"/>
                </a:cubicBezTo>
                <a:cubicBezTo>
                  <a:pt x="4953" y="543"/>
                  <a:pt x="4953" y="543"/>
                  <a:pt x="4953" y="543"/>
                </a:cubicBezTo>
                <a:cubicBezTo>
                  <a:pt x="4953" y="648"/>
                  <a:pt x="4997" y="701"/>
                  <a:pt x="5086" y="701"/>
                </a:cubicBezTo>
                <a:cubicBezTo>
                  <a:pt x="5137" y="701"/>
                  <a:pt x="5175" y="678"/>
                  <a:pt x="5200" y="633"/>
                </a:cubicBezTo>
                <a:cubicBezTo>
                  <a:pt x="5201" y="633"/>
                  <a:pt x="5201" y="633"/>
                  <a:pt x="5201" y="633"/>
                </a:cubicBezTo>
                <a:cubicBezTo>
                  <a:pt x="5201" y="692"/>
                  <a:pt x="5201" y="692"/>
                  <a:pt x="5201" y="692"/>
                </a:cubicBezTo>
                <a:cubicBezTo>
                  <a:pt x="5261" y="692"/>
                  <a:pt x="5261" y="692"/>
                  <a:pt x="5261" y="692"/>
                </a:cubicBezTo>
                <a:lnTo>
                  <a:pt x="5261" y="321"/>
                </a:lnTo>
                <a:close/>
                <a:moveTo>
                  <a:pt x="5658" y="465"/>
                </a:moveTo>
                <a:cubicBezTo>
                  <a:pt x="5658" y="416"/>
                  <a:pt x="5647" y="379"/>
                  <a:pt x="5626" y="352"/>
                </a:cubicBezTo>
                <a:cubicBezTo>
                  <a:pt x="5604" y="326"/>
                  <a:pt x="5573" y="312"/>
                  <a:pt x="5532" y="312"/>
                </a:cubicBezTo>
                <a:cubicBezTo>
                  <a:pt x="5479" y="312"/>
                  <a:pt x="5439" y="336"/>
                  <a:pt x="5411" y="383"/>
                </a:cubicBezTo>
                <a:cubicBezTo>
                  <a:pt x="5409" y="383"/>
                  <a:pt x="5409" y="383"/>
                  <a:pt x="5409" y="383"/>
                </a:cubicBezTo>
                <a:cubicBezTo>
                  <a:pt x="5409" y="321"/>
                  <a:pt x="5409" y="321"/>
                  <a:pt x="5409" y="321"/>
                </a:cubicBezTo>
                <a:cubicBezTo>
                  <a:pt x="5350" y="321"/>
                  <a:pt x="5350" y="321"/>
                  <a:pt x="5350" y="321"/>
                </a:cubicBezTo>
                <a:cubicBezTo>
                  <a:pt x="5350" y="692"/>
                  <a:pt x="5350" y="692"/>
                  <a:pt x="5350" y="692"/>
                </a:cubicBezTo>
                <a:cubicBezTo>
                  <a:pt x="5409" y="692"/>
                  <a:pt x="5409" y="692"/>
                  <a:pt x="5409" y="692"/>
                </a:cubicBezTo>
                <a:cubicBezTo>
                  <a:pt x="5409" y="481"/>
                  <a:pt x="5409" y="481"/>
                  <a:pt x="5409" y="481"/>
                </a:cubicBezTo>
                <a:cubicBezTo>
                  <a:pt x="5409" y="446"/>
                  <a:pt x="5419" y="418"/>
                  <a:pt x="5439" y="396"/>
                </a:cubicBezTo>
                <a:cubicBezTo>
                  <a:pt x="5459" y="374"/>
                  <a:pt x="5483" y="363"/>
                  <a:pt x="5512" y="363"/>
                </a:cubicBezTo>
                <a:cubicBezTo>
                  <a:pt x="5570" y="363"/>
                  <a:pt x="5598" y="402"/>
                  <a:pt x="5598" y="481"/>
                </a:cubicBezTo>
                <a:cubicBezTo>
                  <a:pt x="5598" y="692"/>
                  <a:pt x="5598" y="692"/>
                  <a:pt x="5598" y="692"/>
                </a:cubicBezTo>
                <a:cubicBezTo>
                  <a:pt x="5658" y="692"/>
                  <a:pt x="5658" y="692"/>
                  <a:pt x="5658" y="692"/>
                </a:cubicBezTo>
                <a:lnTo>
                  <a:pt x="5658" y="465"/>
                </a:lnTo>
                <a:close/>
                <a:moveTo>
                  <a:pt x="6042" y="490"/>
                </a:moveTo>
                <a:cubicBezTo>
                  <a:pt x="6042" y="434"/>
                  <a:pt x="6029" y="390"/>
                  <a:pt x="6002" y="359"/>
                </a:cubicBezTo>
                <a:cubicBezTo>
                  <a:pt x="5975" y="328"/>
                  <a:pt x="5937" y="312"/>
                  <a:pt x="5889" y="312"/>
                </a:cubicBezTo>
                <a:cubicBezTo>
                  <a:pt x="5858" y="312"/>
                  <a:pt x="5829" y="321"/>
                  <a:pt x="5803" y="337"/>
                </a:cubicBezTo>
                <a:cubicBezTo>
                  <a:pt x="5777" y="354"/>
                  <a:pt x="5756" y="377"/>
                  <a:pt x="5741" y="408"/>
                </a:cubicBezTo>
                <a:cubicBezTo>
                  <a:pt x="5726" y="438"/>
                  <a:pt x="5719" y="471"/>
                  <a:pt x="5719" y="508"/>
                </a:cubicBezTo>
                <a:cubicBezTo>
                  <a:pt x="5719" y="568"/>
                  <a:pt x="5734" y="616"/>
                  <a:pt x="5764" y="650"/>
                </a:cubicBezTo>
                <a:cubicBezTo>
                  <a:pt x="5793" y="684"/>
                  <a:pt x="5834" y="701"/>
                  <a:pt x="5887" y="701"/>
                </a:cubicBezTo>
                <a:cubicBezTo>
                  <a:pt x="5941" y="701"/>
                  <a:pt x="5984" y="689"/>
                  <a:pt x="6016" y="665"/>
                </a:cubicBezTo>
                <a:cubicBezTo>
                  <a:pt x="6016" y="610"/>
                  <a:pt x="6016" y="610"/>
                  <a:pt x="6016" y="610"/>
                </a:cubicBezTo>
                <a:cubicBezTo>
                  <a:pt x="5982" y="637"/>
                  <a:pt x="5943" y="650"/>
                  <a:pt x="5901" y="650"/>
                </a:cubicBezTo>
                <a:cubicBezTo>
                  <a:pt x="5864" y="650"/>
                  <a:pt x="5835" y="639"/>
                  <a:pt x="5814" y="617"/>
                </a:cubicBezTo>
                <a:cubicBezTo>
                  <a:pt x="5793" y="595"/>
                  <a:pt x="5782" y="563"/>
                  <a:pt x="5781" y="521"/>
                </a:cubicBezTo>
                <a:cubicBezTo>
                  <a:pt x="6042" y="521"/>
                  <a:pt x="6042" y="521"/>
                  <a:pt x="6042" y="521"/>
                </a:cubicBezTo>
                <a:lnTo>
                  <a:pt x="6042" y="490"/>
                </a:lnTo>
                <a:close/>
                <a:moveTo>
                  <a:pt x="5781" y="471"/>
                </a:moveTo>
                <a:cubicBezTo>
                  <a:pt x="5786" y="439"/>
                  <a:pt x="5799" y="412"/>
                  <a:pt x="5818" y="393"/>
                </a:cubicBezTo>
                <a:cubicBezTo>
                  <a:pt x="5838" y="373"/>
                  <a:pt x="5861" y="363"/>
                  <a:pt x="5889" y="363"/>
                </a:cubicBezTo>
                <a:cubicBezTo>
                  <a:pt x="5918" y="363"/>
                  <a:pt x="5941" y="372"/>
                  <a:pt x="5957" y="391"/>
                </a:cubicBezTo>
                <a:cubicBezTo>
                  <a:pt x="5973" y="410"/>
                  <a:pt x="5981" y="437"/>
                  <a:pt x="5981" y="471"/>
                </a:cubicBezTo>
                <a:lnTo>
                  <a:pt x="5781" y="471"/>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FFFFFF"/>
              </a:solidFill>
              <a:effectLst/>
              <a:uLnTx/>
              <a:uFillTx/>
            </a:endParaRPr>
          </a:p>
        </p:txBody>
      </p:sp>
      <p:sp>
        <p:nvSpPr>
          <p:cNvPr id="25" name="Freeform 9"/>
          <p:cNvSpPr>
            <a:spLocks noEditPoints="1"/>
          </p:cNvSpPr>
          <p:nvPr/>
        </p:nvSpPr>
        <p:spPr bwMode="auto">
          <a:xfrm>
            <a:off x="9989849" y="3088445"/>
            <a:ext cx="1078764" cy="163100"/>
          </a:xfrm>
          <a:custGeom>
            <a:avLst/>
            <a:gdLst>
              <a:gd name="T0" fmla="*/ 323 w 1028"/>
              <a:gd name="T1" fmla="*/ 122 h 153"/>
              <a:gd name="T2" fmla="*/ 360 w 1028"/>
              <a:gd name="T3" fmla="*/ 56 h 153"/>
              <a:gd name="T4" fmla="*/ 360 w 1028"/>
              <a:gd name="T5" fmla="*/ 85 h 153"/>
              <a:gd name="T6" fmla="*/ 393 w 1028"/>
              <a:gd name="T7" fmla="*/ 122 h 153"/>
              <a:gd name="T8" fmla="*/ 381 w 1028"/>
              <a:gd name="T9" fmla="*/ 55 h 153"/>
              <a:gd name="T10" fmla="*/ 323 w 1028"/>
              <a:gd name="T11" fmla="*/ 40 h 153"/>
              <a:gd name="T12" fmla="*/ 333 w 1028"/>
              <a:gd name="T13" fmla="*/ 30 h 153"/>
              <a:gd name="T14" fmla="*/ 252 w 1028"/>
              <a:gd name="T15" fmla="*/ 30 h 153"/>
              <a:gd name="T16" fmla="*/ 223 w 1028"/>
              <a:gd name="T17" fmla="*/ 122 h 153"/>
              <a:gd name="T18" fmla="*/ 277 w 1028"/>
              <a:gd name="T19" fmla="*/ 122 h 153"/>
              <a:gd name="T20" fmla="*/ 282 w 1028"/>
              <a:gd name="T21" fmla="*/ 107 h 153"/>
              <a:gd name="T22" fmla="*/ 936 w 1028"/>
              <a:gd name="T23" fmla="*/ 56 h 153"/>
              <a:gd name="T24" fmla="*/ 950 w 1028"/>
              <a:gd name="T25" fmla="*/ 72 h 153"/>
              <a:gd name="T26" fmla="*/ 963 w 1028"/>
              <a:gd name="T27" fmla="*/ 55 h 153"/>
              <a:gd name="T28" fmla="*/ 64 w 1028"/>
              <a:gd name="T29" fmla="*/ 78 h 153"/>
              <a:gd name="T30" fmla="*/ 151 w 1028"/>
              <a:gd name="T31" fmla="*/ 153 h 153"/>
              <a:gd name="T32" fmla="*/ 67 w 1028"/>
              <a:gd name="T33" fmla="*/ 75 h 153"/>
              <a:gd name="T34" fmla="*/ 67 w 1028"/>
              <a:gd name="T35" fmla="*/ 75 h 153"/>
              <a:gd name="T36" fmla="*/ 0 w 1028"/>
              <a:gd name="T37" fmla="*/ 21 h 153"/>
              <a:gd name="T38" fmla="*/ 787 w 1028"/>
              <a:gd name="T39" fmla="*/ 122 h 153"/>
              <a:gd name="T40" fmla="*/ 719 w 1028"/>
              <a:gd name="T41" fmla="*/ 122 h 153"/>
              <a:gd name="T42" fmla="*/ 759 w 1028"/>
              <a:gd name="T43" fmla="*/ 44 h 153"/>
              <a:gd name="T44" fmla="*/ 663 w 1028"/>
              <a:gd name="T45" fmla="*/ 80 h 153"/>
              <a:gd name="T46" fmla="*/ 687 w 1028"/>
              <a:gd name="T47" fmla="*/ 68 h 153"/>
              <a:gd name="T48" fmla="*/ 650 w 1028"/>
              <a:gd name="T49" fmla="*/ 74 h 153"/>
              <a:gd name="T50" fmla="*/ 680 w 1028"/>
              <a:gd name="T51" fmla="*/ 105 h 153"/>
              <a:gd name="T52" fmla="*/ 667 w 1028"/>
              <a:gd name="T53" fmla="*/ 123 h 153"/>
              <a:gd name="T54" fmla="*/ 674 w 1028"/>
              <a:gd name="T55" fmla="*/ 85 h 153"/>
              <a:gd name="T56" fmla="*/ 803 w 1028"/>
              <a:gd name="T57" fmla="*/ 122 h 153"/>
              <a:gd name="T58" fmla="*/ 856 w 1028"/>
              <a:gd name="T59" fmla="*/ 60 h 153"/>
              <a:gd name="T60" fmla="*/ 908 w 1028"/>
              <a:gd name="T61" fmla="*/ 94 h 153"/>
              <a:gd name="T62" fmla="*/ 875 w 1028"/>
              <a:gd name="T63" fmla="*/ 56 h 153"/>
              <a:gd name="T64" fmla="*/ 908 w 1028"/>
              <a:gd name="T65" fmla="*/ 111 h 153"/>
              <a:gd name="T66" fmla="*/ 908 w 1028"/>
              <a:gd name="T67" fmla="*/ 56 h 153"/>
              <a:gd name="T68" fmla="*/ 543 w 1028"/>
              <a:gd name="T69" fmla="*/ 113 h 153"/>
              <a:gd name="T70" fmla="*/ 497 w 1028"/>
              <a:gd name="T71" fmla="*/ 64 h 153"/>
              <a:gd name="T72" fmla="*/ 535 w 1028"/>
              <a:gd name="T73" fmla="*/ 70 h 153"/>
              <a:gd name="T74" fmla="*/ 504 w 1028"/>
              <a:gd name="T75" fmla="*/ 107 h 153"/>
              <a:gd name="T76" fmla="*/ 1028 w 1028"/>
              <a:gd name="T77" fmla="*/ 92 h 153"/>
              <a:gd name="T78" fmla="*/ 1023 w 1028"/>
              <a:gd name="T79" fmla="*/ 107 h 153"/>
              <a:gd name="T80" fmla="*/ 971 w 1028"/>
              <a:gd name="T81" fmla="*/ 89 h 153"/>
              <a:gd name="T82" fmla="*/ 1021 w 1028"/>
              <a:gd name="T83" fmla="*/ 63 h 153"/>
              <a:gd name="T84" fmla="*/ 1013 w 1028"/>
              <a:gd name="T85" fmla="*/ 69 h 153"/>
              <a:gd name="T86" fmla="*/ 1017 w 1028"/>
              <a:gd name="T87" fmla="*/ 82 h 153"/>
              <a:gd name="T88" fmla="*/ 581 w 1028"/>
              <a:gd name="T89" fmla="*/ 109 h 153"/>
              <a:gd name="T90" fmla="*/ 575 w 1028"/>
              <a:gd name="T91" fmla="*/ 122 h 153"/>
              <a:gd name="T92" fmla="*/ 626 w 1028"/>
              <a:gd name="T93" fmla="*/ 122 h 153"/>
              <a:gd name="T94" fmla="*/ 464 w 1028"/>
              <a:gd name="T95" fmla="*/ 25 h 153"/>
              <a:gd name="T96" fmla="*/ 464 w 1028"/>
              <a:gd name="T97" fmla="*/ 111 h 153"/>
              <a:gd name="T98" fmla="*/ 422 w 1028"/>
              <a:gd name="T99" fmla="*/ 64 h 153"/>
              <a:gd name="T100" fmla="*/ 464 w 1028"/>
              <a:gd name="T101" fmla="*/ 82 h 153"/>
              <a:gd name="T102" fmla="*/ 425 w 1028"/>
              <a:gd name="T103" fmla="*/ 91 h 153"/>
              <a:gd name="T104" fmla="*/ 464 w 1028"/>
              <a:gd name="T105" fmla="*/ 9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8" h="153">
                <a:moveTo>
                  <a:pt x="323" y="56"/>
                </a:moveTo>
                <a:cubicBezTo>
                  <a:pt x="323" y="56"/>
                  <a:pt x="323" y="56"/>
                  <a:pt x="333" y="56"/>
                </a:cubicBezTo>
                <a:cubicBezTo>
                  <a:pt x="333" y="56"/>
                  <a:pt x="333" y="56"/>
                  <a:pt x="333" y="122"/>
                </a:cubicBezTo>
                <a:cubicBezTo>
                  <a:pt x="333" y="122"/>
                  <a:pt x="333" y="122"/>
                  <a:pt x="323" y="122"/>
                </a:cubicBezTo>
                <a:cubicBezTo>
                  <a:pt x="323" y="122"/>
                  <a:pt x="323" y="122"/>
                  <a:pt x="323" y="56"/>
                </a:cubicBezTo>
                <a:close/>
                <a:moveTo>
                  <a:pt x="381" y="55"/>
                </a:moveTo>
                <a:cubicBezTo>
                  <a:pt x="371" y="55"/>
                  <a:pt x="364" y="58"/>
                  <a:pt x="360" y="67"/>
                </a:cubicBezTo>
                <a:cubicBezTo>
                  <a:pt x="360" y="56"/>
                  <a:pt x="360" y="56"/>
                  <a:pt x="360" y="56"/>
                </a:cubicBezTo>
                <a:cubicBezTo>
                  <a:pt x="349" y="56"/>
                  <a:pt x="349" y="56"/>
                  <a:pt x="349" y="56"/>
                </a:cubicBezTo>
                <a:cubicBezTo>
                  <a:pt x="349" y="122"/>
                  <a:pt x="349" y="122"/>
                  <a:pt x="349" y="122"/>
                </a:cubicBezTo>
                <a:cubicBezTo>
                  <a:pt x="360" y="122"/>
                  <a:pt x="360" y="122"/>
                  <a:pt x="360" y="122"/>
                </a:cubicBezTo>
                <a:cubicBezTo>
                  <a:pt x="360" y="85"/>
                  <a:pt x="360" y="85"/>
                  <a:pt x="360" y="85"/>
                </a:cubicBezTo>
                <a:cubicBezTo>
                  <a:pt x="360" y="79"/>
                  <a:pt x="361" y="74"/>
                  <a:pt x="364" y="69"/>
                </a:cubicBezTo>
                <a:cubicBezTo>
                  <a:pt x="368" y="66"/>
                  <a:pt x="373" y="63"/>
                  <a:pt x="377" y="63"/>
                </a:cubicBezTo>
                <a:cubicBezTo>
                  <a:pt x="387" y="63"/>
                  <a:pt x="393" y="70"/>
                  <a:pt x="393" y="85"/>
                </a:cubicBezTo>
                <a:cubicBezTo>
                  <a:pt x="393" y="122"/>
                  <a:pt x="393" y="122"/>
                  <a:pt x="393" y="122"/>
                </a:cubicBezTo>
                <a:cubicBezTo>
                  <a:pt x="402" y="122"/>
                  <a:pt x="402" y="122"/>
                  <a:pt x="402" y="122"/>
                </a:cubicBezTo>
                <a:cubicBezTo>
                  <a:pt x="402" y="82"/>
                  <a:pt x="402" y="82"/>
                  <a:pt x="402" y="82"/>
                </a:cubicBezTo>
                <a:cubicBezTo>
                  <a:pt x="402" y="73"/>
                  <a:pt x="401" y="67"/>
                  <a:pt x="397" y="62"/>
                </a:cubicBezTo>
                <a:cubicBezTo>
                  <a:pt x="394" y="57"/>
                  <a:pt x="388" y="55"/>
                  <a:pt x="381" y="55"/>
                </a:cubicBezTo>
                <a:close/>
                <a:moveTo>
                  <a:pt x="328" y="28"/>
                </a:moveTo>
                <a:cubicBezTo>
                  <a:pt x="326" y="28"/>
                  <a:pt x="324" y="28"/>
                  <a:pt x="323" y="30"/>
                </a:cubicBezTo>
                <a:cubicBezTo>
                  <a:pt x="322" y="31"/>
                  <a:pt x="322" y="33"/>
                  <a:pt x="322" y="34"/>
                </a:cubicBezTo>
                <a:cubicBezTo>
                  <a:pt x="322" y="37"/>
                  <a:pt x="322" y="38"/>
                  <a:pt x="323" y="40"/>
                </a:cubicBezTo>
                <a:cubicBezTo>
                  <a:pt x="324" y="42"/>
                  <a:pt x="326" y="42"/>
                  <a:pt x="328" y="42"/>
                </a:cubicBezTo>
                <a:cubicBezTo>
                  <a:pt x="330" y="42"/>
                  <a:pt x="331" y="42"/>
                  <a:pt x="332" y="39"/>
                </a:cubicBezTo>
                <a:cubicBezTo>
                  <a:pt x="335" y="38"/>
                  <a:pt x="335" y="37"/>
                  <a:pt x="335" y="34"/>
                </a:cubicBezTo>
                <a:cubicBezTo>
                  <a:pt x="335" y="33"/>
                  <a:pt x="335" y="31"/>
                  <a:pt x="333" y="30"/>
                </a:cubicBezTo>
                <a:cubicBezTo>
                  <a:pt x="331" y="28"/>
                  <a:pt x="330" y="28"/>
                  <a:pt x="328" y="28"/>
                </a:cubicBezTo>
                <a:close/>
                <a:moveTo>
                  <a:pt x="282" y="107"/>
                </a:moveTo>
                <a:cubicBezTo>
                  <a:pt x="261" y="30"/>
                  <a:pt x="261" y="30"/>
                  <a:pt x="261" y="30"/>
                </a:cubicBezTo>
                <a:cubicBezTo>
                  <a:pt x="252" y="30"/>
                  <a:pt x="252" y="30"/>
                  <a:pt x="252" y="30"/>
                </a:cubicBezTo>
                <a:cubicBezTo>
                  <a:pt x="229" y="106"/>
                  <a:pt x="229" y="106"/>
                  <a:pt x="229" y="106"/>
                </a:cubicBezTo>
                <a:cubicBezTo>
                  <a:pt x="208" y="30"/>
                  <a:pt x="208" y="30"/>
                  <a:pt x="208" y="30"/>
                </a:cubicBezTo>
                <a:cubicBezTo>
                  <a:pt x="196" y="30"/>
                  <a:pt x="196" y="30"/>
                  <a:pt x="196" y="30"/>
                </a:cubicBezTo>
                <a:cubicBezTo>
                  <a:pt x="223" y="122"/>
                  <a:pt x="223" y="122"/>
                  <a:pt x="223" y="122"/>
                </a:cubicBezTo>
                <a:cubicBezTo>
                  <a:pt x="235" y="122"/>
                  <a:pt x="235" y="122"/>
                  <a:pt x="235" y="122"/>
                </a:cubicBezTo>
                <a:cubicBezTo>
                  <a:pt x="255" y="49"/>
                  <a:pt x="255" y="49"/>
                  <a:pt x="255" y="49"/>
                </a:cubicBezTo>
                <a:cubicBezTo>
                  <a:pt x="256" y="49"/>
                  <a:pt x="256" y="49"/>
                  <a:pt x="256" y="49"/>
                </a:cubicBezTo>
                <a:cubicBezTo>
                  <a:pt x="277" y="122"/>
                  <a:pt x="277" y="122"/>
                  <a:pt x="277" y="122"/>
                </a:cubicBezTo>
                <a:cubicBezTo>
                  <a:pt x="288" y="122"/>
                  <a:pt x="288" y="122"/>
                  <a:pt x="288" y="122"/>
                </a:cubicBezTo>
                <a:cubicBezTo>
                  <a:pt x="314" y="30"/>
                  <a:pt x="314" y="30"/>
                  <a:pt x="314" y="30"/>
                </a:cubicBezTo>
                <a:cubicBezTo>
                  <a:pt x="303" y="30"/>
                  <a:pt x="303" y="30"/>
                  <a:pt x="303" y="30"/>
                </a:cubicBezTo>
                <a:cubicBezTo>
                  <a:pt x="282" y="107"/>
                  <a:pt x="282" y="107"/>
                  <a:pt x="282" y="107"/>
                </a:cubicBezTo>
                <a:close/>
                <a:moveTo>
                  <a:pt x="953" y="60"/>
                </a:moveTo>
                <a:cubicBezTo>
                  <a:pt x="950" y="62"/>
                  <a:pt x="947" y="66"/>
                  <a:pt x="946" y="70"/>
                </a:cubicBezTo>
                <a:cubicBezTo>
                  <a:pt x="946" y="56"/>
                  <a:pt x="946" y="56"/>
                  <a:pt x="946" y="56"/>
                </a:cubicBezTo>
                <a:cubicBezTo>
                  <a:pt x="936" y="56"/>
                  <a:pt x="936" y="56"/>
                  <a:pt x="936" y="56"/>
                </a:cubicBezTo>
                <a:cubicBezTo>
                  <a:pt x="936" y="122"/>
                  <a:pt x="936" y="122"/>
                  <a:pt x="936" y="122"/>
                </a:cubicBezTo>
                <a:cubicBezTo>
                  <a:pt x="946" y="122"/>
                  <a:pt x="946" y="122"/>
                  <a:pt x="946" y="122"/>
                </a:cubicBezTo>
                <a:cubicBezTo>
                  <a:pt x="946" y="88"/>
                  <a:pt x="946" y="88"/>
                  <a:pt x="946" y="88"/>
                </a:cubicBezTo>
                <a:cubicBezTo>
                  <a:pt x="946" y="81"/>
                  <a:pt x="947" y="76"/>
                  <a:pt x="950" y="72"/>
                </a:cubicBezTo>
                <a:cubicBezTo>
                  <a:pt x="953" y="67"/>
                  <a:pt x="957" y="64"/>
                  <a:pt x="962" y="64"/>
                </a:cubicBezTo>
                <a:cubicBezTo>
                  <a:pt x="965" y="64"/>
                  <a:pt x="968" y="66"/>
                  <a:pt x="970" y="67"/>
                </a:cubicBezTo>
                <a:cubicBezTo>
                  <a:pt x="970" y="56"/>
                  <a:pt x="970" y="56"/>
                  <a:pt x="970" y="56"/>
                </a:cubicBezTo>
                <a:cubicBezTo>
                  <a:pt x="968" y="56"/>
                  <a:pt x="966" y="55"/>
                  <a:pt x="963" y="55"/>
                </a:cubicBezTo>
                <a:cubicBezTo>
                  <a:pt x="959" y="55"/>
                  <a:pt x="956" y="56"/>
                  <a:pt x="953" y="60"/>
                </a:cubicBezTo>
                <a:close/>
                <a:moveTo>
                  <a:pt x="0" y="131"/>
                </a:moveTo>
                <a:cubicBezTo>
                  <a:pt x="64" y="140"/>
                  <a:pt x="64" y="140"/>
                  <a:pt x="64" y="140"/>
                </a:cubicBezTo>
                <a:cubicBezTo>
                  <a:pt x="64" y="78"/>
                  <a:pt x="64" y="78"/>
                  <a:pt x="64" y="78"/>
                </a:cubicBezTo>
                <a:cubicBezTo>
                  <a:pt x="0" y="78"/>
                  <a:pt x="0" y="78"/>
                  <a:pt x="0" y="78"/>
                </a:cubicBezTo>
                <a:cubicBezTo>
                  <a:pt x="0" y="131"/>
                  <a:pt x="0" y="131"/>
                  <a:pt x="0" y="131"/>
                </a:cubicBezTo>
                <a:close/>
                <a:moveTo>
                  <a:pt x="67" y="141"/>
                </a:moveTo>
                <a:cubicBezTo>
                  <a:pt x="151" y="153"/>
                  <a:pt x="151" y="153"/>
                  <a:pt x="151" y="153"/>
                </a:cubicBezTo>
                <a:cubicBezTo>
                  <a:pt x="151" y="78"/>
                  <a:pt x="151" y="78"/>
                  <a:pt x="151" y="78"/>
                </a:cubicBezTo>
                <a:cubicBezTo>
                  <a:pt x="67" y="78"/>
                  <a:pt x="67" y="78"/>
                  <a:pt x="67" y="78"/>
                </a:cubicBezTo>
                <a:cubicBezTo>
                  <a:pt x="67" y="141"/>
                  <a:pt x="67" y="141"/>
                  <a:pt x="67" y="141"/>
                </a:cubicBezTo>
                <a:close/>
                <a:moveTo>
                  <a:pt x="67" y="75"/>
                </a:moveTo>
                <a:cubicBezTo>
                  <a:pt x="67" y="75"/>
                  <a:pt x="67" y="75"/>
                  <a:pt x="151" y="75"/>
                </a:cubicBezTo>
                <a:cubicBezTo>
                  <a:pt x="151" y="75"/>
                  <a:pt x="151" y="75"/>
                  <a:pt x="151" y="0"/>
                </a:cubicBezTo>
                <a:cubicBezTo>
                  <a:pt x="151" y="0"/>
                  <a:pt x="151" y="0"/>
                  <a:pt x="67" y="12"/>
                </a:cubicBezTo>
                <a:cubicBezTo>
                  <a:pt x="67" y="12"/>
                  <a:pt x="67" y="12"/>
                  <a:pt x="67" y="75"/>
                </a:cubicBezTo>
                <a:close/>
                <a:moveTo>
                  <a:pt x="0" y="75"/>
                </a:moveTo>
                <a:cubicBezTo>
                  <a:pt x="64" y="75"/>
                  <a:pt x="64" y="75"/>
                  <a:pt x="64" y="75"/>
                </a:cubicBezTo>
                <a:cubicBezTo>
                  <a:pt x="64" y="12"/>
                  <a:pt x="64" y="12"/>
                  <a:pt x="64" y="12"/>
                </a:cubicBezTo>
                <a:cubicBezTo>
                  <a:pt x="0" y="21"/>
                  <a:pt x="0" y="21"/>
                  <a:pt x="0" y="21"/>
                </a:cubicBezTo>
                <a:cubicBezTo>
                  <a:pt x="0" y="75"/>
                  <a:pt x="0" y="75"/>
                  <a:pt x="0" y="75"/>
                </a:cubicBezTo>
                <a:close/>
                <a:moveTo>
                  <a:pt x="765" y="30"/>
                </a:moveTo>
                <a:cubicBezTo>
                  <a:pt x="765" y="30"/>
                  <a:pt x="765" y="30"/>
                  <a:pt x="799" y="122"/>
                </a:cubicBezTo>
                <a:cubicBezTo>
                  <a:pt x="799" y="122"/>
                  <a:pt x="799" y="122"/>
                  <a:pt x="787" y="122"/>
                </a:cubicBezTo>
                <a:cubicBezTo>
                  <a:pt x="787" y="122"/>
                  <a:pt x="787" y="122"/>
                  <a:pt x="778" y="97"/>
                </a:cubicBezTo>
                <a:cubicBezTo>
                  <a:pt x="778" y="97"/>
                  <a:pt x="778" y="97"/>
                  <a:pt x="740" y="97"/>
                </a:cubicBezTo>
                <a:cubicBezTo>
                  <a:pt x="740" y="97"/>
                  <a:pt x="740" y="97"/>
                  <a:pt x="731" y="122"/>
                </a:cubicBezTo>
                <a:cubicBezTo>
                  <a:pt x="731" y="122"/>
                  <a:pt x="731" y="122"/>
                  <a:pt x="719" y="122"/>
                </a:cubicBezTo>
                <a:cubicBezTo>
                  <a:pt x="719" y="122"/>
                  <a:pt x="719" y="122"/>
                  <a:pt x="753" y="30"/>
                </a:cubicBezTo>
                <a:cubicBezTo>
                  <a:pt x="753" y="30"/>
                  <a:pt x="753" y="30"/>
                  <a:pt x="765" y="30"/>
                </a:cubicBezTo>
                <a:close/>
                <a:moveTo>
                  <a:pt x="774" y="87"/>
                </a:moveTo>
                <a:cubicBezTo>
                  <a:pt x="774" y="87"/>
                  <a:pt x="774" y="87"/>
                  <a:pt x="759" y="44"/>
                </a:cubicBezTo>
                <a:cubicBezTo>
                  <a:pt x="759" y="44"/>
                  <a:pt x="759" y="44"/>
                  <a:pt x="744" y="87"/>
                </a:cubicBezTo>
                <a:cubicBezTo>
                  <a:pt x="744" y="87"/>
                  <a:pt x="744" y="87"/>
                  <a:pt x="774" y="87"/>
                </a:cubicBezTo>
                <a:close/>
                <a:moveTo>
                  <a:pt x="674" y="85"/>
                </a:moveTo>
                <a:cubicBezTo>
                  <a:pt x="668" y="84"/>
                  <a:pt x="664" y="81"/>
                  <a:pt x="663" y="80"/>
                </a:cubicBezTo>
                <a:cubicBezTo>
                  <a:pt x="662" y="78"/>
                  <a:pt x="661" y="76"/>
                  <a:pt x="661" y="73"/>
                </a:cubicBezTo>
                <a:cubicBezTo>
                  <a:pt x="661" y="70"/>
                  <a:pt x="662" y="68"/>
                  <a:pt x="664" y="67"/>
                </a:cubicBezTo>
                <a:cubicBezTo>
                  <a:pt x="667" y="64"/>
                  <a:pt x="669" y="63"/>
                  <a:pt x="672" y="63"/>
                </a:cubicBezTo>
                <a:cubicBezTo>
                  <a:pt x="678" y="63"/>
                  <a:pt x="683" y="66"/>
                  <a:pt x="687" y="68"/>
                </a:cubicBezTo>
                <a:cubicBezTo>
                  <a:pt x="687" y="57"/>
                  <a:pt x="687" y="57"/>
                  <a:pt x="687" y="57"/>
                </a:cubicBezTo>
                <a:cubicBezTo>
                  <a:pt x="683" y="56"/>
                  <a:pt x="678" y="55"/>
                  <a:pt x="672" y="55"/>
                </a:cubicBezTo>
                <a:cubicBezTo>
                  <a:pt x="667" y="55"/>
                  <a:pt x="661" y="56"/>
                  <a:pt x="657" y="61"/>
                </a:cubicBezTo>
                <a:cubicBezTo>
                  <a:pt x="652" y="63"/>
                  <a:pt x="650" y="68"/>
                  <a:pt x="650" y="74"/>
                </a:cubicBezTo>
                <a:cubicBezTo>
                  <a:pt x="650" y="79"/>
                  <a:pt x="651" y="82"/>
                  <a:pt x="653" y="85"/>
                </a:cubicBezTo>
                <a:cubicBezTo>
                  <a:pt x="656" y="88"/>
                  <a:pt x="661" y="91"/>
                  <a:pt x="665" y="93"/>
                </a:cubicBezTo>
                <a:cubicBezTo>
                  <a:pt x="671" y="95"/>
                  <a:pt x="675" y="98"/>
                  <a:pt x="677" y="99"/>
                </a:cubicBezTo>
                <a:cubicBezTo>
                  <a:pt x="678" y="101"/>
                  <a:pt x="680" y="103"/>
                  <a:pt x="680" y="105"/>
                </a:cubicBezTo>
                <a:cubicBezTo>
                  <a:pt x="680" y="111"/>
                  <a:pt x="675" y="115"/>
                  <a:pt x="667" y="115"/>
                </a:cubicBezTo>
                <a:cubicBezTo>
                  <a:pt x="661" y="115"/>
                  <a:pt x="655" y="112"/>
                  <a:pt x="650" y="109"/>
                </a:cubicBezTo>
                <a:cubicBezTo>
                  <a:pt x="650" y="119"/>
                  <a:pt x="650" y="119"/>
                  <a:pt x="650" y="119"/>
                </a:cubicBezTo>
                <a:cubicBezTo>
                  <a:pt x="655" y="122"/>
                  <a:pt x="659" y="123"/>
                  <a:pt x="667" y="123"/>
                </a:cubicBezTo>
                <a:cubicBezTo>
                  <a:pt x="674" y="123"/>
                  <a:pt x="680" y="122"/>
                  <a:pt x="683" y="118"/>
                </a:cubicBezTo>
                <a:cubicBezTo>
                  <a:pt x="688" y="115"/>
                  <a:pt x="690" y="110"/>
                  <a:pt x="690" y="104"/>
                </a:cubicBezTo>
                <a:cubicBezTo>
                  <a:pt x="690" y="100"/>
                  <a:pt x="689" y="97"/>
                  <a:pt x="685" y="93"/>
                </a:cubicBezTo>
                <a:cubicBezTo>
                  <a:pt x="683" y="91"/>
                  <a:pt x="680" y="88"/>
                  <a:pt x="674" y="85"/>
                </a:cubicBezTo>
                <a:close/>
                <a:moveTo>
                  <a:pt x="806" y="66"/>
                </a:moveTo>
                <a:cubicBezTo>
                  <a:pt x="841" y="66"/>
                  <a:pt x="841" y="66"/>
                  <a:pt x="841" y="66"/>
                </a:cubicBezTo>
                <a:cubicBezTo>
                  <a:pt x="803" y="118"/>
                  <a:pt x="803" y="118"/>
                  <a:pt x="803" y="118"/>
                </a:cubicBezTo>
                <a:cubicBezTo>
                  <a:pt x="803" y="122"/>
                  <a:pt x="803" y="122"/>
                  <a:pt x="803" y="122"/>
                </a:cubicBezTo>
                <a:cubicBezTo>
                  <a:pt x="856" y="122"/>
                  <a:pt x="856" y="122"/>
                  <a:pt x="856" y="122"/>
                </a:cubicBezTo>
                <a:cubicBezTo>
                  <a:pt x="856" y="113"/>
                  <a:pt x="856" y="113"/>
                  <a:pt x="856" y="113"/>
                </a:cubicBezTo>
                <a:cubicBezTo>
                  <a:pt x="818" y="113"/>
                  <a:pt x="818" y="113"/>
                  <a:pt x="818" y="113"/>
                </a:cubicBezTo>
                <a:cubicBezTo>
                  <a:pt x="856" y="60"/>
                  <a:pt x="856" y="60"/>
                  <a:pt x="856" y="60"/>
                </a:cubicBezTo>
                <a:cubicBezTo>
                  <a:pt x="856" y="56"/>
                  <a:pt x="856" y="56"/>
                  <a:pt x="856" y="56"/>
                </a:cubicBezTo>
                <a:cubicBezTo>
                  <a:pt x="806" y="56"/>
                  <a:pt x="806" y="56"/>
                  <a:pt x="806" y="56"/>
                </a:cubicBezTo>
                <a:cubicBezTo>
                  <a:pt x="806" y="66"/>
                  <a:pt x="806" y="66"/>
                  <a:pt x="806" y="66"/>
                </a:cubicBezTo>
                <a:close/>
                <a:moveTo>
                  <a:pt x="908" y="94"/>
                </a:moveTo>
                <a:cubicBezTo>
                  <a:pt x="908" y="100"/>
                  <a:pt x="907" y="105"/>
                  <a:pt x="904" y="109"/>
                </a:cubicBezTo>
                <a:cubicBezTo>
                  <a:pt x="900" y="112"/>
                  <a:pt x="896" y="115"/>
                  <a:pt x="891" y="115"/>
                </a:cubicBezTo>
                <a:cubicBezTo>
                  <a:pt x="880" y="115"/>
                  <a:pt x="875" y="107"/>
                  <a:pt x="875" y="94"/>
                </a:cubicBezTo>
                <a:cubicBezTo>
                  <a:pt x="875" y="56"/>
                  <a:pt x="875" y="56"/>
                  <a:pt x="875" y="56"/>
                </a:cubicBezTo>
                <a:cubicBezTo>
                  <a:pt x="864" y="56"/>
                  <a:pt x="864" y="56"/>
                  <a:pt x="864" y="56"/>
                </a:cubicBezTo>
                <a:cubicBezTo>
                  <a:pt x="864" y="95"/>
                  <a:pt x="864" y="95"/>
                  <a:pt x="864" y="95"/>
                </a:cubicBezTo>
                <a:cubicBezTo>
                  <a:pt x="864" y="115"/>
                  <a:pt x="873" y="123"/>
                  <a:pt x="888" y="123"/>
                </a:cubicBezTo>
                <a:cubicBezTo>
                  <a:pt x="898" y="123"/>
                  <a:pt x="904" y="119"/>
                  <a:pt x="908" y="111"/>
                </a:cubicBezTo>
                <a:cubicBezTo>
                  <a:pt x="908" y="122"/>
                  <a:pt x="908" y="122"/>
                  <a:pt x="908" y="122"/>
                </a:cubicBezTo>
                <a:cubicBezTo>
                  <a:pt x="919" y="122"/>
                  <a:pt x="919" y="122"/>
                  <a:pt x="919" y="122"/>
                </a:cubicBezTo>
                <a:cubicBezTo>
                  <a:pt x="919" y="56"/>
                  <a:pt x="919" y="56"/>
                  <a:pt x="919" y="56"/>
                </a:cubicBezTo>
                <a:cubicBezTo>
                  <a:pt x="908" y="56"/>
                  <a:pt x="908" y="56"/>
                  <a:pt x="908" y="56"/>
                </a:cubicBezTo>
                <a:cubicBezTo>
                  <a:pt x="908" y="94"/>
                  <a:pt x="908" y="94"/>
                  <a:pt x="908" y="94"/>
                </a:cubicBezTo>
                <a:close/>
                <a:moveTo>
                  <a:pt x="543" y="64"/>
                </a:moveTo>
                <a:cubicBezTo>
                  <a:pt x="549" y="70"/>
                  <a:pt x="552" y="79"/>
                  <a:pt x="552" y="88"/>
                </a:cubicBezTo>
                <a:cubicBezTo>
                  <a:pt x="552" y="99"/>
                  <a:pt x="549" y="107"/>
                  <a:pt x="543" y="113"/>
                </a:cubicBezTo>
                <a:cubicBezTo>
                  <a:pt x="537" y="121"/>
                  <a:pt x="529" y="123"/>
                  <a:pt x="520" y="123"/>
                </a:cubicBezTo>
                <a:cubicBezTo>
                  <a:pt x="510" y="123"/>
                  <a:pt x="502" y="121"/>
                  <a:pt x="496" y="115"/>
                </a:cubicBezTo>
                <a:cubicBezTo>
                  <a:pt x="490" y="109"/>
                  <a:pt x="488" y="100"/>
                  <a:pt x="488" y="89"/>
                </a:cubicBezTo>
                <a:cubicBezTo>
                  <a:pt x="488" y="79"/>
                  <a:pt x="491" y="70"/>
                  <a:pt x="497" y="64"/>
                </a:cubicBezTo>
                <a:cubicBezTo>
                  <a:pt x="503" y="58"/>
                  <a:pt x="510" y="55"/>
                  <a:pt x="521" y="55"/>
                </a:cubicBezTo>
                <a:cubicBezTo>
                  <a:pt x="530" y="55"/>
                  <a:pt x="539" y="57"/>
                  <a:pt x="543" y="64"/>
                </a:cubicBezTo>
                <a:close/>
                <a:moveTo>
                  <a:pt x="541" y="89"/>
                </a:moveTo>
                <a:cubicBezTo>
                  <a:pt x="541" y="81"/>
                  <a:pt x="539" y="75"/>
                  <a:pt x="535" y="70"/>
                </a:cubicBezTo>
                <a:cubicBezTo>
                  <a:pt x="531" y="66"/>
                  <a:pt x="527" y="63"/>
                  <a:pt x="520" y="63"/>
                </a:cubicBezTo>
                <a:cubicBezTo>
                  <a:pt x="514" y="63"/>
                  <a:pt x="508" y="66"/>
                  <a:pt x="504" y="70"/>
                </a:cubicBezTo>
                <a:cubicBezTo>
                  <a:pt x="501" y="75"/>
                  <a:pt x="498" y="81"/>
                  <a:pt x="498" y="89"/>
                </a:cubicBezTo>
                <a:cubicBezTo>
                  <a:pt x="498" y="98"/>
                  <a:pt x="501" y="104"/>
                  <a:pt x="504" y="107"/>
                </a:cubicBezTo>
                <a:cubicBezTo>
                  <a:pt x="508" y="112"/>
                  <a:pt x="514" y="115"/>
                  <a:pt x="520" y="115"/>
                </a:cubicBezTo>
                <a:cubicBezTo>
                  <a:pt x="527" y="115"/>
                  <a:pt x="531" y="112"/>
                  <a:pt x="535" y="107"/>
                </a:cubicBezTo>
                <a:cubicBezTo>
                  <a:pt x="539" y="104"/>
                  <a:pt x="541" y="98"/>
                  <a:pt x="541" y="89"/>
                </a:cubicBezTo>
                <a:close/>
                <a:moveTo>
                  <a:pt x="1028" y="92"/>
                </a:moveTo>
                <a:cubicBezTo>
                  <a:pt x="1028" y="92"/>
                  <a:pt x="1028" y="92"/>
                  <a:pt x="982" y="92"/>
                </a:cubicBezTo>
                <a:cubicBezTo>
                  <a:pt x="982" y="99"/>
                  <a:pt x="984" y="105"/>
                  <a:pt x="988" y="109"/>
                </a:cubicBezTo>
                <a:cubicBezTo>
                  <a:pt x="991" y="112"/>
                  <a:pt x="996" y="115"/>
                  <a:pt x="1003" y="115"/>
                </a:cubicBezTo>
                <a:cubicBezTo>
                  <a:pt x="1010" y="115"/>
                  <a:pt x="1017" y="112"/>
                  <a:pt x="1023" y="107"/>
                </a:cubicBezTo>
                <a:cubicBezTo>
                  <a:pt x="1023" y="107"/>
                  <a:pt x="1023" y="107"/>
                  <a:pt x="1023" y="117"/>
                </a:cubicBezTo>
                <a:cubicBezTo>
                  <a:pt x="1017" y="122"/>
                  <a:pt x="1010" y="123"/>
                  <a:pt x="1001" y="123"/>
                </a:cubicBezTo>
                <a:cubicBezTo>
                  <a:pt x="991" y="123"/>
                  <a:pt x="984" y="121"/>
                  <a:pt x="978" y="115"/>
                </a:cubicBezTo>
                <a:cubicBezTo>
                  <a:pt x="974" y="109"/>
                  <a:pt x="971" y="100"/>
                  <a:pt x="971" y="89"/>
                </a:cubicBezTo>
                <a:cubicBezTo>
                  <a:pt x="971" y="82"/>
                  <a:pt x="972" y="78"/>
                  <a:pt x="975" y="72"/>
                </a:cubicBezTo>
                <a:cubicBezTo>
                  <a:pt x="977" y="67"/>
                  <a:pt x="981" y="62"/>
                  <a:pt x="985" y="60"/>
                </a:cubicBezTo>
                <a:cubicBezTo>
                  <a:pt x="990" y="56"/>
                  <a:pt x="995" y="55"/>
                  <a:pt x="1001" y="55"/>
                </a:cubicBezTo>
                <a:cubicBezTo>
                  <a:pt x="1009" y="55"/>
                  <a:pt x="1016" y="57"/>
                  <a:pt x="1021" y="63"/>
                </a:cubicBezTo>
                <a:cubicBezTo>
                  <a:pt x="1026" y="68"/>
                  <a:pt x="1028" y="76"/>
                  <a:pt x="1028" y="86"/>
                </a:cubicBezTo>
                <a:cubicBezTo>
                  <a:pt x="1028" y="86"/>
                  <a:pt x="1028" y="86"/>
                  <a:pt x="1028" y="92"/>
                </a:cubicBezTo>
                <a:close/>
                <a:moveTo>
                  <a:pt x="1017" y="82"/>
                </a:moveTo>
                <a:cubicBezTo>
                  <a:pt x="1017" y="76"/>
                  <a:pt x="1015" y="72"/>
                  <a:pt x="1013" y="69"/>
                </a:cubicBezTo>
                <a:cubicBezTo>
                  <a:pt x="1010" y="66"/>
                  <a:pt x="1006" y="63"/>
                  <a:pt x="1001" y="63"/>
                </a:cubicBezTo>
                <a:cubicBezTo>
                  <a:pt x="996" y="63"/>
                  <a:pt x="991" y="66"/>
                  <a:pt x="989" y="69"/>
                </a:cubicBezTo>
                <a:cubicBezTo>
                  <a:pt x="985" y="73"/>
                  <a:pt x="983" y="78"/>
                  <a:pt x="982" y="82"/>
                </a:cubicBezTo>
                <a:cubicBezTo>
                  <a:pt x="982" y="82"/>
                  <a:pt x="982" y="82"/>
                  <a:pt x="1017" y="82"/>
                </a:cubicBezTo>
                <a:close/>
                <a:moveTo>
                  <a:pt x="621" y="109"/>
                </a:moveTo>
                <a:cubicBezTo>
                  <a:pt x="606" y="56"/>
                  <a:pt x="606" y="56"/>
                  <a:pt x="606" y="56"/>
                </a:cubicBezTo>
                <a:cubicBezTo>
                  <a:pt x="597" y="56"/>
                  <a:pt x="597" y="56"/>
                  <a:pt x="597" y="56"/>
                </a:cubicBezTo>
                <a:cubicBezTo>
                  <a:pt x="581" y="109"/>
                  <a:pt x="581" y="109"/>
                  <a:pt x="581" y="109"/>
                </a:cubicBezTo>
                <a:cubicBezTo>
                  <a:pt x="580" y="109"/>
                  <a:pt x="580" y="109"/>
                  <a:pt x="580" y="109"/>
                </a:cubicBezTo>
                <a:cubicBezTo>
                  <a:pt x="566" y="56"/>
                  <a:pt x="566" y="56"/>
                  <a:pt x="566" y="56"/>
                </a:cubicBezTo>
                <a:cubicBezTo>
                  <a:pt x="555" y="56"/>
                  <a:pt x="555" y="56"/>
                  <a:pt x="555" y="56"/>
                </a:cubicBezTo>
                <a:cubicBezTo>
                  <a:pt x="575" y="122"/>
                  <a:pt x="575" y="122"/>
                  <a:pt x="575" y="122"/>
                </a:cubicBezTo>
                <a:cubicBezTo>
                  <a:pt x="585" y="122"/>
                  <a:pt x="585" y="122"/>
                  <a:pt x="585" y="122"/>
                </a:cubicBezTo>
                <a:cubicBezTo>
                  <a:pt x="601" y="72"/>
                  <a:pt x="601" y="72"/>
                  <a:pt x="601" y="72"/>
                </a:cubicBezTo>
                <a:cubicBezTo>
                  <a:pt x="616" y="122"/>
                  <a:pt x="616" y="122"/>
                  <a:pt x="616" y="122"/>
                </a:cubicBezTo>
                <a:cubicBezTo>
                  <a:pt x="626" y="122"/>
                  <a:pt x="626" y="122"/>
                  <a:pt x="626" y="122"/>
                </a:cubicBezTo>
                <a:cubicBezTo>
                  <a:pt x="646" y="56"/>
                  <a:pt x="646" y="56"/>
                  <a:pt x="646" y="56"/>
                </a:cubicBezTo>
                <a:cubicBezTo>
                  <a:pt x="636" y="56"/>
                  <a:pt x="636" y="56"/>
                  <a:pt x="636" y="56"/>
                </a:cubicBezTo>
                <a:cubicBezTo>
                  <a:pt x="621" y="109"/>
                  <a:pt x="621" y="109"/>
                  <a:pt x="621" y="109"/>
                </a:cubicBezTo>
                <a:close/>
                <a:moveTo>
                  <a:pt x="464" y="25"/>
                </a:moveTo>
                <a:cubicBezTo>
                  <a:pt x="464" y="25"/>
                  <a:pt x="464" y="25"/>
                  <a:pt x="475" y="25"/>
                </a:cubicBezTo>
                <a:cubicBezTo>
                  <a:pt x="475" y="25"/>
                  <a:pt x="475" y="25"/>
                  <a:pt x="475" y="122"/>
                </a:cubicBezTo>
                <a:cubicBezTo>
                  <a:pt x="475" y="122"/>
                  <a:pt x="475" y="122"/>
                  <a:pt x="464" y="122"/>
                </a:cubicBezTo>
                <a:cubicBezTo>
                  <a:pt x="464" y="122"/>
                  <a:pt x="464" y="122"/>
                  <a:pt x="464" y="111"/>
                </a:cubicBezTo>
                <a:cubicBezTo>
                  <a:pt x="459" y="119"/>
                  <a:pt x="452" y="123"/>
                  <a:pt x="441" y="123"/>
                </a:cubicBezTo>
                <a:cubicBezTo>
                  <a:pt x="433" y="123"/>
                  <a:pt x="427" y="121"/>
                  <a:pt x="422" y="115"/>
                </a:cubicBezTo>
                <a:cubicBezTo>
                  <a:pt x="416" y="109"/>
                  <a:pt x="415" y="100"/>
                  <a:pt x="415" y="91"/>
                </a:cubicBezTo>
                <a:cubicBezTo>
                  <a:pt x="415" y="80"/>
                  <a:pt x="418" y="72"/>
                  <a:pt x="422" y="64"/>
                </a:cubicBezTo>
                <a:cubicBezTo>
                  <a:pt x="428" y="58"/>
                  <a:pt x="435" y="55"/>
                  <a:pt x="444" y="55"/>
                </a:cubicBezTo>
                <a:cubicBezTo>
                  <a:pt x="453" y="55"/>
                  <a:pt x="459" y="58"/>
                  <a:pt x="464" y="66"/>
                </a:cubicBezTo>
                <a:cubicBezTo>
                  <a:pt x="464" y="66"/>
                  <a:pt x="464" y="66"/>
                  <a:pt x="464" y="25"/>
                </a:cubicBezTo>
                <a:close/>
                <a:moveTo>
                  <a:pt x="464" y="82"/>
                </a:moveTo>
                <a:cubicBezTo>
                  <a:pt x="464" y="78"/>
                  <a:pt x="463" y="73"/>
                  <a:pt x="459" y="69"/>
                </a:cubicBezTo>
                <a:cubicBezTo>
                  <a:pt x="456" y="66"/>
                  <a:pt x="451" y="63"/>
                  <a:pt x="446" y="63"/>
                </a:cubicBezTo>
                <a:cubicBezTo>
                  <a:pt x="439" y="63"/>
                  <a:pt x="434" y="66"/>
                  <a:pt x="431" y="70"/>
                </a:cubicBezTo>
                <a:cubicBezTo>
                  <a:pt x="427" y="75"/>
                  <a:pt x="425" y="82"/>
                  <a:pt x="425" y="91"/>
                </a:cubicBezTo>
                <a:cubicBezTo>
                  <a:pt x="425" y="98"/>
                  <a:pt x="427" y="104"/>
                  <a:pt x="431" y="107"/>
                </a:cubicBezTo>
                <a:cubicBezTo>
                  <a:pt x="434" y="112"/>
                  <a:pt x="439" y="115"/>
                  <a:pt x="445" y="115"/>
                </a:cubicBezTo>
                <a:cubicBezTo>
                  <a:pt x="450" y="115"/>
                  <a:pt x="454" y="112"/>
                  <a:pt x="458" y="109"/>
                </a:cubicBezTo>
                <a:cubicBezTo>
                  <a:pt x="463" y="104"/>
                  <a:pt x="464" y="99"/>
                  <a:pt x="464" y="92"/>
                </a:cubicBezTo>
                <a:cubicBezTo>
                  <a:pt x="464" y="92"/>
                  <a:pt x="464" y="92"/>
                  <a:pt x="464"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grpSp>
        <p:nvGrpSpPr>
          <p:cNvPr id="26" name="Group 25"/>
          <p:cNvGrpSpPr/>
          <p:nvPr/>
        </p:nvGrpSpPr>
        <p:grpSpPr>
          <a:xfrm>
            <a:off x="4607230" y="4054038"/>
            <a:ext cx="1673543" cy="461284"/>
            <a:chOff x="4643741" y="3977838"/>
            <a:chExt cx="1673543" cy="461284"/>
          </a:xfrm>
        </p:grpSpPr>
        <p:sp>
          <p:nvSpPr>
            <p:cNvPr id="27" name="TextBox 25"/>
            <p:cNvSpPr txBox="1"/>
            <p:nvPr/>
          </p:nvSpPr>
          <p:spPr>
            <a:xfrm>
              <a:off x="4643741" y="3983340"/>
              <a:ext cx="1248526"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10714">
                        <a:srgbClr val="FFFFFF"/>
                      </a:gs>
                      <a:gs pos="41000">
                        <a:srgbClr val="FFFFFF"/>
                      </a:gs>
                    </a:gsLst>
                    <a:lin ang="5400000" scaled="1"/>
                  </a:gradFill>
                  <a:effectLst/>
                  <a:uLnTx/>
                  <a:uFillTx/>
                </a:rPr>
                <a:t>HYBRID</a:t>
              </a:r>
            </a:p>
          </p:txBody>
        </p:sp>
        <p:sp>
          <p:nvSpPr>
            <p:cNvPr id="28" name="TextBox 26"/>
            <p:cNvSpPr txBox="1"/>
            <p:nvPr/>
          </p:nvSpPr>
          <p:spPr>
            <a:xfrm>
              <a:off x="5268004" y="3977838"/>
              <a:ext cx="1049280" cy="455782"/>
            </a:xfrm>
            <a:prstGeom prst="rect">
              <a:avLst/>
            </a:prstGeom>
            <a:noFill/>
          </p:spPr>
          <p:txBody>
            <a:bodyPr wrap="square" lIns="179238" tIns="143391" rIns="179238" bIns="143391" rtlCol="0">
              <a:spAutoFit/>
            </a:bodyPr>
            <a:lstStyle/>
            <a:p>
              <a:pPr marL="0" marR="0" lvl="0" indent="0" defTabSz="914007" eaLnBrk="1" fontAlgn="auto" latinLnBrk="0" hangingPunct="1">
                <a:lnSpc>
                  <a:spcPct val="90000"/>
                </a:lnSpc>
                <a:spcBef>
                  <a:spcPts val="0"/>
                </a:spcBef>
                <a:spcAft>
                  <a:spcPts val="588"/>
                </a:spcAft>
                <a:buClrTx/>
                <a:buSzTx/>
                <a:buFontTx/>
                <a:buNone/>
                <a:tabLst/>
                <a:defRPr/>
              </a:pPr>
              <a:r>
                <a:rPr kumimoji="0" lang="en-US" sz="1200" b="1" i="0" u="none" strike="noStrike" kern="0" cap="none" spc="0" normalizeH="0" baseline="0" noProof="0" dirty="0">
                  <a:ln>
                    <a:noFill/>
                  </a:ln>
                  <a:gradFill>
                    <a:gsLst>
                      <a:gs pos="10714">
                        <a:srgbClr val="FFFFFF"/>
                      </a:gs>
                      <a:gs pos="41000">
                        <a:srgbClr val="FFFFFF"/>
                      </a:gs>
                    </a:gsLst>
                    <a:lin ang="5400000" scaled="1"/>
                  </a:gradFill>
                  <a:effectLst/>
                  <a:uLnTx/>
                  <a:uFillTx/>
                  <a:latin typeface="Segoe UI Light"/>
                </a:rPr>
                <a:t>Cloud</a:t>
              </a:r>
            </a:p>
          </p:txBody>
        </p:sp>
      </p:gr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8399" y="4173956"/>
            <a:ext cx="1079845" cy="232372"/>
          </a:xfrm>
          <a:prstGeom prst="rect">
            <a:avLst/>
          </a:prstGeom>
        </p:spPr>
      </p:pic>
      <p:sp>
        <p:nvSpPr>
          <p:cNvPr id="30" name="Freeform 11"/>
          <p:cNvSpPr>
            <a:spLocks noEditPoints="1"/>
          </p:cNvSpPr>
          <p:nvPr/>
        </p:nvSpPr>
        <p:spPr bwMode="auto">
          <a:xfrm>
            <a:off x="4795597" y="5166694"/>
            <a:ext cx="1159184" cy="172610"/>
          </a:xfrm>
          <a:custGeom>
            <a:avLst/>
            <a:gdLst>
              <a:gd name="T0" fmla="*/ 399 w 909"/>
              <a:gd name="T1" fmla="*/ 53 h 133"/>
              <a:gd name="T2" fmla="*/ 393 w 909"/>
              <a:gd name="T3" fmla="*/ 105 h 133"/>
              <a:gd name="T4" fmla="*/ 400 w 909"/>
              <a:gd name="T5" fmla="*/ 45 h 133"/>
              <a:gd name="T6" fmla="*/ 384 w 909"/>
              <a:gd name="T7" fmla="*/ 88 h 133"/>
              <a:gd name="T8" fmla="*/ 294 w 909"/>
              <a:gd name="T9" fmla="*/ 45 h 133"/>
              <a:gd name="T10" fmla="*/ 274 w 909"/>
              <a:gd name="T11" fmla="*/ 76 h 133"/>
              <a:gd name="T12" fmla="*/ 292 w 909"/>
              <a:gd name="T13" fmla="*/ 105 h 133"/>
              <a:gd name="T14" fmla="*/ 365 w 909"/>
              <a:gd name="T15" fmla="*/ 69 h 133"/>
              <a:gd name="T16" fmla="*/ 332 w 909"/>
              <a:gd name="T17" fmla="*/ 58 h 133"/>
              <a:gd name="T18" fmla="*/ 327 w 909"/>
              <a:gd name="T19" fmla="*/ 19 h 133"/>
              <a:gd name="T20" fmla="*/ 476 w 909"/>
              <a:gd name="T21" fmla="*/ 52 h 133"/>
              <a:gd name="T22" fmla="*/ 458 w 909"/>
              <a:gd name="T23" fmla="*/ 53 h 133"/>
              <a:gd name="T24" fmla="*/ 433 w 909"/>
              <a:gd name="T25" fmla="*/ 47 h 133"/>
              <a:gd name="T26" fmla="*/ 476 w 909"/>
              <a:gd name="T27" fmla="*/ 52 h 133"/>
              <a:gd name="T28" fmla="*/ 497 w 909"/>
              <a:gd name="T29" fmla="*/ 97 h 133"/>
              <a:gd name="T30" fmla="*/ 495 w 909"/>
              <a:gd name="T31" fmla="*/ 118 h 133"/>
              <a:gd name="T32" fmla="*/ 534 w 909"/>
              <a:gd name="T33" fmla="*/ 47 h 133"/>
              <a:gd name="T34" fmla="*/ 505 w 909"/>
              <a:gd name="T35" fmla="*/ 92 h 133"/>
              <a:gd name="T36" fmla="*/ 534 w 909"/>
              <a:gd name="T37" fmla="*/ 70 h 133"/>
              <a:gd name="T38" fmla="*/ 166 w 909"/>
              <a:gd name="T39" fmla="*/ 104 h 133"/>
              <a:gd name="T40" fmla="*/ 176 w 909"/>
              <a:gd name="T41" fmla="*/ 59 h 133"/>
              <a:gd name="T42" fmla="*/ 581 w 909"/>
              <a:gd name="T43" fmla="*/ 45 h 133"/>
              <a:gd name="T44" fmla="*/ 600 w 909"/>
              <a:gd name="T45" fmla="*/ 100 h 133"/>
              <a:gd name="T46" fmla="*/ 604 w 909"/>
              <a:gd name="T47" fmla="*/ 78 h 133"/>
              <a:gd name="T48" fmla="*/ 569 w 909"/>
              <a:gd name="T49" fmla="*/ 58 h 133"/>
              <a:gd name="T50" fmla="*/ 261 w 909"/>
              <a:gd name="T51" fmla="*/ 47 h 133"/>
              <a:gd name="T52" fmla="*/ 237 w 909"/>
              <a:gd name="T53" fmla="*/ 81 h 133"/>
              <a:gd name="T54" fmla="*/ 213 w 909"/>
              <a:gd name="T55" fmla="*/ 47 h 133"/>
              <a:gd name="T56" fmla="*/ 251 w 909"/>
              <a:gd name="T57" fmla="*/ 47 h 133"/>
              <a:gd name="T58" fmla="*/ 0 w 909"/>
              <a:gd name="T59" fmla="*/ 115 h 133"/>
              <a:gd name="T60" fmla="*/ 0 w 909"/>
              <a:gd name="T61" fmla="*/ 65 h 133"/>
              <a:gd name="T62" fmla="*/ 57 w 909"/>
              <a:gd name="T63" fmla="*/ 122 h 133"/>
              <a:gd name="T64" fmla="*/ 57 w 909"/>
              <a:gd name="T65" fmla="*/ 65 h 133"/>
              <a:gd name="T66" fmla="*/ 685 w 909"/>
              <a:gd name="T67" fmla="*/ 99 h 133"/>
              <a:gd name="T68" fmla="*/ 692 w 909"/>
              <a:gd name="T69" fmla="*/ 94 h 133"/>
              <a:gd name="T70" fmla="*/ 702 w 909"/>
              <a:gd name="T71" fmla="*/ 47 h 133"/>
              <a:gd name="T72" fmla="*/ 717 w 909"/>
              <a:gd name="T73" fmla="*/ 71 h 133"/>
              <a:gd name="T74" fmla="*/ 644 w 909"/>
              <a:gd name="T75" fmla="*/ 106 h 133"/>
              <a:gd name="T76" fmla="*/ 645 w 909"/>
              <a:gd name="T77" fmla="*/ 98 h 133"/>
              <a:gd name="T78" fmla="*/ 626 w 909"/>
              <a:gd name="T79" fmla="*/ 46 h 133"/>
              <a:gd name="T80" fmla="*/ 651 w 909"/>
              <a:gd name="T81" fmla="*/ 32 h 133"/>
              <a:gd name="T82" fmla="*/ 666 w 909"/>
              <a:gd name="T83" fmla="*/ 72 h 133"/>
              <a:gd name="T84" fmla="*/ 847 w 909"/>
              <a:gd name="T85" fmla="*/ 106 h 133"/>
              <a:gd name="T86" fmla="*/ 830 w 909"/>
              <a:gd name="T87" fmla="*/ 80 h 133"/>
              <a:gd name="T88" fmla="*/ 830 w 909"/>
              <a:gd name="T89" fmla="*/ 71 h 133"/>
              <a:gd name="T90" fmla="*/ 830 w 909"/>
              <a:gd name="T91" fmla="*/ 71 h 133"/>
              <a:gd name="T92" fmla="*/ 889 w 909"/>
              <a:gd name="T93" fmla="*/ 76 h 133"/>
              <a:gd name="T94" fmla="*/ 889 w 909"/>
              <a:gd name="T95" fmla="*/ 60 h 133"/>
              <a:gd name="T96" fmla="*/ 765 w 909"/>
              <a:gd name="T97" fmla="*/ 58 h 133"/>
              <a:gd name="T98" fmla="*/ 736 w 909"/>
              <a:gd name="T99" fmla="*/ 105 h 133"/>
              <a:gd name="T100" fmla="*/ 759 w 909"/>
              <a:gd name="T101" fmla="*/ 47 h 133"/>
              <a:gd name="T102" fmla="*/ 768 w 909"/>
              <a:gd name="T103" fmla="*/ 48 h 133"/>
              <a:gd name="T104" fmla="*/ 810 w 909"/>
              <a:gd name="T105"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9" h="133">
                <a:moveTo>
                  <a:pt x="400" y="45"/>
                </a:moveTo>
                <a:cubicBezTo>
                  <a:pt x="396" y="45"/>
                  <a:pt x="392" y="46"/>
                  <a:pt x="388" y="47"/>
                </a:cubicBezTo>
                <a:cubicBezTo>
                  <a:pt x="385" y="48"/>
                  <a:pt x="382" y="50"/>
                  <a:pt x="380" y="51"/>
                </a:cubicBezTo>
                <a:cubicBezTo>
                  <a:pt x="380" y="51"/>
                  <a:pt x="380" y="51"/>
                  <a:pt x="380" y="60"/>
                </a:cubicBezTo>
                <a:cubicBezTo>
                  <a:pt x="386" y="56"/>
                  <a:pt x="392" y="53"/>
                  <a:pt x="399" y="53"/>
                </a:cubicBezTo>
                <a:cubicBezTo>
                  <a:pt x="406" y="53"/>
                  <a:pt x="410" y="58"/>
                  <a:pt x="410" y="68"/>
                </a:cubicBezTo>
                <a:cubicBezTo>
                  <a:pt x="410" y="68"/>
                  <a:pt x="411" y="68"/>
                  <a:pt x="393" y="70"/>
                </a:cubicBezTo>
                <a:cubicBezTo>
                  <a:pt x="381" y="72"/>
                  <a:pt x="375" y="78"/>
                  <a:pt x="375" y="89"/>
                </a:cubicBezTo>
                <a:cubicBezTo>
                  <a:pt x="375" y="94"/>
                  <a:pt x="376" y="98"/>
                  <a:pt x="379" y="100"/>
                </a:cubicBezTo>
                <a:cubicBezTo>
                  <a:pt x="383" y="104"/>
                  <a:pt x="387" y="105"/>
                  <a:pt x="393" y="105"/>
                </a:cubicBezTo>
                <a:cubicBezTo>
                  <a:pt x="401" y="105"/>
                  <a:pt x="407" y="102"/>
                  <a:pt x="411" y="95"/>
                </a:cubicBezTo>
                <a:cubicBezTo>
                  <a:pt x="411" y="95"/>
                  <a:pt x="411" y="95"/>
                  <a:pt x="411" y="104"/>
                </a:cubicBezTo>
                <a:cubicBezTo>
                  <a:pt x="411" y="104"/>
                  <a:pt x="411" y="104"/>
                  <a:pt x="419" y="104"/>
                </a:cubicBezTo>
                <a:cubicBezTo>
                  <a:pt x="419" y="67"/>
                  <a:pt x="419" y="67"/>
                  <a:pt x="419" y="67"/>
                </a:cubicBezTo>
                <a:cubicBezTo>
                  <a:pt x="419" y="52"/>
                  <a:pt x="413" y="45"/>
                  <a:pt x="400" y="45"/>
                </a:cubicBezTo>
                <a:close/>
                <a:moveTo>
                  <a:pt x="411" y="81"/>
                </a:moveTo>
                <a:cubicBezTo>
                  <a:pt x="411" y="86"/>
                  <a:pt x="409" y="90"/>
                  <a:pt x="406" y="93"/>
                </a:cubicBezTo>
                <a:cubicBezTo>
                  <a:pt x="403" y="96"/>
                  <a:pt x="399" y="98"/>
                  <a:pt x="395" y="98"/>
                </a:cubicBezTo>
                <a:cubicBezTo>
                  <a:pt x="391" y="98"/>
                  <a:pt x="389" y="96"/>
                  <a:pt x="387" y="95"/>
                </a:cubicBezTo>
                <a:cubicBezTo>
                  <a:pt x="385" y="93"/>
                  <a:pt x="384" y="91"/>
                  <a:pt x="384" y="88"/>
                </a:cubicBezTo>
                <a:cubicBezTo>
                  <a:pt x="384" y="85"/>
                  <a:pt x="385" y="82"/>
                  <a:pt x="386" y="81"/>
                </a:cubicBezTo>
                <a:cubicBezTo>
                  <a:pt x="388" y="79"/>
                  <a:pt x="392" y="78"/>
                  <a:pt x="397" y="77"/>
                </a:cubicBezTo>
                <a:cubicBezTo>
                  <a:pt x="397" y="77"/>
                  <a:pt x="397" y="77"/>
                  <a:pt x="411" y="75"/>
                </a:cubicBezTo>
                <a:lnTo>
                  <a:pt x="411" y="81"/>
                </a:lnTo>
                <a:close/>
                <a:moveTo>
                  <a:pt x="294" y="45"/>
                </a:moveTo>
                <a:cubicBezTo>
                  <a:pt x="299" y="45"/>
                  <a:pt x="304" y="46"/>
                  <a:pt x="308" y="48"/>
                </a:cubicBezTo>
                <a:cubicBezTo>
                  <a:pt x="308" y="58"/>
                  <a:pt x="308" y="58"/>
                  <a:pt x="308" y="58"/>
                </a:cubicBezTo>
                <a:cubicBezTo>
                  <a:pt x="304" y="55"/>
                  <a:pt x="299" y="53"/>
                  <a:pt x="294" y="53"/>
                </a:cubicBezTo>
                <a:cubicBezTo>
                  <a:pt x="288" y="53"/>
                  <a:pt x="283" y="55"/>
                  <a:pt x="280" y="59"/>
                </a:cubicBezTo>
                <a:cubicBezTo>
                  <a:pt x="276" y="64"/>
                  <a:pt x="274" y="69"/>
                  <a:pt x="274" y="76"/>
                </a:cubicBezTo>
                <a:cubicBezTo>
                  <a:pt x="274" y="83"/>
                  <a:pt x="276" y="88"/>
                  <a:pt x="279" y="92"/>
                </a:cubicBezTo>
                <a:cubicBezTo>
                  <a:pt x="283" y="96"/>
                  <a:pt x="288" y="98"/>
                  <a:pt x="293" y="98"/>
                </a:cubicBezTo>
                <a:cubicBezTo>
                  <a:pt x="298" y="98"/>
                  <a:pt x="303" y="96"/>
                  <a:pt x="308" y="92"/>
                </a:cubicBezTo>
                <a:cubicBezTo>
                  <a:pt x="308" y="101"/>
                  <a:pt x="308" y="101"/>
                  <a:pt x="308" y="101"/>
                </a:cubicBezTo>
                <a:cubicBezTo>
                  <a:pt x="303" y="104"/>
                  <a:pt x="298" y="105"/>
                  <a:pt x="292" y="105"/>
                </a:cubicBezTo>
                <a:cubicBezTo>
                  <a:pt x="284" y="105"/>
                  <a:pt x="277" y="103"/>
                  <a:pt x="272" y="97"/>
                </a:cubicBezTo>
                <a:cubicBezTo>
                  <a:pt x="267" y="92"/>
                  <a:pt x="264" y="85"/>
                  <a:pt x="264" y="77"/>
                </a:cubicBezTo>
                <a:cubicBezTo>
                  <a:pt x="264" y="67"/>
                  <a:pt x="267" y="60"/>
                  <a:pt x="272" y="54"/>
                </a:cubicBezTo>
                <a:cubicBezTo>
                  <a:pt x="278" y="48"/>
                  <a:pt x="285" y="45"/>
                  <a:pt x="294" y="45"/>
                </a:cubicBezTo>
                <a:close/>
                <a:moveTo>
                  <a:pt x="365" y="69"/>
                </a:moveTo>
                <a:cubicBezTo>
                  <a:pt x="365" y="104"/>
                  <a:pt x="365" y="104"/>
                  <a:pt x="365" y="104"/>
                </a:cubicBezTo>
                <a:cubicBezTo>
                  <a:pt x="356" y="104"/>
                  <a:pt x="356" y="104"/>
                  <a:pt x="356" y="104"/>
                </a:cubicBezTo>
                <a:cubicBezTo>
                  <a:pt x="356" y="71"/>
                  <a:pt x="356" y="71"/>
                  <a:pt x="356" y="71"/>
                </a:cubicBezTo>
                <a:cubicBezTo>
                  <a:pt x="356" y="59"/>
                  <a:pt x="351" y="53"/>
                  <a:pt x="343" y="53"/>
                </a:cubicBezTo>
                <a:cubicBezTo>
                  <a:pt x="338" y="53"/>
                  <a:pt x="335" y="55"/>
                  <a:pt x="332" y="58"/>
                </a:cubicBezTo>
                <a:cubicBezTo>
                  <a:pt x="328" y="61"/>
                  <a:pt x="327" y="66"/>
                  <a:pt x="327" y="71"/>
                </a:cubicBezTo>
                <a:cubicBezTo>
                  <a:pt x="327" y="104"/>
                  <a:pt x="327" y="104"/>
                  <a:pt x="327" y="104"/>
                </a:cubicBezTo>
                <a:cubicBezTo>
                  <a:pt x="318" y="104"/>
                  <a:pt x="318" y="104"/>
                  <a:pt x="318" y="104"/>
                </a:cubicBezTo>
                <a:cubicBezTo>
                  <a:pt x="318" y="19"/>
                  <a:pt x="318" y="19"/>
                  <a:pt x="318" y="19"/>
                </a:cubicBezTo>
                <a:cubicBezTo>
                  <a:pt x="327" y="19"/>
                  <a:pt x="327" y="19"/>
                  <a:pt x="327" y="19"/>
                </a:cubicBezTo>
                <a:cubicBezTo>
                  <a:pt x="327" y="56"/>
                  <a:pt x="327" y="56"/>
                  <a:pt x="327" y="56"/>
                </a:cubicBezTo>
                <a:cubicBezTo>
                  <a:pt x="327" y="56"/>
                  <a:pt x="327" y="56"/>
                  <a:pt x="327" y="56"/>
                </a:cubicBezTo>
                <a:cubicBezTo>
                  <a:pt x="332" y="49"/>
                  <a:pt x="338" y="45"/>
                  <a:pt x="346" y="45"/>
                </a:cubicBezTo>
                <a:cubicBezTo>
                  <a:pt x="359" y="45"/>
                  <a:pt x="365" y="53"/>
                  <a:pt x="365" y="69"/>
                </a:cubicBezTo>
                <a:close/>
                <a:moveTo>
                  <a:pt x="476" y="52"/>
                </a:moveTo>
                <a:cubicBezTo>
                  <a:pt x="480" y="56"/>
                  <a:pt x="481" y="61"/>
                  <a:pt x="481" y="69"/>
                </a:cubicBezTo>
                <a:cubicBezTo>
                  <a:pt x="481" y="104"/>
                  <a:pt x="481" y="104"/>
                  <a:pt x="481" y="104"/>
                </a:cubicBezTo>
                <a:cubicBezTo>
                  <a:pt x="472" y="104"/>
                  <a:pt x="472" y="104"/>
                  <a:pt x="472" y="104"/>
                </a:cubicBezTo>
                <a:cubicBezTo>
                  <a:pt x="472" y="72"/>
                  <a:pt x="472" y="71"/>
                  <a:pt x="472" y="71"/>
                </a:cubicBezTo>
                <a:cubicBezTo>
                  <a:pt x="472" y="59"/>
                  <a:pt x="468" y="53"/>
                  <a:pt x="458" y="53"/>
                </a:cubicBezTo>
                <a:cubicBezTo>
                  <a:pt x="454" y="53"/>
                  <a:pt x="450" y="55"/>
                  <a:pt x="447" y="58"/>
                </a:cubicBezTo>
                <a:cubicBezTo>
                  <a:pt x="444" y="62"/>
                  <a:pt x="442" y="66"/>
                  <a:pt x="442" y="71"/>
                </a:cubicBezTo>
                <a:cubicBezTo>
                  <a:pt x="442" y="104"/>
                  <a:pt x="442" y="104"/>
                  <a:pt x="442" y="104"/>
                </a:cubicBezTo>
                <a:cubicBezTo>
                  <a:pt x="433" y="104"/>
                  <a:pt x="433" y="104"/>
                  <a:pt x="433" y="104"/>
                </a:cubicBezTo>
                <a:cubicBezTo>
                  <a:pt x="433" y="47"/>
                  <a:pt x="433" y="47"/>
                  <a:pt x="433" y="47"/>
                </a:cubicBezTo>
                <a:cubicBezTo>
                  <a:pt x="442" y="47"/>
                  <a:pt x="442" y="47"/>
                  <a:pt x="442" y="47"/>
                </a:cubicBezTo>
                <a:cubicBezTo>
                  <a:pt x="442" y="56"/>
                  <a:pt x="442" y="56"/>
                  <a:pt x="442" y="56"/>
                </a:cubicBezTo>
                <a:cubicBezTo>
                  <a:pt x="443" y="56"/>
                  <a:pt x="443" y="56"/>
                  <a:pt x="443" y="56"/>
                </a:cubicBezTo>
                <a:cubicBezTo>
                  <a:pt x="447" y="49"/>
                  <a:pt x="453" y="45"/>
                  <a:pt x="462" y="45"/>
                </a:cubicBezTo>
                <a:cubicBezTo>
                  <a:pt x="468" y="45"/>
                  <a:pt x="473" y="48"/>
                  <a:pt x="476" y="52"/>
                </a:cubicBezTo>
                <a:close/>
                <a:moveTo>
                  <a:pt x="534" y="55"/>
                </a:moveTo>
                <a:cubicBezTo>
                  <a:pt x="530" y="48"/>
                  <a:pt x="524" y="45"/>
                  <a:pt x="517" y="45"/>
                </a:cubicBezTo>
                <a:cubicBezTo>
                  <a:pt x="508" y="45"/>
                  <a:pt x="502" y="48"/>
                  <a:pt x="497" y="54"/>
                </a:cubicBezTo>
                <a:cubicBezTo>
                  <a:pt x="493" y="60"/>
                  <a:pt x="491" y="67"/>
                  <a:pt x="491" y="77"/>
                </a:cubicBezTo>
                <a:cubicBezTo>
                  <a:pt x="491" y="86"/>
                  <a:pt x="493" y="93"/>
                  <a:pt x="497" y="97"/>
                </a:cubicBezTo>
                <a:cubicBezTo>
                  <a:pt x="501" y="103"/>
                  <a:pt x="507" y="105"/>
                  <a:pt x="514" y="105"/>
                </a:cubicBezTo>
                <a:cubicBezTo>
                  <a:pt x="523" y="105"/>
                  <a:pt x="529" y="101"/>
                  <a:pt x="534" y="94"/>
                </a:cubicBezTo>
                <a:cubicBezTo>
                  <a:pt x="534" y="94"/>
                  <a:pt x="534" y="94"/>
                  <a:pt x="534" y="101"/>
                </a:cubicBezTo>
                <a:cubicBezTo>
                  <a:pt x="534" y="115"/>
                  <a:pt x="527" y="123"/>
                  <a:pt x="513" y="123"/>
                </a:cubicBezTo>
                <a:cubicBezTo>
                  <a:pt x="507" y="123"/>
                  <a:pt x="501" y="121"/>
                  <a:pt x="495" y="118"/>
                </a:cubicBezTo>
                <a:cubicBezTo>
                  <a:pt x="495" y="118"/>
                  <a:pt x="495" y="118"/>
                  <a:pt x="495" y="127"/>
                </a:cubicBezTo>
                <a:cubicBezTo>
                  <a:pt x="500" y="129"/>
                  <a:pt x="506" y="131"/>
                  <a:pt x="513" y="131"/>
                </a:cubicBezTo>
                <a:cubicBezTo>
                  <a:pt x="533" y="131"/>
                  <a:pt x="543" y="120"/>
                  <a:pt x="543" y="99"/>
                </a:cubicBezTo>
                <a:cubicBezTo>
                  <a:pt x="543" y="47"/>
                  <a:pt x="543" y="47"/>
                  <a:pt x="543" y="47"/>
                </a:cubicBezTo>
                <a:cubicBezTo>
                  <a:pt x="543" y="47"/>
                  <a:pt x="543" y="47"/>
                  <a:pt x="534" y="47"/>
                </a:cubicBezTo>
                <a:cubicBezTo>
                  <a:pt x="534" y="47"/>
                  <a:pt x="534" y="47"/>
                  <a:pt x="534" y="55"/>
                </a:cubicBezTo>
                <a:close/>
                <a:moveTo>
                  <a:pt x="534" y="78"/>
                </a:moveTo>
                <a:cubicBezTo>
                  <a:pt x="534" y="84"/>
                  <a:pt x="532" y="88"/>
                  <a:pt x="529" y="92"/>
                </a:cubicBezTo>
                <a:cubicBezTo>
                  <a:pt x="526" y="96"/>
                  <a:pt x="522" y="97"/>
                  <a:pt x="517" y="97"/>
                </a:cubicBezTo>
                <a:cubicBezTo>
                  <a:pt x="512" y="97"/>
                  <a:pt x="508" y="96"/>
                  <a:pt x="505" y="92"/>
                </a:cubicBezTo>
                <a:cubicBezTo>
                  <a:pt x="501" y="88"/>
                  <a:pt x="500" y="83"/>
                  <a:pt x="500" y="77"/>
                </a:cubicBezTo>
                <a:cubicBezTo>
                  <a:pt x="500" y="69"/>
                  <a:pt x="501" y="63"/>
                  <a:pt x="505" y="59"/>
                </a:cubicBezTo>
                <a:cubicBezTo>
                  <a:pt x="508" y="55"/>
                  <a:pt x="512" y="53"/>
                  <a:pt x="518" y="53"/>
                </a:cubicBezTo>
                <a:cubicBezTo>
                  <a:pt x="523" y="53"/>
                  <a:pt x="526" y="55"/>
                  <a:pt x="529" y="58"/>
                </a:cubicBezTo>
                <a:cubicBezTo>
                  <a:pt x="533" y="61"/>
                  <a:pt x="534" y="65"/>
                  <a:pt x="534" y="70"/>
                </a:cubicBezTo>
                <a:cubicBezTo>
                  <a:pt x="534" y="70"/>
                  <a:pt x="534" y="70"/>
                  <a:pt x="534" y="78"/>
                </a:cubicBezTo>
                <a:close/>
                <a:moveTo>
                  <a:pt x="176" y="95"/>
                </a:moveTo>
                <a:cubicBezTo>
                  <a:pt x="209" y="95"/>
                  <a:pt x="209" y="95"/>
                  <a:pt x="209" y="95"/>
                </a:cubicBezTo>
                <a:cubicBezTo>
                  <a:pt x="209" y="104"/>
                  <a:pt x="209" y="104"/>
                  <a:pt x="209" y="104"/>
                </a:cubicBezTo>
                <a:cubicBezTo>
                  <a:pt x="166" y="104"/>
                  <a:pt x="166" y="104"/>
                  <a:pt x="166" y="104"/>
                </a:cubicBezTo>
                <a:cubicBezTo>
                  <a:pt x="166" y="24"/>
                  <a:pt x="166" y="24"/>
                  <a:pt x="166" y="24"/>
                </a:cubicBezTo>
                <a:cubicBezTo>
                  <a:pt x="207" y="24"/>
                  <a:pt x="207" y="24"/>
                  <a:pt x="207" y="24"/>
                </a:cubicBezTo>
                <a:cubicBezTo>
                  <a:pt x="207" y="33"/>
                  <a:pt x="207" y="33"/>
                  <a:pt x="207" y="33"/>
                </a:cubicBezTo>
                <a:cubicBezTo>
                  <a:pt x="176" y="33"/>
                  <a:pt x="176" y="33"/>
                  <a:pt x="176" y="33"/>
                </a:cubicBezTo>
                <a:cubicBezTo>
                  <a:pt x="176" y="59"/>
                  <a:pt x="176" y="59"/>
                  <a:pt x="176" y="59"/>
                </a:cubicBezTo>
                <a:cubicBezTo>
                  <a:pt x="205" y="59"/>
                  <a:pt x="205" y="59"/>
                  <a:pt x="205" y="59"/>
                </a:cubicBezTo>
                <a:cubicBezTo>
                  <a:pt x="205" y="67"/>
                  <a:pt x="205" y="67"/>
                  <a:pt x="205" y="67"/>
                </a:cubicBezTo>
                <a:cubicBezTo>
                  <a:pt x="176" y="67"/>
                  <a:pt x="176" y="67"/>
                  <a:pt x="176" y="67"/>
                </a:cubicBezTo>
                <a:lnTo>
                  <a:pt x="176" y="95"/>
                </a:lnTo>
                <a:close/>
                <a:moveTo>
                  <a:pt x="581" y="45"/>
                </a:moveTo>
                <a:cubicBezTo>
                  <a:pt x="573" y="45"/>
                  <a:pt x="567" y="48"/>
                  <a:pt x="562" y="53"/>
                </a:cubicBezTo>
                <a:cubicBezTo>
                  <a:pt x="557" y="59"/>
                  <a:pt x="554" y="66"/>
                  <a:pt x="554" y="75"/>
                </a:cubicBezTo>
                <a:cubicBezTo>
                  <a:pt x="554" y="85"/>
                  <a:pt x="557" y="93"/>
                  <a:pt x="561" y="98"/>
                </a:cubicBezTo>
                <a:cubicBezTo>
                  <a:pt x="566" y="103"/>
                  <a:pt x="572" y="105"/>
                  <a:pt x="580" y="105"/>
                </a:cubicBezTo>
                <a:cubicBezTo>
                  <a:pt x="589" y="105"/>
                  <a:pt x="595" y="104"/>
                  <a:pt x="600" y="100"/>
                </a:cubicBezTo>
                <a:cubicBezTo>
                  <a:pt x="600" y="100"/>
                  <a:pt x="600" y="100"/>
                  <a:pt x="600" y="91"/>
                </a:cubicBezTo>
                <a:cubicBezTo>
                  <a:pt x="595" y="95"/>
                  <a:pt x="589" y="98"/>
                  <a:pt x="582" y="98"/>
                </a:cubicBezTo>
                <a:cubicBezTo>
                  <a:pt x="577" y="98"/>
                  <a:pt x="572" y="96"/>
                  <a:pt x="569" y="92"/>
                </a:cubicBezTo>
                <a:cubicBezTo>
                  <a:pt x="565" y="89"/>
                  <a:pt x="564" y="84"/>
                  <a:pt x="563" y="78"/>
                </a:cubicBezTo>
                <a:cubicBezTo>
                  <a:pt x="563" y="78"/>
                  <a:pt x="563" y="78"/>
                  <a:pt x="604" y="78"/>
                </a:cubicBezTo>
                <a:cubicBezTo>
                  <a:pt x="604" y="73"/>
                  <a:pt x="604" y="73"/>
                  <a:pt x="604" y="73"/>
                </a:cubicBezTo>
                <a:cubicBezTo>
                  <a:pt x="604" y="65"/>
                  <a:pt x="602" y="58"/>
                  <a:pt x="598" y="53"/>
                </a:cubicBezTo>
                <a:cubicBezTo>
                  <a:pt x="594" y="48"/>
                  <a:pt x="588" y="45"/>
                  <a:pt x="581" y="45"/>
                </a:cubicBezTo>
                <a:close/>
                <a:moveTo>
                  <a:pt x="564" y="70"/>
                </a:moveTo>
                <a:cubicBezTo>
                  <a:pt x="564" y="65"/>
                  <a:pt x="566" y="61"/>
                  <a:pt x="569" y="58"/>
                </a:cubicBezTo>
                <a:cubicBezTo>
                  <a:pt x="572" y="55"/>
                  <a:pt x="576" y="53"/>
                  <a:pt x="580" y="53"/>
                </a:cubicBezTo>
                <a:cubicBezTo>
                  <a:pt x="585" y="53"/>
                  <a:pt x="589" y="55"/>
                  <a:pt x="591" y="58"/>
                </a:cubicBezTo>
                <a:cubicBezTo>
                  <a:pt x="593" y="61"/>
                  <a:pt x="595" y="65"/>
                  <a:pt x="595" y="70"/>
                </a:cubicBezTo>
                <a:lnTo>
                  <a:pt x="564" y="70"/>
                </a:lnTo>
                <a:close/>
                <a:moveTo>
                  <a:pt x="261" y="47"/>
                </a:moveTo>
                <a:cubicBezTo>
                  <a:pt x="242" y="76"/>
                  <a:pt x="242" y="76"/>
                  <a:pt x="242" y="76"/>
                </a:cubicBezTo>
                <a:cubicBezTo>
                  <a:pt x="261" y="104"/>
                  <a:pt x="261" y="104"/>
                  <a:pt x="261" y="104"/>
                </a:cubicBezTo>
                <a:cubicBezTo>
                  <a:pt x="251" y="104"/>
                  <a:pt x="251" y="104"/>
                  <a:pt x="251" y="104"/>
                </a:cubicBezTo>
                <a:cubicBezTo>
                  <a:pt x="240" y="85"/>
                  <a:pt x="240" y="85"/>
                  <a:pt x="240" y="85"/>
                </a:cubicBezTo>
                <a:cubicBezTo>
                  <a:pt x="239" y="84"/>
                  <a:pt x="238" y="83"/>
                  <a:pt x="237" y="81"/>
                </a:cubicBezTo>
                <a:cubicBezTo>
                  <a:pt x="236" y="81"/>
                  <a:pt x="236" y="83"/>
                  <a:pt x="234" y="85"/>
                </a:cubicBezTo>
                <a:cubicBezTo>
                  <a:pt x="222" y="104"/>
                  <a:pt x="222" y="104"/>
                  <a:pt x="222" y="104"/>
                </a:cubicBezTo>
                <a:cubicBezTo>
                  <a:pt x="212" y="104"/>
                  <a:pt x="212" y="104"/>
                  <a:pt x="212" y="104"/>
                </a:cubicBezTo>
                <a:cubicBezTo>
                  <a:pt x="232" y="76"/>
                  <a:pt x="232" y="76"/>
                  <a:pt x="232" y="76"/>
                </a:cubicBezTo>
                <a:cubicBezTo>
                  <a:pt x="213" y="47"/>
                  <a:pt x="213" y="47"/>
                  <a:pt x="213" y="47"/>
                </a:cubicBezTo>
                <a:cubicBezTo>
                  <a:pt x="223" y="47"/>
                  <a:pt x="223" y="47"/>
                  <a:pt x="223" y="47"/>
                </a:cubicBezTo>
                <a:cubicBezTo>
                  <a:pt x="234" y="66"/>
                  <a:pt x="234" y="66"/>
                  <a:pt x="234" y="66"/>
                </a:cubicBezTo>
                <a:cubicBezTo>
                  <a:pt x="235" y="67"/>
                  <a:pt x="236" y="69"/>
                  <a:pt x="237" y="70"/>
                </a:cubicBezTo>
                <a:cubicBezTo>
                  <a:pt x="237" y="70"/>
                  <a:pt x="238" y="69"/>
                  <a:pt x="240" y="66"/>
                </a:cubicBezTo>
                <a:cubicBezTo>
                  <a:pt x="251" y="47"/>
                  <a:pt x="251" y="47"/>
                  <a:pt x="251" y="47"/>
                </a:cubicBezTo>
                <a:lnTo>
                  <a:pt x="261" y="47"/>
                </a:lnTo>
                <a:close/>
                <a:moveTo>
                  <a:pt x="0" y="68"/>
                </a:moveTo>
                <a:cubicBezTo>
                  <a:pt x="0" y="68"/>
                  <a:pt x="0" y="68"/>
                  <a:pt x="56" y="68"/>
                </a:cubicBezTo>
                <a:cubicBezTo>
                  <a:pt x="56" y="68"/>
                  <a:pt x="56" y="68"/>
                  <a:pt x="56" y="122"/>
                </a:cubicBezTo>
                <a:cubicBezTo>
                  <a:pt x="56" y="122"/>
                  <a:pt x="56" y="122"/>
                  <a:pt x="0" y="115"/>
                </a:cubicBezTo>
                <a:cubicBezTo>
                  <a:pt x="0" y="115"/>
                  <a:pt x="0" y="115"/>
                  <a:pt x="0" y="68"/>
                </a:cubicBezTo>
                <a:close/>
                <a:moveTo>
                  <a:pt x="0" y="19"/>
                </a:moveTo>
                <a:cubicBezTo>
                  <a:pt x="0" y="19"/>
                  <a:pt x="0" y="19"/>
                  <a:pt x="56" y="10"/>
                </a:cubicBezTo>
                <a:cubicBezTo>
                  <a:pt x="56" y="10"/>
                  <a:pt x="56" y="10"/>
                  <a:pt x="56" y="65"/>
                </a:cubicBezTo>
                <a:cubicBezTo>
                  <a:pt x="56" y="65"/>
                  <a:pt x="56" y="65"/>
                  <a:pt x="0" y="65"/>
                </a:cubicBezTo>
                <a:cubicBezTo>
                  <a:pt x="0" y="65"/>
                  <a:pt x="0" y="65"/>
                  <a:pt x="0" y="19"/>
                </a:cubicBezTo>
                <a:close/>
                <a:moveTo>
                  <a:pt x="57" y="68"/>
                </a:moveTo>
                <a:cubicBezTo>
                  <a:pt x="57" y="68"/>
                  <a:pt x="57" y="68"/>
                  <a:pt x="129" y="68"/>
                </a:cubicBezTo>
                <a:cubicBezTo>
                  <a:pt x="129" y="68"/>
                  <a:pt x="129" y="68"/>
                  <a:pt x="129" y="133"/>
                </a:cubicBezTo>
                <a:cubicBezTo>
                  <a:pt x="129" y="133"/>
                  <a:pt x="129" y="133"/>
                  <a:pt x="57" y="122"/>
                </a:cubicBezTo>
                <a:cubicBezTo>
                  <a:pt x="57" y="122"/>
                  <a:pt x="57" y="122"/>
                  <a:pt x="57" y="68"/>
                </a:cubicBezTo>
                <a:close/>
                <a:moveTo>
                  <a:pt x="57" y="10"/>
                </a:moveTo>
                <a:cubicBezTo>
                  <a:pt x="129" y="0"/>
                  <a:pt x="129" y="0"/>
                  <a:pt x="129" y="0"/>
                </a:cubicBezTo>
                <a:cubicBezTo>
                  <a:pt x="129" y="65"/>
                  <a:pt x="129" y="65"/>
                  <a:pt x="129" y="65"/>
                </a:cubicBezTo>
                <a:cubicBezTo>
                  <a:pt x="57" y="65"/>
                  <a:pt x="57" y="65"/>
                  <a:pt x="57" y="65"/>
                </a:cubicBezTo>
                <a:cubicBezTo>
                  <a:pt x="57" y="10"/>
                  <a:pt x="57" y="10"/>
                  <a:pt x="57" y="10"/>
                </a:cubicBezTo>
                <a:close/>
                <a:moveTo>
                  <a:pt x="702" y="47"/>
                </a:moveTo>
                <a:cubicBezTo>
                  <a:pt x="696" y="47"/>
                  <a:pt x="689" y="49"/>
                  <a:pt x="685" y="55"/>
                </a:cubicBezTo>
                <a:cubicBezTo>
                  <a:pt x="680" y="60"/>
                  <a:pt x="677" y="68"/>
                  <a:pt x="677" y="77"/>
                </a:cubicBezTo>
                <a:cubicBezTo>
                  <a:pt x="677" y="87"/>
                  <a:pt x="680" y="94"/>
                  <a:pt x="685" y="99"/>
                </a:cubicBezTo>
                <a:cubicBezTo>
                  <a:pt x="689" y="104"/>
                  <a:pt x="695" y="106"/>
                  <a:pt x="702" y="106"/>
                </a:cubicBezTo>
                <a:cubicBezTo>
                  <a:pt x="711" y="106"/>
                  <a:pt x="718" y="105"/>
                  <a:pt x="721" y="101"/>
                </a:cubicBezTo>
                <a:cubicBezTo>
                  <a:pt x="721" y="101"/>
                  <a:pt x="721" y="101"/>
                  <a:pt x="721" y="93"/>
                </a:cubicBezTo>
                <a:cubicBezTo>
                  <a:pt x="717" y="97"/>
                  <a:pt x="711" y="99"/>
                  <a:pt x="705" y="99"/>
                </a:cubicBezTo>
                <a:cubicBezTo>
                  <a:pt x="699" y="99"/>
                  <a:pt x="695" y="97"/>
                  <a:pt x="692" y="94"/>
                </a:cubicBezTo>
                <a:cubicBezTo>
                  <a:pt x="688" y="91"/>
                  <a:pt x="687" y="86"/>
                  <a:pt x="687" y="80"/>
                </a:cubicBezTo>
                <a:cubicBezTo>
                  <a:pt x="687" y="80"/>
                  <a:pt x="687" y="80"/>
                  <a:pt x="726" y="80"/>
                </a:cubicBezTo>
                <a:cubicBezTo>
                  <a:pt x="726" y="75"/>
                  <a:pt x="726" y="75"/>
                  <a:pt x="726" y="75"/>
                </a:cubicBezTo>
                <a:cubicBezTo>
                  <a:pt x="726" y="66"/>
                  <a:pt x="724" y="59"/>
                  <a:pt x="720" y="55"/>
                </a:cubicBezTo>
                <a:cubicBezTo>
                  <a:pt x="717" y="49"/>
                  <a:pt x="711" y="47"/>
                  <a:pt x="702" y="47"/>
                </a:cubicBezTo>
                <a:close/>
                <a:moveTo>
                  <a:pt x="687" y="71"/>
                </a:moveTo>
                <a:cubicBezTo>
                  <a:pt x="687" y="66"/>
                  <a:pt x="689" y="63"/>
                  <a:pt x="692" y="59"/>
                </a:cubicBezTo>
                <a:cubicBezTo>
                  <a:pt x="695" y="57"/>
                  <a:pt x="699" y="55"/>
                  <a:pt x="702" y="55"/>
                </a:cubicBezTo>
                <a:cubicBezTo>
                  <a:pt x="707" y="55"/>
                  <a:pt x="711" y="57"/>
                  <a:pt x="713" y="59"/>
                </a:cubicBezTo>
                <a:cubicBezTo>
                  <a:pt x="715" y="63"/>
                  <a:pt x="717" y="66"/>
                  <a:pt x="717" y="71"/>
                </a:cubicBezTo>
                <a:cubicBezTo>
                  <a:pt x="687" y="71"/>
                  <a:pt x="687" y="71"/>
                  <a:pt x="687" y="71"/>
                </a:cubicBezTo>
                <a:close/>
                <a:moveTo>
                  <a:pt x="666" y="72"/>
                </a:moveTo>
                <a:cubicBezTo>
                  <a:pt x="669" y="76"/>
                  <a:pt x="670" y="81"/>
                  <a:pt x="670" y="86"/>
                </a:cubicBezTo>
                <a:cubicBezTo>
                  <a:pt x="670" y="92"/>
                  <a:pt x="668" y="97"/>
                  <a:pt x="664" y="100"/>
                </a:cubicBezTo>
                <a:cubicBezTo>
                  <a:pt x="660" y="105"/>
                  <a:pt x="654" y="106"/>
                  <a:pt x="644" y="106"/>
                </a:cubicBezTo>
                <a:cubicBezTo>
                  <a:pt x="642" y="106"/>
                  <a:pt x="638" y="106"/>
                  <a:pt x="635" y="105"/>
                </a:cubicBezTo>
                <a:cubicBezTo>
                  <a:pt x="631" y="105"/>
                  <a:pt x="629" y="104"/>
                  <a:pt x="626" y="103"/>
                </a:cubicBezTo>
                <a:cubicBezTo>
                  <a:pt x="626" y="92"/>
                  <a:pt x="626" y="92"/>
                  <a:pt x="626" y="92"/>
                </a:cubicBezTo>
                <a:cubicBezTo>
                  <a:pt x="629" y="93"/>
                  <a:pt x="632" y="95"/>
                  <a:pt x="636" y="97"/>
                </a:cubicBezTo>
                <a:cubicBezTo>
                  <a:pt x="639" y="98"/>
                  <a:pt x="643" y="98"/>
                  <a:pt x="645" y="98"/>
                </a:cubicBezTo>
                <a:cubicBezTo>
                  <a:pt x="656" y="98"/>
                  <a:pt x="661" y="94"/>
                  <a:pt x="661" y="87"/>
                </a:cubicBezTo>
                <a:cubicBezTo>
                  <a:pt x="661" y="83"/>
                  <a:pt x="660" y="80"/>
                  <a:pt x="657" y="77"/>
                </a:cubicBezTo>
                <a:cubicBezTo>
                  <a:pt x="655" y="75"/>
                  <a:pt x="650" y="72"/>
                  <a:pt x="644" y="69"/>
                </a:cubicBezTo>
                <a:cubicBezTo>
                  <a:pt x="638" y="65"/>
                  <a:pt x="634" y="61"/>
                  <a:pt x="631" y="58"/>
                </a:cubicBezTo>
                <a:cubicBezTo>
                  <a:pt x="628" y="54"/>
                  <a:pt x="626" y="51"/>
                  <a:pt x="626" y="46"/>
                </a:cubicBezTo>
                <a:cubicBezTo>
                  <a:pt x="626" y="40"/>
                  <a:pt x="629" y="35"/>
                  <a:pt x="634" y="30"/>
                </a:cubicBezTo>
                <a:cubicBezTo>
                  <a:pt x="638" y="26"/>
                  <a:pt x="644" y="24"/>
                  <a:pt x="651" y="24"/>
                </a:cubicBezTo>
                <a:cubicBezTo>
                  <a:pt x="658" y="24"/>
                  <a:pt x="663" y="25"/>
                  <a:pt x="667" y="27"/>
                </a:cubicBezTo>
                <a:cubicBezTo>
                  <a:pt x="667" y="37"/>
                  <a:pt x="667" y="37"/>
                  <a:pt x="667" y="37"/>
                </a:cubicBezTo>
                <a:cubicBezTo>
                  <a:pt x="663" y="35"/>
                  <a:pt x="657" y="32"/>
                  <a:pt x="651" y="32"/>
                </a:cubicBezTo>
                <a:cubicBezTo>
                  <a:pt x="647" y="32"/>
                  <a:pt x="643" y="34"/>
                  <a:pt x="641" y="36"/>
                </a:cubicBezTo>
                <a:cubicBezTo>
                  <a:pt x="638" y="38"/>
                  <a:pt x="637" y="41"/>
                  <a:pt x="637" y="44"/>
                </a:cubicBezTo>
                <a:cubicBezTo>
                  <a:pt x="637" y="48"/>
                  <a:pt x="638" y="52"/>
                  <a:pt x="639" y="54"/>
                </a:cubicBezTo>
                <a:cubicBezTo>
                  <a:pt x="642" y="57"/>
                  <a:pt x="645" y="59"/>
                  <a:pt x="651" y="61"/>
                </a:cubicBezTo>
                <a:cubicBezTo>
                  <a:pt x="658" y="66"/>
                  <a:pt x="663" y="69"/>
                  <a:pt x="666" y="72"/>
                </a:cubicBezTo>
                <a:close/>
                <a:moveTo>
                  <a:pt x="847" y="47"/>
                </a:moveTo>
                <a:cubicBezTo>
                  <a:pt x="840" y="47"/>
                  <a:pt x="834" y="49"/>
                  <a:pt x="829" y="55"/>
                </a:cubicBezTo>
                <a:cubicBezTo>
                  <a:pt x="824" y="60"/>
                  <a:pt x="821" y="68"/>
                  <a:pt x="821" y="77"/>
                </a:cubicBezTo>
                <a:cubicBezTo>
                  <a:pt x="821" y="87"/>
                  <a:pt x="823" y="94"/>
                  <a:pt x="829" y="99"/>
                </a:cubicBezTo>
                <a:cubicBezTo>
                  <a:pt x="833" y="104"/>
                  <a:pt x="839" y="106"/>
                  <a:pt x="847" y="106"/>
                </a:cubicBezTo>
                <a:cubicBezTo>
                  <a:pt x="854" y="106"/>
                  <a:pt x="861" y="105"/>
                  <a:pt x="866" y="101"/>
                </a:cubicBezTo>
                <a:cubicBezTo>
                  <a:pt x="866" y="101"/>
                  <a:pt x="866" y="101"/>
                  <a:pt x="866" y="93"/>
                </a:cubicBezTo>
                <a:cubicBezTo>
                  <a:pt x="861" y="97"/>
                  <a:pt x="855" y="99"/>
                  <a:pt x="849" y="99"/>
                </a:cubicBezTo>
                <a:cubicBezTo>
                  <a:pt x="843" y="99"/>
                  <a:pt x="839" y="97"/>
                  <a:pt x="835" y="94"/>
                </a:cubicBezTo>
                <a:cubicBezTo>
                  <a:pt x="833" y="91"/>
                  <a:pt x="830" y="86"/>
                  <a:pt x="830" y="80"/>
                </a:cubicBezTo>
                <a:cubicBezTo>
                  <a:pt x="830" y="80"/>
                  <a:pt x="830" y="80"/>
                  <a:pt x="870" y="80"/>
                </a:cubicBezTo>
                <a:cubicBezTo>
                  <a:pt x="870" y="75"/>
                  <a:pt x="870" y="75"/>
                  <a:pt x="870" y="75"/>
                </a:cubicBezTo>
                <a:cubicBezTo>
                  <a:pt x="870" y="66"/>
                  <a:pt x="868" y="59"/>
                  <a:pt x="865" y="55"/>
                </a:cubicBezTo>
                <a:cubicBezTo>
                  <a:pt x="860" y="49"/>
                  <a:pt x="854" y="47"/>
                  <a:pt x="847" y="47"/>
                </a:cubicBezTo>
                <a:close/>
                <a:moveTo>
                  <a:pt x="830" y="71"/>
                </a:moveTo>
                <a:cubicBezTo>
                  <a:pt x="832" y="66"/>
                  <a:pt x="833" y="63"/>
                  <a:pt x="836" y="59"/>
                </a:cubicBezTo>
                <a:cubicBezTo>
                  <a:pt x="839" y="57"/>
                  <a:pt x="842" y="55"/>
                  <a:pt x="847" y="55"/>
                </a:cubicBezTo>
                <a:cubicBezTo>
                  <a:pt x="852" y="55"/>
                  <a:pt x="854" y="57"/>
                  <a:pt x="858" y="59"/>
                </a:cubicBezTo>
                <a:cubicBezTo>
                  <a:pt x="860" y="63"/>
                  <a:pt x="861" y="66"/>
                  <a:pt x="861" y="71"/>
                </a:cubicBezTo>
                <a:cubicBezTo>
                  <a:pt x="830" y="71"/>
                  <a:pt x="830" y="71"/>
                  <a:pt x="830" y="71"/>
                </a:cubicBezTo>
                <a:close/>
                <a:moveTo>
                  <a:pt x="909" y="48"/>
                </a:moveTo>
                <a:cubicBezTo>
                  <a:pt x="909" y="48"/>
                  <a:pt x="909" y="48"/>
                  <a:pt x="909" y="58"/>
                </a:cubicBezTo>
                <a:cubicBezTo>
                  <a:pt x="907" y="57"/>
                  <a:pt x="905" y="57"/>
                  <a:pt x="902" y="57"/>
                </a:cubicBezTo>
                <a:cubicBezTo>
                  <a:pt x="898" y="57"/>
                  <a:pt x="896" y="58"/>
                  <a:pt x="893" y="61"/>
                </a:cubicBezTo>
                <a:cubicBezTo>
                  <a:pt x="890" y="65"/>
                  <a:pt x="889" y="70"/>
                  <a:pt x="889" y="76"/>
                </a:cubicBezTo>
                <a:cubicBezTo>
                  <a:pt x="889" y="105"/>
                  <a:pt x="889" y="105"/>
                  <a:pt x="889" y="105"/>
                </a:cubicBezTo>
                <a:cubicBezTo>
                  <a:pt x="880" y="105"/>
                  <a:pt x="880" y="105"/>
                  <a:pt x="880" y="105"/>
                </a:cubicBezTo>
                <a:cubicBezTo>
                  <a:pt x="880" y="48"/>
                  <a:pt x="880" y="48"/>
                  <a:pt x="880" y="48"/>
                </a:cubicBezTo>
                <a:cubicBezTo>
                  <a:pt x="889" y="48"/>
                  <a:pt x="889" y="48"/>
                  <a:pt x="889" y="48"/>
                </a:cubicBezTo>
                <a:cubicBezTo>
                  <a:pt x="889" y="60"/>
                  <a:pt x="889" y="60"/>
                  <a:pt x="889" y="60"/>
                </a:cubicBezTo>
                <a:cubicBezTo>
                  <a:pt x="890" y="57"/>
                  <a:pt x="892" y="53"/>
                  <a:pt x="894" y="51"/>
                </a:cubicBezTo>
                <a:lnTo>
                  <a:pt x="909" y="48"/>
                </a:lnTo>
                <a:close/>
                <a:moveTo>
                  <a:pt x="759" y="47"/>
                </a:moveTo>
                <a:cubicBezTo>
                  <a:pt x="762" y="47"/>
                  <a:pt x="763" y="48"/>
                  <a:pt x="765" y="48"/>
                </a:cubicBezTo>
                <a:cubicBezTo>
                  <a:pt x="765" y="48"/>
                  <a:pt x="765" y="48"/>
                  <a:pt x="765" y="58"/>
                </a:cubicBezTo>
                <a:cubicBezTo>
                  <a:pt x="763" y="57"/>
                  <a:pt x="760" y="57"/>
                  <a:pt x="758" y="57"/>
                </a:cubicBezTo>
                <a:cubicBezTo>
                  <a:pt x="754" y="57"/>
                  <a:pt x="751" y="58"/>
                  <a:pt x="749" y="61"/>
                </a:cubicBezTo>
                <a:cubicBezTo>
                  <a:pt x="746" y="65"/>
                  <a:pt x="745" y="70"/>
                  <a:pt x="745" y="76"/>
                </a:cubicBezTo>
                <a:cubicBezTo>
                  <a:pt x="745" y="105"/>
                  <a:pt x="745" y="105"/>
                  <a:pt x="745" y="105"/>
                </a:cubicBezTo>
                <a:cubicBezTo>
                  <a:pt x="736" y="105"/>
                  <a:pt x="736" y="105"/>
                  <a:pt x="736" y="105"/>
                </a:cubicBezTo>
                <a:cubicBezTo>
                  <a:pt x="736" y="48"/>
                  <a:pt x="736" y="48"/>
                  <a:pt x="736" y="48"/>
                </a:cubicBezTo>
                <a:cubicBezTo>
                  <a:pt x="745" y="48"/>
                  <a:pt x="745" y="48"/>
                  <a:pt x="745" y="48"/>
                </a:cubicBezTo>
                <a:cubicBezTo>
                  <a:pt x="745" y="60"/>
                  <a:pt x="745" y="60"/>
                  <a:pt x="745" y="60"/>
                </a:cubicBezTo>
                <a:cubicBezTo>
                  <a:pt x="746" y="57"/>
                  <a:pt x="749" y="53"/>
                  <a:pt x="751" y="51"/>
                </a:cubicBezTo>
                <a:cubicBezTo>
                  <a:pt x="753" y="48"/>
                  <a:pt x="756" y="47"/>
                  <a:pt x="759" y="47"/>
                </a:cubicBezTo>
                <a:close/>
                <a:moveTo>
                  <a:pt x="810" y="48"/>
                </a:moveTo>
                <a:cubicBezTo>
                  <a:pt x="810" y="48"/>
                  <a:pt x="810" y="48"/>
                  <a:pt x="820" y="48"/>
                </a:cubicBezTo>
                <a:cubicBezTo>
                  <a:pt x="797" y="105"/>
                  <a:pt x="797" y="105"/>
                  <a:pt x="797" y="105"/>
                </a:cubicBezTo>
                <a:cubicBezTo>
                  <a:pt x="789" y="105"/>
                  <a:pt x="789" y="105"/>
                  <a:pt x="789" y="105"/>
                </a:cubicBezTo>
                <a:cubicBezTo>
                  <a:pt x="768" y="48"/>
                  <a:pt x="768" y="48"/>
                  <a:pt x="768" y="48"/>
                </a:cubicBezTo>
                <a:cubicBezTo>
                  <a:pt x="777" y="48"/>
                  <a:pt x="777" y="48"/>
                  <a:pt x="777" y="48"/>
                </a:cubicBezTo>
                <a:cubicBezTo>
                  <a:pt x="791" y="89"/>
                  <a:pt x="791" y="89"/>
                  <a:pt x="791" y="89"/>
                </a:cubicBezTo>
                <a:cubicBezTo>
                  <a:pt x="792" y="93"/>
                  <a:pt x="792" y="95"/>
                  <a:pt x="794" y="98"/>
                </a:cubicBezTo>
                <a:cubicBezTo>
                  <a:pt x="794" y="95"/>
                  <a:pt x="795" y="93"/>
                  <a:pt x="795" y="91"/>
                </a:cubicBezTo>
                <a:cubicBezTo>
                  <a:pt x="810" y="48"/>
                  <a:pt x="810" y="48"/>
                  <a:pt x="810"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1" name="Freeform 13"/>
          <p:cNvSpPr>
            <a:spLocks noEditPoints="1"/>
          </p:cNvSpPr>
          <p:nvPr/>
        </p:nvSpPr>
        <p:spPr bwMode="auto">
          <a:xfrm>
            <a:off x="4795598" y="4857398"/>
            <a:ext cx="879229" cy="173688"/>
          </a:xfrm>
          <a:custGeom>
            <a:avLst/>
            <a:gdLst>
              <a:gd name="T0" fmla="*/ 378 w 689"/>
              <a:gd name="T1" fmla="*/ 59 h 134"/>
              <a:gd name="T2" fmla="*/ 343 w 689"/>
              <a:gd name="T3" fmla="*/ 78 h 134"/>
              <a:gd name="T4" fmla="*/ 377 w 689"/>
              <a:gd name="T5" fmla="*/ 95 h 134"/>
              <a:gd name="T6" fmla="*/ 341 w 689"/>
              <a:gd name="T7" fmla="*/ 99 h 134"/>
              <a:gd name="T8" fmla="*/ 364 w 689"/>
              <a:gd name="T9" fmla="*/ 46 h 134"/>
              <a:gd name="T10" fmla="*/ 186 w 689"/>
              <a:gd name="T11" fmla="*/ 24 h 134"/>
              <a:gd name="T12" fmla="*/ 219 w 689"/>
              <a:gd name="T13" fmla="*/ 106 h 134"/>
              <a:gd name="T14" fmla="*/ 285 w 689"/>
              <a:gd name="T15" fmla="*/ 58 h 134"/>
              <a:gd name="T16" fmla="*/ 276 w 689"/>
              <a:gd name="T17" fmla="*/ 48 h 134"/>
              <a:gd name="T18" fmla="*/ 285 w 689"/>
              <a:gd name="T19" fmla="*/ 73 h 134"/>
              <a:gd name="T20" fmla="*/ 314 w 689"/>
              <a:gd name="T21" fmla="*/ 73 h 134"/>
              <a:gd name="T22" fmla="*/ 324 w 689"/>
              <a:gd name="T23" fmla="*/ 70 h 134"/>
              <a:gd name="T24" fmla="*/ 243 w 689"/>
              <a:gd name="T25" fmla="*/ 93 h 134"/>
              <a:gd name="T26" fmla="*/ 240 w 689"/>
              <a:gd name="T27" fmla="*/ 93 h 134"/>
              <a:gd name="T28" fmla="*/ 237 w 689"/>
              <a:gd name="T29" fmla="*/ 106 h 134"/>
              <a:gd name="T30" fmla="*/ 216 w 689"/>
              <a:gd name="T31" fmla="*/ 125 h 134"/>
              <a:gd name="T32" fmla="*/ 242 w 689"/>
              <a:gd name="T33" fmla="*/ 116 h 134"/>
              <a:gd name="T34" fmla="*/ 243 w 689"/>
              <a:gd name="T35" fmla="*/ 93 h 134"/>
              <a:gd name="T36" fmla="*/ 417 w 689"/>
              <a:gd name="T37" fmla="*/ 44 h 134"/>
              <a:gd name="T38" fmla="*/ 447 w 689"/>
              <a:gd name="T39" fmla="*/ 37 h 134"/>
              <a:gd name="T40" fmla="*/ 414 w 689"/>
              <a:gd name="T41" fmla="*/ 30 h 134"/>
              <a:gd name="T42" fmla="*/ 425 w 689"/>
              <a:gd name="T43" fmla="*/ 69 h 134"/>
              <a:gd name="T44" fmla="*/ 426 w 689"/>
              <a:gd name="T45" fmla="*/ 98 h 134"/>
              <a:gd name="T46" fmla="*/ 407 w 689"/>
              <a:gd name="T47" fmla="*/ 103 h 134"/>
              <a:gd name="T48" fmla="*/ 445 w 689"/>
              <a:gd name="T49" fmla="*/ 100 h 134"/>
              <a:gd name="T50" fmla="*/ 432 w 689"/>
              <a:gd name="T51" fmla="*/ 61 h 134"/>
              <a:gd name="T52" fmla="*/ 506 w 689"/>
              <a:gd name="T53" fmla="*/ 80 h 134"/>
              <a:gd name="T54" fmla="*/ 485 w 689"/>
              <a:gd name="T55" fmla="*/ 99 h 134"/>
              <a:gd name="T56" fmla="*/ 483 w 689"/>
              <a:gd name="T57" fmla="*/ 106 h 134"/>
              <a:gd name="T58" fmla="*/ 465 w 689"/>
              <a:gd name="T59" fmla="*/ 55 h 134"/>
              <a:gd name="T60" fmla="*/ 497 w 689"/>
              <a:gd name="T61" fmla="*/ 71 h 134"/>
              <a:gd name="T62" fmla="*/ 472 w 689"/>
              <a:gd name="T63" fmla="*/ 59 h 134"/>
              <a:gd name="T64" fmla="*/ 645 w 689"/>
              <a:gd name="T65" fmla="*/ 55 h 134"/>
              <a:gd name="T66" fmla="*/ 611 w 689"/>
              <a:gd name="T67" fmla="*/ 80 h 134"/>
              <a:gd name="T68" fmla="*/ 646 w 689"/>
              <a:gd name="T69" fmla="*/ 93 h 134"/>
              <a:gd name="T70" fmla="*/ 610 w 689"/>
              <a:gd name="T71" fmla="*/ 99 h 134"/>
              <a:gd name="T72" fmla="*/ 627 w 689"/>
              <a:gd name="T73" fmla="*/ 47 h 134"/>
              <a:gd name="T74" fmla="*/ 638 w 689"/>
              <a:gd name="T75" fmla="*/ 59 h 134"/>
              <a:gd name="T76" fmla="*/ 611 w 689"/>
              <a:gd name="T77" fmla="*/ 71 h 134"/>
              <a:gd name="T78" fmla="*/ 669 w 689"/>
              <a:gd name="T79" fmla="*/ 60 h 134"/>
              <a:gd name="T80" fmla="*/ 661 w 689"/>
              <a:gd name="T81" fmla="*/ 105 h 134"/>
              <a:gd name="T82" fmla="*/ 674 w 689"/>
              <a:gd name="T83" fmla="*/ 61 h 134"/>
              <a:gd name="T84" fmla="*/ 689 w 689"/>
              <a:gd name="T85" fmla="*/ 48 h 134"/>
              <a:gd name="T86" fmla="*/ 525 w 689"/>
              <a:gd name="T87" fmla="*/ 60 h 134"/>
              <a:gd name="T88" fmla="*/ 516 w 689"/>
              <a:gd name="T89" fmla="*/ 105 h 134"/>
              <a:gd name="T90" fmla="*/ 529 w 689"/>
              <a:gd name="T91" fmla="*/ 61 h 134"/>
              <a:gd name="T92" fmla="*/ 546 w 689"/>
              <a:gd name="T93" fmla="*/ 48 h 134"/>
              <a:gd name="T94" fmla="*/ 575 w 689"/>
              <a:gd name="T95" fmla="*/ 91 h 134"/>
              <a:gd name="T96" fmla="*/ 557 w 689"/>
              <a:gd name="T97" fmla="*/ 48 h 134"/>
              <a:gd name="T98" fmla="*/ 578 w 689"/>
              <a:gd name="T99" fmla="*/ 105 h 134"/>
              <a:gd name="T100" fmla="*/ 575 w 689"/>
              <a:gd name="T101" fmla="*/ 91 h 134"/>
              <a:gd name="T102" fmla="*/ 129 w 689"/>
              <a:gd name="T103" fmla="*/ 0 h 134"/>
              <a:gd name="T104" fmla="*/ 0 w 689"/>
              <a:gd name="T105" fmla="*/ 65 h 134"/>
              <a:gd name="T106" fmla="*/ 0 w 689"/>
              <a:gd name="T107" fmla="*/ 19 h 134"/>
              <a:gd name="T108" fmla="*/ 129 w 689"/>
              <a:gd name="T109" fmla="*/ 133 h 134"/>
              <a:gd name="T110" fmla="*/ 57 w 689"/>
              <a:gd name="T111" fmla="*/ 122 h 134"/>
              <a:gd name="T112" fmla="*/ 56 w 689"/>
              <a:gd name="T11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134">
                <a:moveTo>
                  <a:pt x="364" y="46"/>
                </a:moveTo>
                <a:cubicBezTo>
                  <a:pt x="369" y="46"/>
                  <a:pt x="374" y="47"/>
                  <a:pt x="378" y="49"/>
                </a:cubicBezTo>
                <a:cubicBezTo>
                  <a:pt x="378" y="59"/>
                  <a:pt x="378" y="59"/>
                  <a:pt x="378" y="59"/>
                </a:cubicBezTo>
                <a:cubicBezTo>
                  <a:pt x="373" y="56"/>
                  <a:pt x="368" y="54"/>
                  <a:pt x="364" y="54"/>
                </a:cubicBezTo>
                <a:cubicBezTo>
                  <a:pt x="358" y="54"/>
                  <a:pt x="353" y="56"/>
                  <a:pt x="349" y="60"/>
                </a:cubicBezTo>
                <a:cubicBezTo>
                  <a:pt x="345" y="65"/>
                  <a:pt x="343" y="71"/>
                  <a:pt x="343" y="78"/>
                </a:cubicBezTo>
                <a:cubicBezTo>
                  <a:pt x="343" y="84"/>
                  <a:pt x="345" y="90"/>
                  <a:pt x="349" y="94"/>
                </a:cubicBezTo>
                <a:cubicBezTo>
                  <a:pt x="352" y="98"/>
                  <a:pt x="357" y="99"/>
                  <a:pt x="363" y="99"/>
                </a:cubicBezTo>
                <a:cubicBezTo>
                  <a:pt x="368" y="99"/>
                  <a:pt x="373" y="98"/>
                  <a:pt x="377" y="95"/>
                </a:cubicBezTo>
                <a:cubicBezTo>
                  <a:pt x="377" y="104"/>
                  <a:pt x="377" y="104"/>
                  <a:pt x="377" y="104"/>
                </a:cubicBezTo>
                <a:cubicBezTo>
                  <a:pt x="373" y="106"/>
                  <a:pt x="368" y="108"/>
                  <a:pt x="362" y="108"/>
                </a:cubicBezTo>
                <a:cubicBezTo>
                  <a:pt x="353" y="108"/>
                  <a:pt x="346" y="105"/>
                  <a:pt x="341" y="99"/>
                </a:cubicBezTo>
                <a:cubicBezTo>
                  <a:pt x="336" y="94"/>
                  <a:pt x="334" y="87"/>
                  <a:pt x="334" y="78"/>
                </a:cubicBezTo>
                <a:cubicBezTo>
                  <a:pt x="334" y="69"/>
                  <a:pt x="336" y="61"/>
                  <a:pt x="342" y="55"/>
                </a:cubicBezTo>
                <a:cubicBezTo>
                  <a:pt x="347" y="49"/>
                  <a:pt x="355" y="46"/>
                  <a:pt x="364" y="46"/>
                </a:cubicBezTo>
                <a:close/>
                <a:moveTo>
                  <a:pt x="219" y="97"/>
                </a:moveTo>
                <a:cubicBezTo>
                  <a:pt x="219" y="97"/>
                  <a:pt x="219" y="97"/>
                  <a:pt x="186" y="97"/>
                </a:cubicBezTo>
                <a:cubicBezTo>
                  <a:pt x="186" y="97"/>
                  <a:pt x="186" y="97"/>
                  <a:pt x="186" y="24"/>
                </a:cubicBezTo>
                <a:cubicBezTo>
                  <a:pt x="186" y="24"/>
                  <a:pt x="186" y="24"/>
                  <a:pt x="177" y="24"/>
                </a:cubicBezTo>
                <a:cubicBezTo>
                  <a:pt x="177" y="24"/>
                  <a:pt x="177" y="24"/>
                  <a:pt x="177" y="106"/>
                </a:cubicBezTo>
                <a:cubicBezTo>
                  <a:pt x="177" y="106"/>
                  <a:pt x="177" y="106"/>
                  <a:pt x="219" y="106"/>
                </a:cubicBezTo>
                <a:lnTo>
                  <a:pt x="219" y="97"/>
                </a:lnTo>
                <a:close/>
                <a:moveTo>
                  <a:pt x="304" y="46"/>
                </a:moveTo>
                <a:cubicBezTo>
                  <a:pt x="296" y="46"/>
                  <a:pt x="289" y="50"/>
                  <a:pt x="285" y="58"/>
                </a:cubicBezTo>
                <a:cubicBezTo>
                  <a:pt x="285" y="58"/>
                  <a:pt x="285" y="58"/>
                  <a:pt x="285" y="58"/>
                </a:cubicBezTo>
                <a:cubicBezTo>
                  <a:pt x="285" y="58"/>
                  <a:pt x="285" y="58"/>
                  <a:pt x="285" y="48"/>
                </a:cubicBezTo>
                <a:cubicBezTo>
                  <a:pt x="285" y="48"/>
                  <a:pt x="285" y="48"/>
                  <a:pt x="276" y="48"/>
                </a:cubicBezTo>
                <a:cubicBezTo>
                  <a:pt x="276" y="48"/>
                  <a:pt x="276" y="48"/>
                  <a:pt x="276" y="106"/>
                </a:cubicBezTo>
                <a:cubicBezTo>
                  <a:pt x="276" y="106"/>
                  <a:pt x="276" y="106"/>
                  <a:pt x="285" y="106"/>
                </a:cubicBezTo>
                <a:cubicBezTo>
                  <a:pt x="285" y="106"/>
                  <a:pt x="285" y="106"/>
                  <a:pt x="285" y="73"/>
                </a:cubicBezTo>
                <a:cubicBezTo>
                  <a:pt x="285" y="67"/>
                  <a:pt x="287" y="63"/>
                  <a:pt x="289" y="60"/>
                </a:cubicBezTo>
                <a:cubicBezTo>
                  <a:pt x="293" y="56"/>
                  <a:pt x="296" y="54"/>
                  <a:pt x="301" y="54"/>
                </a:cubicBezTo>
                <a:cubicBezTo>
                  <a:pt x="310" y="54"/>
                  <a:pt x="314" y="60"/>
                  <a:pt x="314" y="73"/>
                </a:cubicBezTo>
                <a:cubicBezTo>
                  <a:pt x="314" y="73"/>
                  <a:pt x="314" y="73"/>
                  <a:pt x="314" y="106"/>
                </a:cubicBezTo>
                <a:cubicBezTo>
                  <a:pt x="314" y="106"/>
                  <a:pt x="314" y="106"/>
                  <a:pt x="324" y="106"/>
                </a:cubicBezTo>
                <a:cubicBezTo>
                  <a:pt x="324" y="70"/>
                  <a:pt x="324" y="70"/>
                  <a:pt x="324" y="70"/>
                </a:cubicBezTo>
                <a:cubicBezTo>
                  <a:pt x="324" y="63"/>
                  <a:pt x="322" y="57"/>
                  <a:pt x="319" y="53"/>
                </a:cubicBezTo>
                <a:cubicBezTo>
                  <a:pt x="316" y="48"/>
                  <a:pt x="311" y="46"/>
                  <a:pt x="304" y="46"/>
                </a:cubicBezTo>
                <a:close/>
                <a:moveTo>
                  <a:pt x="243" y="93"/>
                </a:moveTo>
                <a:cubicBezTo>
                  <a:pt x="242" y="95"/>
                  <a:pt x="242" y="96"/>
                  <a:pt x="242" y="97"/>
                </a:cubicBezTo>
                <a:cubicBezTo>
                  <a:pt x="242" y="97"/>
                  <a:pt x="242" y="97"/>
                  <a:pt x="241" y="97"/>
                </a:cubicBezTo>
                <a:cubicBezTo>
                  <a:pt x="241" y="95"/>
                  <a:pt x="240" y="94"/>
                  <a:pt x="240" y="93"/>
                </a:cubicBezTo>
                <a:cubicBezTo>
                  <a:pt x="240" y="93"/>
                  <a:pt x="240" y="93"/>
                  <a:pt x="224" y="48"/>
                </a:cubicBezTo>
                <a:cubicBezTo>
                  <a:pt x="224" y="48"/>
                  <a:pt x="224" y="48"/>
                  <a:pt x="214" y="48"/>
                </a:cubicBezTo>
                <a:cubicBezTo>
                  <a:pt x="214" y="48"/>
                  <a:pt x="214" y="48"/>
                  <a:pt x="237" y="106"/>
                </a:cubicBezTo>
                <a:cubicBezTo>
                  <a:pt x="237" y="106"/>
                  <a:pt x="237" y="106"/>
                  <a:pt x="232" y="117"/>
                </a:cubicBezTo>
                <a:cubicBezTo>
                  <a:pt x="230" y="123"/>
                  <a:pt x="226" y="126"/>
                  <a:pt x="221" y="126"/>
                </a:cubicBezTo>
                <a:cubicBezTo>
                  <a:pt x="220" y="126"/>
                  <a:pt x="218" y="126"/>
                  <a:pt x="216" y="125"/>
                </a:cubicBezTo>
                <a:cubicBezTo>
                  <a:pt x="216" y="125"/>
                  <a:pt x="216" y="125"/>
                  <a:pt x="216" y="133"/>
                </a:cubicBezTo>
                <a:cubicBezTo>
                  <a:pt x="218" y="134"/>
                  <a:pt x="220" y="134"/>
                  <a:pt x="222" y="134"/>
                </a:cubicBezTo>
                <a:cubicBezTo>
                  <a:pt x="231" y="134"/>
                  <a:pt x="237" y="128"/>
                  <a:pt x="242" y="116"/>
                </a:cubicBezTo>
                <a:cubicBezTo>
                  <a:pt x="242" y="116"/>
                  <a:pt x="242" y="116"/>
                  <a:pt x="269" y="48"/>
                </a:cubicBezTo>
                <a:cubicBezTo>
                  <a:pt x="259" y="48"/>
                  <a:pt x="259" y="48"/>
                  <a:pt x="259" y="48"/>
                </a:cubicBezTo>
                <a:cubicBezTo>
                  <a:pt x="259" y="48"/>
                  <a:pt x="259" y="48"/>
                  <a:pt x="243" y="93"/>
                </a:cubicBezTo>
                <a:close/>
                <a:moveTo>
                  <a:pt x="432" y="61"/>
                </a:moveTo>
                <a:cubicBezTo>
                  <a:pt x="426" y="59"/>
                  <a:pt x="422" y="57"/>
                  <a:pt x="420" y="54"/>
                </a:cubicBezTo>
                <a:cubicBezTo>
                  <a:pt x="419" y="52"/>
                  <a:pt x="417" y="48"/>
                  <a:pt x="417" y="44"/>
                </a:cubicBezTo>
                <a:cubicBezTo>
                  <a:pt x="417" y="41"/>
                  <a:pt x="419" y="38"/>
                  <a:pt x="421" y="36"/>
                </a:cubicBezTo>
                <a:cubicBezTo>
                  <a:pt x="423" y="34"/>
                  <a:pt x="427" y="32"/>
                  <a:pt x="432" y="32"/>
                </a:cubicBezTo>
                <a:cubicBezTo>
                  <a:pt x="438" y="32"/>
                  <a:pt x="444" y="35"/>
                  <a:pt x="447" y="37"/>
                </a:cubicBezTo>
                <a:cubicBezTo>
                  <a:pt x="447" y="37"/>
                  <a:pt x="447" y="37"/>
                  <a:pt x="447" y="27"/>
                </a:cubicBezTo>
                <a:cubicBezTo>
                  <a:pt x="444" y="25"/>
                  <a:pt x="439" y="24"/>
                  <a:pt x="432" y="24"/>
                </a:cubicBezTo>
                <a:cubicBezTo>
                  <a:pt x="425" y="24"/>
                  <a:pt x="419" y="26"/>
                  <a:pt x="414" y="30"/>
                </a:cubicBezTo>
                <a:cubicBezTo>
                  <a:pt x="409" y="35"/>
                  <a:pt x="407" y="40"/>
                  <a:pt x="407" y="46"/>
                </a:cubicBezTo>
                <a:cubicBezTo>
                  <a:pt x="407" y="51"/>
                  <a:pt x="408" y="54"/>
                  <a:pt x="412" y="58"/>
                </a:cubicBezTo>
                <a:cubicBezTo>
                  <a:pt x="414" y="61"/>
                  <a:pt x="419" y="65"/>
                  <a:pt x="425" y="69"/>
                </a:cubicBezTo>
                <a:cubicBezTo>
                  <a:pt x="430" y="72"/>
                  <a:pt x="435" y="75"/>
                  <a:pt x="438" y="77"/>
                </a:cubicBezTo>
                <a:cubicBezTo>
                  <a:pt x="440" y="80"/>
                  <a:pt x="441" y="83"/>
                  <a:pt x="441" y="87"/>
                </a:cubicBezTo>
                <a:cubicBezTo>
                  <a:pt x="441" y="94"/>
                  <a:pt x="436" y="98"/>
                  <a:pt x="426" y="98"/>
                </a:cubicBezTo>
                <a:cubicBezTo>
                  <a:pt x="423" y="98"/>
                  <a:pt x="420" y="98"/>
                  <a:pt x="416" y="97"/>
                </a:cubicBezTo>
                <a:cubicBezTo>
                  <a:pt x="413" y="95"/>
                  <a:pt x="409" y="93"/>
                  <a:pt x="407" y="92"/>
                </a:cubicBezTo>
                <a:cubicBezTo>
                  <a:pt x="407" y="92"/>
                  <a:pt x="407" y="92"/>
                  <a:pt x="407" y="103"/>
                </a:cubicBezTo>
                <a:cubicBezTo>
                  <a:pt x="409" y="104"/>
                  <a:pt x="412" y="105"/>
                  <a:pt x="415" y="105"/>
                </a:cubicBezTo>
                <a:cubicBezTo>
                  <a:pt x="419" y="106"/>
                  <a:pt x="422" y="106"/>
                  <a:pt x="425" y="106"/>
                </a:cubicBezTo>
                <a:cubicBezTo>
                  <a:pt x="434" y="106"/>
                  <a:pt x="440" y="105"/>
                  <a:pt x="445" y="100"/>
                </a:cubicBezTo>
                <a:cubicBezTo>
                  <a:pt x="448" y="97"/>
                  <a:pt x="451" y="92"/>
                  <a:pt x="451" y="86"/>
                </a:cubicBezTo>
                <a:cubicBezTo>
                  <a:pt x="451" y="81"/>
                  <a:pt x="449" y="76"/>
                  <a:pt x="446" y="72"/>
                </a:cubicBezTo>
                <a:cubicBezTo>
                  <a:pt x="444" y="69"/>
                  <a:pt x="439" y="66"/>
                  <a:pt x="432" y="61"/>
                </a:cubicBezTo>
                <a:close/>
                <a:moveTo>
                  <a:pt x="500" y="55"/>
                </a:moveTo>
                <a:cubicBezTo>
                  <a:pt x="504" y="59"/>
                  <a:pt x="506" y="66"/>
                  <a:pt x="506" y="75"/>
                </a:cubicBezTo>
                <a:cubicBezTo>
                  <a:pt x="506" y="75"/>
                  <a:pt x="506" y="75"/>
                  <a:pt x="506" y="80"/>
                </a:cubicBezTo>
                <a:cubicBezTo>
                  <a:pt x="467" y="80"/>
                  <a:pt x="467" y="80"/>
                  <a:pt x="467" y="80"/>
                </a:cubicBezTo>
                <a:cubicBezTo>
                  <a:pt x="467" y="86"/>
                  <a:pt x="468" y="91"/>
                  <a:pt x="472" y="94"/>
                </a:cubicBezTo>
                <a:cubicBezTo>
                  <a:pt x="476" y="97"/>
                  <a:pt x="479" y="99"/>
                  <a:pt x="485" y="99"/>
                </a:cubicBezTo>
                <a:cubicBezTo>
                  <a:pt x="491" y="99"/>
                  <a:pt x="497" y="97"/>
                  <a:pt x="502" y="93"/>
                </a:cubicBezTo>
                <a:cubicBezTo>
                  <a:pt x="502" y="101"/>
                  <a:pt x="502" y="101"/>
                  <a:pt x="502" y="101"/>
                </a:cubicBezTo>
                <a:cubicBezTo>
                  <a:pt x="498" y="105"/>
                  <a:pt x="491" y="106"/>
                  <a:pt x="483" y="106"/>
                </a:cubicBezTo>
                <a:cubicBezTo>
                  <a:pt x="476" y="106"/>
                  <a:pt x="470" y="104"/>
                  <a:pt x="465" y="99"/>
                </a:cubicBezTo>
                <a:cubicBezTo>
                  <a:pt x="460" y="94"/>
                  <a:pt x="458" y="87"/>
                  <a:pt x="458" y="77"/>
                </a:cubicBezTo>
                <a:cubicBezTo>
                  <a:pt x="458" y="68"/>
                  <a:pt x="460" y="60"/>
                  <a:pt x="465" y="55"/>
                </a:cubicBezTo>
                <a:cubicBezTo>
                  <a:pt x="470" y="49"/>
                  <a:pt x="477" y="47"/>
                  <a:pt x="483" y="47"/>
                </a:cubicBezTo>
                <a:cubicBezTo>
                  <a:pt x="491" y="47"/>
                  <a:pt x="497" y="49"/>
                  <a:pt x="500" y="55"/>
                </a:cubicBezTo>
                <a:close/>
                <a:moveTo>
                  <a:pt x="497" y="71"/>
                </a:moveTo>
                <a:cubicBezTo>
                  <a:pt x="497" y="66"/>
                  <a:pt x="496" y="63"/>
                  <a:pt x="493" y="59"/>
                </a:cubicBezTo>
                <a:cubicBezTo>
                  <a:pt x="491" y="57"/>
                  <a:pt x="487" y="55"/>
                  <a:pt x="483" y="55"/>
                </a:cubicBezTo>
                <a:cubicBezTo>
                  <a:pt x="479" y="55"/>
                  <a:pt x="476" y="57"/>
                  <a:pt x="472" y="59"/>
                </a:cubicBezTo>
                <a:cubicBezTo>
                  <a:pt x="470" y="63"/>
                  <a:pt x="467" y="66"/>
                  <a:pt x="467" y="71"/>
                </a:cubicBezTo>
                <a:cubicBezTo>
                  <a:pt x="467" y="71"/>
                  <a:pt x="467" y="71"/>
                  <a:pt x="497" y="71"/>
                </a:cubicBezTo>
                <a:close/>
                <a:moveTo>
                  <a:pt x="645" y="55"/>
                </a:moveTo>
                <a:cubicBezTo>
                  <a:pt x="649" y="59"/>
                  <a:pt x="650" y="66"/>
                  <a:pt x="650" y="75"/>
                </a:cubicBezTo>
                <a:cubicBezTo>
                  <a:pt x="650" y="75"/>
                  <a:pt x="650" y="75"/>
                  <a:pt x="650" y="80"/>
                </a:cubicBezTo>
                <a:cubicBezTo>
                  <a:pt x="611" y="80"/>
                  <a:pt x="611" y="80"/>
                  <a:pt x="611" y="80"/>
                </a:cubicBezTo>
                <a:cubicBezTo>
                  <a:pt x="611" y="86"/>
                  <a:pt x="613" y="91"/>
                  <a:pt x="616" y="94"/>
                </a:cubicBezTo>
                <a:cubicBezTo>
                  <a:pt x="619" y="97"/>
                  <a:pt x="624" y="99"/>
                  <a:pt x="630" y="99"/>
                </a:cubicBezTo>
                <a:cubicBezTo>
                  <a:pt x="636" y="99"/>
                  <a:pt x="642" y="97"/>
                  <a:pt x="646" y="93"/>
                </a:cubicBezTo>
                <a:cubicBezTo>
                  <a:pt x="646" y="101"/>
                  <a:pt x="646" y="101"/>
                  <a:pt x="646" y="101"/>
                </a:cubicBezTo>
                <a:cubicBezTo>
                  <a:pt x="642" y="105"/>
                  <a:pt x="634" y="106"/>
                  <a:pt x="627" y="106"/>
                </a:cubicBezTo>
                <a:cubicBezTo>
                  <a:pt x="619" y="106"/>
                  <a:pt x="613" y="104"/>
                  <a:pt x="610" y="99"/>
                </a:cubicBezTo>
                <a:cubicBezTo>
                  <a:pt x="604" y="94"/>
                  <a:pt x="601" y="87"/>
                  <a:pt x="601" y="77"/>
                </a:cubicBezTo>
                <a:cubicBezTo>
                  <a:pt x="601" y="68"/>
                  <a:pt x="605" y="60"/>
                  <a:pt x="610" y="55"/>
                </a:cubicBezTo>
                <a:cubicBezTo>
                  <a:pt x="614" y="49"/>
                  <a:pt x="620" y="47"/>
                  <a:pt x="627" y="47"/>
                </a:cubicBezTo>
                <a:cubicBezTo>
                  <a:pt x="634" y="47"/>
                  <a:pt x="640" y="49"/>
                  <a:pt x="645" y="55"/>
                </a:cubicBezTo>
                <a:close/>
                <a:moveTo>
                  <a:pt x="642" y="71"/>
                </a:moveTo>
                <a:cubicBezTo>
                  <a:pt x="642" y="66"/>
                  <a:pt x="640" y="63"/>
                  <a:pt x="638" y="59"/>
                </a:cubicBezTo>
                <a:cubicBezTo>
                  <a:pt x="634" y="57"/>
                  <a:pt x="632" y="55"/>
                  <a:pt x="627" y="55"/>
                </a:cubicBezTo>
                <a:cubicBezTo>
                  <a:pt x="623" y="55"/>
                  <a:pt x="619" y="57"/>
                  <a:pt x="617" y="59"/>
                </a:cubicBezTo>
                <a:cubicBezTo>
                  <a:pt x="613" y="63"/>
                  <a:pt x="612" y="66"/>
                  <a:pt x="611" y="71"/>
                </a:cubicBezTo>
                <a:cubicBezTo>
                  <a:pt x="611" y="71"/>
                  <a:pt x="611" y="71"/>
                  <a:pt x="642" y="71"/>
                </a:cubicBezTo>
                <a:close/>
                <a:moveTo>
                  <a:pt x="675" y="51"/>
                </a:moveTo>
                <a:cubicBezTo>
                  <a:pt x="672" y="53"/>
                  <a:pt x="670" y="57"/>
                  <a:pt x="669" y="60"/>
                </a:cubicBezTo>
                <a:cubicBezTo>
                  <a:pt x="669" y="60"/>
                  <a:pt x="669" y="60"/>
                  <a:pt x="669" y="48"/>
                </a:cubicBezTo>
                <a:cubicBezTo>
                  <a:pt x="669" y="48"/>
                  <a:pt x="669" y="48"/>
                  <a:pt x="661" y="48"/>
                </a:cubicBezTo>
                <a:cubicBezTo>
                  <a:pt x="661" y="48"/>
                  <a:pt x="661" y="48"/>
                  <a:pt x="661" y="105"/>
                </a:cubicBezTo>
                <a:cubicBezTo>
                  <a:pt x="661" y="105"/>
                  <a:pt x="661" y="105"/>
                  <a:pt x="669" y="105"/>
                </a:cubicBezTo>
                <a:cubicBezTo>
                  <a:pt x="669" y="105"/>
                  <a:pt x="669" y="105"/>
                  <a:pt x="669" y="76"/>
                </a:cubicBezTo>
                <a:cubicBezTo>
                  <a:pt x="669" y="70"/>
                  <a:pt x="670" y="65"/>
                  <a:pt x="674" y="61"/>
                </a:cubicBezTo>
                <a:cubicBezTo>
                  <a:pt x="676" y="58"/>
                  <a:pt x="678" y="57"/>
                  <a:pt x="682" y="57"/>
                </a:cubicBezTo>
                <a:cubicBezTo>
                  <a:pt x="685" y="57"/>
                  <a:pt x="688" y="57"/>
                  <a:pt x="689" y="58"/>
                </a:cubicBezTo>
                <a:cubicBezTo>
                  <a:pt x="689" y="48"/>
                  <a:pt x="689" y="48"/>
                  <a:pt x="689" y="48"/>
                </a:cubicBezTo>
                <a:lnTo>
                  <a:pt x="675" y="51"/>
                </a:lnTo>
                <a:close/>
                <a:moveTo>
                  <a:pt x="531" y="51"/>
                </a:moveTo>
                <a:cubicBezTo>
                  <a:pt x="529" y="53"/>
                  <a:pt x="527" y="57"/>
                  <a:pt x="525" y="60"/>
                </a:cubicBezTo>
                <a:cubicBezTo>
                  <a:pt x="525" y="60"/>
                  <a:pt x="525" y="60"/>
                  <a:pt x="525" y="48"/>
                </a:cubicBezTo>
                <a:cubicBezTo>
                  <a:pt x="525" y="48"/>
                  <a:pt x="525" y="48"/>
                  <a:pt x="516" y="48"/>
                </a:cubicBezTo>
                <a:cubicBezTo>
                  <a:pt x="516" y="48"/>
                  <a:pt x="516" y="48"/>
                  <a:pt x="516" y="105"/>
                </a:cubicBezTo>
                <a:cubicBezTo>
                  <a:pt x="516" y="105"/>
                  <a:pt x="516" y="105"/>
                  <a:pt x="525" y="105"/>
                </a:cubicBezTo>
                <a:cubicBezTo>
                  <a:pt x="525" y="105"/>
                  <a:pt x="525" y="105"/>
                  <a:pt x="525" y="76"/>
                </a:cubicBezTo>
                <a:cubicBezTo>
                  <a:pt x="525" y="70"/>
                  <a:pt x="527" y="65"/>
                  <a:pt x="529" y="61"/>
                </a:cubicBezTo>
                <a:cubicBezTo>
                  <a:pt x="531" y="58"/>
                  <a:pt x="535" y="57"/>
                  <a:pt x="538" y="57"/>
                </a:cubicBezTo>
                <a:cubicBezTo>
                  <a:pt x="541" y="57"/>
                  <a:pt x="543" y="57"/>
                  <a:pt x="546" y="58"/>
                </a:cubicBezTo>
                <a:cubicBezTo>
                  <a:pt x="546" y="48"/>
                  <a:pt x="546" y="48"/>
                  <a:pt x="546" y="48"/>
                </a:cubicBezTo>
                <a:cubicBezTo>
                  <a:pt x="543" y="48"/>
                  <a:pt x="542" y="47"/>
                  <a:pt x="540" y="47"/>
                </a:cubicBezTo>
                <a:cubicBezTo>
                  <a:pt x="536" y="47"/>
                  <a:pt x="534" y="48"/>
                  <a:pt x="531" y="51"/>
                </a:cubicBezTo>
                <a:close/>
                <a:moveTo>
                  <a:pt x="575" y="91"/>
                </a:moveTo>
                <a:cubicBezTo>
                  <a:pt x="575" y="93"/>
                  <a:pt x="574" y="95"/>
                  <a:pt x="574" y="98"/>
                </a:cubicBezTo>
                <a:cubicBezTo>
                  <a:pt x="573" y="95"/>
                  <a:pt x="573" y="93"/>
                  <a:pt x="572" y="89"/>
                </a:cubicBezTo>
                <a:cubicBezTo>
                  <a:pt x="572" y="89"/>
                  <a:pt x="572" y="89"/>
                  <a:pt x="557" y="48"/>
                </a:cubicBezTo>
                <a:cubicBezTo>
                  <a:pt x="557" y="48"/>
                  <a:pt x="557" y="48"/>
                  <a:pt x="548" y="48"/>
                </a:cubicBezTo>
                <a:cubicBezTo>
                  <a:pt x="548" y="48"/>
                  <a:pt x="548" y="48"/>
                  <a:pt x="569" y="105"/>
                </a:cubicBezTo>
                <a:cubicBezTo>
                  <a:pt x="569" y="105"/>
                  <a:pt x="569" y="105"/>
                  <a:pt x="578" y="105"/>
                </a:cubicBezTo>
                <a:cubicBezTo>
                  <a:pt x="578" y="105"/>
                  <a:pt x="578" y="105"/>
                  <a:pt x="600" y="48"/>
                </a:cubicBezTo>
                <a:cubicBezTo>
                  <a:pt x="591" y="48"/>
                  <a:pt x="591" y="48"/>
                  <a:pt x="591" y="48"/>
                </a:cubicBezTo>
                <a:cubicBezTo>
                  <a:pt x="591" y="48"/>
                  <a:pt x="591" y="48"/>
                  <a:pt x="575" y="91"/>
                </a:cubicBezTo>
                <a:close/>
                <a:moveTo>
                  <a:pt x="57" y="65"/>
                </a:moveTo>
                <a:cubicBezTo>
                  <a:pt x="57" y="65"/>
                  <a:pt x="57" y="65"/>
                  <a:pt x="129" y="65"/>
                </a:cubicBezTo>
                <a:cubicBezTo>
                  <a:pt x="129" y="65"/>
                  <a:pt x="129" y="65"/>
                  <a:pt x="129" y="0"/>
                </a:cubicBezTo>
                <a:cubicBezTo>
                  <a:pt x="129" y="0"/>
                  <a:pt x="129" y="0"/>
                  <a:pt x="57" y="10"/>
                </a:cubicBezTo>
                <a:cubicBezTo>
                  <a:pt x="57" y="10"/>
                  <a:pt x="57" y="10"/>
                  <a:pt x="57" y="65"/>
                </a:cubicBezTo>
                <a:close/>
                <a:moveTo>
                  <a:pt x="0" y="65"/>
                </a:moveTo>
                <a:cubicBezTo>
                  <a:pt x="56" y="65"/>
                  <a:pt x="56" y="65"/>
                  <a:pt x="56" y="65"/>
                </a:cubicBezTo>
                <a:cubicBezTo>
                  <a:pt x="56" y="10"/>
                  <a:pt x="56" y="10"/>
                  <a:pt x="56" y="10"/>
                </a:cubicBezTo>
                <a:cubicBezTo>
                  <a:pt x="0" y="19"/>
                  <a:pt x="0" y="19"/>
                  <a:pt x="0" y="19"/>
                </a:cubicBezTo>
                <a:cubicBezTo>
                  <a:pt x="0" y="65"/>
                  <a:pt x="0" y="65"/>
                  <a:pt x="0" y="65"/>
                </a:cubicBezTo>
                <a:close/>
                <a:moveTo>
                  <a:pt x="57" y="122"/>
                </a:moveTo>
                <a:cubicBezTo>
                  <a:pt x="129" y="133"/>
                  <a:pt x="129" y="133"/>
                  <a:pt x="129" y="133"/>
                </a:cubicBezTo>
                <a:cubicBezTo>
                  <a:pt x="129" y="68"/>
                  <a:pt x="129" y="68"/>
                  <a:pt x="129" y="68"/>
                </a:cubicBezTo>
                <a:cubicBezTo>
                  <a:pt x="57" y="68"/>
                  <a:pt x="57" y="68"/>
                  <a:pt x="57" y="68"/>
                </a:cubicBezTo>
                <a:cubicBezTo>
                  <a:pt x="57" y="122"/>
                  <a:pt x="57" y="122"/>
                  <a:pt x="57" y="122"/>
                </a:cubicBezTo>
                <a:close/>
                <a:moveTo>
                  <a:pt x="0" y="115"/>
                </a:moveTo>
                <a:cubicBezTo>
                  <a:pt x="56" y="122"/>
                  <a:pt x="56" y="122"/>
                  <a:pt x="56" y="122"/>
                </a:cubicBezTo>
                <a:cubicBezTo>
                  <a:pt x="56" y="68"/>
                  <a:pt x="56" y="68"/>
                  <a:pt x="56" y="68"/>
                </a:cubicBezTo>
                <a:cubicBezTo>
                  <a:pt x="0" y="68"/>
                  <a:pt x="0" y="68"/>
                  <a:pt x="0" y="68"/>
                </a:cubicBezTo>
                <a:cubicBezTo>
                  <a:pt x="0" y="115"/>
                  <a:pt x="0" y="115"/>
                  <a:pt x="0" y="1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2" name="Freeform 14"/>
          <p:cNvSpPr>
            <a:spLocks noEditPoints="1"/>
          </p:cNvSpPr>
          <p:nvPr/>
        </p:nvSpPr>
        <p:spPr bwMode="auto">
          <a:xfrm>
            <a:off x="4795598" y="5454859"/>
            <a:ext cx="1249263" cy="172610"/>
          </a:xfrm>
          <a:custGeom>
            <a:avLst/>
            <a:gdLst>
              <a:gd name="T0" fmla="*/ 353 w 977"/>
              <a:gd name="T1" fmla="*/ 60 h 133"/>
              <a:gd name="T2" fmla="*/ 348 w 977"/>
              <a:gd name="T3" fmla="*/ 47 h 133"/>
              <a:gd name="T4" fmla="*/ 251 w 977"/>
              <a:gd name="T5" fmla="*/ 46 h 133"/>
              <a:gd name="T6" fmla="*/ 222 w 977"/>
              <a:gd name="T7" fmla="*/ 105 h 133"/>
              <a:gd name="T8" fmla="*/ 261 w 977"/>
              <a:gd name="T9" fmla="*/ 72 h 133"/>
              <a:gd name="T10" fmla="*/ 325 w 977"/>
              <a:gd name="T11" fmla="*/ 67 h 133"/>
              <a:gd name="T12" fmla="*/ 284 w 977"/>
              <a:gd name="T13" fmla="*/ 102 h 133"/>
              <a:gd name="T14" fmla="*/ 285 w 977"/>
              <a:gd name="T15" fmla="*/ 61 h 133"/>
              <a:gd name="T16" fmla="*/ 316 w 977"/>
              <a:gd name="T17" fmla="*/ 76 h 133"/>
              <a:gd name="T18" fmla="*/ 300 w 977"/>
              <a:gd name="T19" fmla="*/ 98 h 133"/>
              <a:gd name="T20" fmla="*/ 179 w 977"/>
              <a:gd name="T21" fmla="*/ 53 h 133"/>
              <a:gd name="T22" fmla="*/ 207 w 977"/>
              <a:gd name="T23" fmla="*/ 26 h 133"/>
              <a:gd name="T24" fmla="*/ 184 w 977"/>
              <a:gd name="T25" fmla="*/ 67 h 133"/>
              <a:gd name="T26" fmla="*/ 165 w 977"/>
              <a:gd name="T27" fmla="*/ 91 h 133"/>
              <a:gd name="T28" fmla="*/ 211 w 977"/>
              <a:gd name="T29" fmla="*/ 85 h 133"/>
              <a:gd name="T30" fmla="*/ 556 w 977"/>
              <a:gd name="T31" fmla="*/ 26 h 133"/>
              <a:gd name="T32" fmla="*/ 566 w 977"/>
              <a:gd name="T33" fmla="*/ 22 h 133"/>
              <a:gd name="T34" fmla="*/ 592 w 977"/>
              <a:gd name="T35" fmla="*/ 47 h 133"/>
              <a:gd name="T36" fmla="*/ 596 w 977"/>
              <a:gd name="T37" fmla="*/ 59 h 133"/>
              <a:gd name="T38" fmla="*/ 630 w 977"/>
              <a:gd name="T39" fmla="*/ 69 h 133"/>
              <a:gd name="T40" fmla="*/ 647 w 977"/>
              <a:gd name="T41" fmla="*/ 47 h 133"/>
              <a:gd name="T42" fmla="*/ 663 w 977"/>
              <a:gd name="T43" fmla="*/ 106 h 133"/>
              <a:gd name="T44" fmla="*/ 657 w 977"/>
              <a:gd name="T45" fmla="*/ 87 h 133"/>
              <a:gd name="T46" fmla="*/ 657 w 977"/>
              <a:gd name="T47" fmla="*/ 30 h 133"/>
              <a:gd name="T48" fmla="*/ 558 w 977"/>
              <a:gd name="T49" fmla="*/ 105 h 133"/>
              <a:gd name="T50" fmla="*/ 497 w 977"/>
              <a:gd name="T51" fmla="*/ 98 h 133"/>
              <a:gd name="T52" fmla="*/ 537 w 977"/>
              <a:gd name="T53" fmla="*/ 76 h 133"/>
              <a:gd name="T54" fmla="*/ 504 w 977"/>
              <a:gd name="T55" fmla="*/ 93 h 133"/>
              <a:gd name="T56" fmla="*/ 422 w 977"/>
              <a:gd name="T57" fmla="*/ 73 h 133"/>
              <a:gd name="T58" fmla="*/ 418 w 977"/>
              <a:gd name="T59" fmla="*/ 92 h 133"/>
              <a:gd name="T60" fmla="*/ 380 w 977"/>
              <a:gd name="T61" fmla="*/ 54 h 133"/>
              <a:gd name="T62" fmla="*/ 399 w 977"/>
              <a:gd name="T63" fmla="*/ 54 h 133"/>
              <a:gd name="T64" fmla="*/ 484 w 977"/>
              <a:gd name="T65" fmla="*/ 48 h 133"/>
              <a:gd name="T66" fmla="*/ 434 w 977"/>
              <a:gd name="T67" fmla="*/ 105 h 133"/>
              <a:gd name="T68" fmla="*/ 455 w 977"/>
              <a:gd name="T69" fmla="*/ 32 h 133"/>
              <a:gd name="T70" fmla="*/ 474 w 977"/>
              <a:gd name="T71" fmla="*/ 48 h 133"/>
              <a:gd name="T72" fmla="*/ 0 w 977"/>
              <a:gd name="T73" fmla="*/ 115 h 133"/>
              <a:gd name="T74" fmla="*/ 0 w 977"/>
              <a:gd name="T75" fmla="*/ 65 h 133"/>
              <a:gd name="T76" fmla="*/ 57 w 977"/>
              <a:gd name="T77" fmla="*/ 122 h 133"/>
              <a:gd name="T78" fmla="*/ 57 w 977"/>
              <a:gd name="T79" fmla="*/ 65 h 133"/>
              <a:gd name="T80" fmla="*/ 719 w 977"/>
              <a:gd name="T81" fmla="*/ 32 h 133"/>
              <a:gd name="T82" fmla="*/ 695 w 977"/>
              <a:gd name="T83" fmla="*/ 46 h 133"/>
              <a:gd name="T84" fmla="*/ 714 w 977"/>
              <a:gd name="T85" fmla="*/ 98 h 133"/>
              <a:gd name="T86" fmla="*/ 712 w 977"/>
              <a:gd name="T87" fmla="*/ 106 h 133"/>
              <a:gd name="T88" fmla="*/ 963 w 977"/>
              <a:gd name="T89" fmla="*/ 51 h 133"/>
              <a:gd name="T90" fmla="*/ 957 w 977"/>
              <a:gd name="T91" fmla="*/ 105 h 133"/>
              <a:gd name="T92" fmla="*/ 977 w 977"/>
              <a:gd name="T93" fmla="*/ 48 h 133"/>
              <a:gd name="T94" fmla="*/ 804 w 977"/>
              <a:gd name="T95" fmla="*/ 48 h 133"/>
              <a:gd name="T96" fmla="*/ 826 w 977"/>
              <a:gd name="T97" fmla="*/ 57 h 133"/>
              <a:gd name="T98" fmla="*/ 863 w 977"/>
              <a:gd name="T99" fmla="*/ 91 h 133"/>
              <a:gd name="T100" fmla="*/ 857 w 977"/>
              <a:gd name="T101" fmla="*/ 105 h 133"/>
              <a:gd name="T102" fmla="*/ 788 w 977"/>
              <a:gd name="T103" fmla="*/ 55 h 133"/>
              <a:gd name="T104" fmla="*/ 773 w 977"/>
              <a:gd name="T105" fmla="*/ 99 h 133"/>
              <a:gd name="T106" fmla="*/ 746 w 977"/>
              <a:gd name="T107" fmla="*/ 77 h 133"/>
              <a:gd name="T108" fmla="*/ 781 w 977"/>
              <a:gd name="T109" fmla="*/ 59 h 133"/>
              <a:gd name="T110" fmla="*/ 933 w 977"/>
              <a:gd name="T111" fmla="*/ 55 h 133"/>
              <a:gd name="T112" fmla="*/ 918 w 977"/>
              <a:gd name="T113" fmla="*/ 99 h 133"/>
              <a:gd name="T114" fmla="*/ 889 w 977"/>
              <a:gd name="T115" fmla="*/ 77 h 133"/>
              <a:gd name="T116" fmla="*/ 926 w 977"/>
              <a:gd name="T117"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7" h="133">
                <a:moveTo>
                  <a:pt x="364" y="46"/>
                </a:moveTo>
                <a:cubicBezTo>
                  <a:pt x="366" y="46"/>
                  <a:pt x="368" y="46"/>
                  <a:pt x="369" y="47"/>
                </a:cubicBezTo>
                <a:cubicBezTo>
                  <a:pt x="369" y="57"/>
                  <a:pt x="369" y="57"/>
                  <a:pt x="369" y="57"/>
                </a:cubicBezTo>
                <a:cubicBezTo>
                  <a:pt x="368" y="55"/>
                  <a:pt x="365" y="55"/>
                  <a:pt x="362" y="55"/>
                </a:cubicBezTo>
                <a:cubicBezTo>
                  <a:pt x="358" y="55"/>
                  <a:pt x="355" y="56"/>
                  <a:pt x="353" y="60"/>
                </a:cubicBezTo>
                <a:cubicBezTo>
                  <a:pt x="350" y="63"/>
                  <a:pt x="348" y="69"/>
                  <a:pt x="348" y="76"/>
                </a:cubicBezTo>
                <a:cubicBezTo>
                  <a:pt x="348" y="105"/>
                  <a:pt x="348" y="105"/>
                  <a:pt x="348" y="105"/>
                </a:cubicBezTo>
                <a:cubicBezTo>
                  <a:pt x="339" y="105"/>
                  <a:pt x="339" y="105"/>
                  <a:pt x="339" y="105"/>
                </a:cubicBezTo>
                <a:cubicBezTo>
                  <a:pt x="339" y="47"/>
                  <a:pt x="339" y="47"/>
                  <a:pt x="339" y="47"/>
                </a:cubicBezTo>
                <a:cubicBezTo>
                  <a:pt x="348" y="47"/>
                  <a:pt x="348" y="47"/>
                  <a:pt x="348" y="47"/>
                </a:cubicBezTo>
                <a:cubicBezTo>
                  <a:pt x="348" y="59"/>
                  <a:pt x="348" y="59"/>
                  <a:pt x="348" y="59"/>
                </a:cubicBezTo>
                <a:cubicBezTo>
                  <a:pt x="349" y="59"/>
                  <a:pt x="349" y="59"/>
                  <a:pt x="349" y="59"/>
                </a:cubicBezTo>
                <a:cubicBezTo>
                  <a:pt x="350" y="55"/>
                  <a:pt x="352" y="52"/>
                  <a:pt x="355" y="49"/>
                </a:cubicBezTo>
                <a:cubicBezTo>
                  <a:pt x="358" y="47"/>
                  <a:pt x="360" y="46"/>
                  <a:pt x="364" y="46"/>
                </a:cubicBezTo>
                <a:close/>
                <a:moveTo>
                  <a:pt x="251" y="46"/>
                </a:moveTo>
                <a:cubicBezTo>
                  <a:pt x="242" y="46"/>
                  <a:pt x="236" y="49"/>
                  <a:pt x="232" y="57"/>
                </a:cubicBezTo>
                <a:cubicBezTo>
                  <a:pt x="232" y="57"/>
                  <a:pt x="232" y="57"/>
                  <a:pt x="232" y="57"/>
                </a:cubicBezTo>
                <a:cubicBezTo>
                  <a:pt x="232" y="57"/>
                  <a:pt x="232" y="57"/>
                  <a:pt x="232" y="19"/>
                </a:cubicBezTo>
                <a:cubicBezTo>
                  <a:pt x="232" y="19"/>
                  <a:pt x="232" y="19"/>
                  <a:pt x="222" y="19"/>
                </a:cubicBezTo>
                <a:cubicBezTo>
                  <a:pt x="222" y="19"/>
                  <a:pt x="222" y="19"/>
                  <a:pt x="222" y="105"/>
                </a:cubicBezTo>
                <a:cubicBezTo>
                  <a:pt x="222" y="105"/>
                  <a:pt x="222" y="105"/>
                  <a:pt x="232" y="105"/>
                </a:cubicBezTo>
                <a:cubicBezTo>
                  <a:pt x="232" y="105"/>
                  <a:pt x="232" y="105"/>
                  <a:pt x="232" y="72"/>
                </a:cubicBezTo>
                <a:cubicBezTo>
                  <a:pt x="232" y="67"/>
                  <a:pt x="233" y="62"/>
                  <a:pt x="236" y="58"/>
                </a:cubicBezTo>
                <a:cubicBezTo>
                  <a:pt x="239" y="55"/>
                  <a:pt x="243" y="54"/>
                  <a:pt x="248" y="54"/>
                </a:cubicBezTo>
                <a:cubicBezTo>
                  <a:pt x="256" y="54"/>
                  <a:pt x="261" y="60"/>
                  <a:pt x="261" y="72"/>
                </a:cubicBezTo>
                <a:cubicBezTo>
                  <a:pt x="261" y="72"/>
                  <a:pt x="261" y="72"/>
                  <a:pt x="261" y="105"/>
                </a:cubicBezTo>
                <a:cubicBezTo>
                  <a:pt x="261" y="105"/>
                  <a:pt x="261" y="105"/>
                  <a:pt x="270" y="105"/>
                </a:cubicBezTo>
                <a:cubicBezTo>
                  <a:pt x="270" y="105"/>
                  <a:pt x="270" y="105"/>
                  <a:pt x="270" y="69"/>
                </a:cubicBezTo>
                <a:cubicBezTo>
                  <a:pt x="270" y="54"/>
                  <a:pt x="264" y="46"/>
                  <a:pt x="251" y="46"/>
                </a:cubicBezTo>
                <a:close/>
                <a:moveTo>
                  <a:pt x="325" y="67"/>
                </a:moveTo>
                <a:cubicBezTo>
                  <a:pt x="325" y="67"/>
                  <a:pt x="325" y="67"/>
                  <a:pt x="325" y="105"/>
                </a:cubicBezTo>
                <a:cubicBezTo>
                  <a:pt x="316" y="105"/>
                  <a:pt x="316" y="105"/>
                  <a:pt x="316" y="105"/>
                </a:cubicBezTo>
                <a:cubicBezTo>
                  <a:pt x="316" y="96"/>
                  <a:pt x="316" y="96"/>
                  <a:pt x="316" y="96"/>
                </a:cubicBezTo>
                <a:cubicBezTo>
                  <a:pt x="312" y="103"/>
                  <a:pt x="306" y="106"/>
                  <a:pt x="298" y="106"/>
                </a:cubicBezTo>
                <a:cubicBezTo>
                  <a:pt x="292" y="106"/>
                  <a:pt x="287" y="105"/>
                  <a:pt x="284" y="102"/>
                </a:cubicBezTo>
                <a:cubicBezTo>
                  <a:pt x="281" y="98"/>
                  <a:pt x="279" y="95"/>
                  <a:pt x="279" y="89"/>
                </a:cubicBezTo>
                <a:cubicBezTo>
                  <a:pt x="279" y="79"/>
                  <a:pt x="286" y="73"/>
                  <a:pt x="299" y="71"/>
                </a:cubicBezTo>
                <a:cubicBezTo>
                  <a:pt x="316" y="68"/>
                  <a:pt x="316" y="68"/>
                  <a:pt x="316" y="68"/>
                </a:cubicBezTo>
                <a:cubicBezTo>
                  <a:pt x="316" y="59"/>
                  <a:pt x="312" y="54"/>
                  <a:pt x="304" y="54"/>
                </a:cubicBezTo>
                <a:cubicBezTo>
                  <a:pt x="297" y="54"/>
                  <a:pt x="291" y="56"/>
                  <a:pt x="285" y="61"/>
                </a:cubicBezTo>
                <a:cubicBezTo>
                  <a:pt x="285" y="51"/>
                  <a:pt x="285" y="51"/>
                  <a:pt x="285" y="51"/>
                </a:cubicBezTo>
                <a:cubicBezTo>
                  <a:pt x="287" y="50"/>
                  <a:pt x="290" y="49"/>
                  <a:pt x="294" y="48"/>
                </a:cubicBezTo>
                <a:cubicBezTo>
                  <a:pt x="298" y="47"/>
                  <a:pt x="302" y="46"/>
                  <a:pt x="305" y="46"/>
                </a:cubicBezTo>
                <a:cubicBezTo>
                  <a:pt x="319" y="46"/>
                  <a:pt x="325" y="53"/>
                  <a:pt x="325" y="67"/>
                </a:cubicBezTo>
                <a:close/>
                <a:moveTo>
                  <a:pt x="316" y="76"/>
                </a:moveTo>
                <a:cubicBezTo>
                  <a:pt x="302" y="78"/>
                  <a:pt x="302" y="78"/>
                  <a:pt x="302" y="78"/>
                </a:cubicBezTo>
                <a:cubicBezTo>
                  <a:pt x="297" y="78"/>
                  <a:pt x="294" y="80"/>
                  <a:pt x="291" y="81"/>
                </a:cubicBezTo>
                <a:cubicBezTo>
                  <a:pt x="290" y="83"/>
                  <a:pt x="289" y="85"/>
                  <a:pt x="289" y="89"/>
                </a:cubicBezTo>
                <a:cubicBezTo>
                  <a:pt x="289" y="91"/>
                  <a:pt x="290" y="94"/>
                  <a:pt x="292" y="96"/>
                </a:cubicBezTo>
                <a:cubicBezTo>
                  <a:pt x="294" y="97"/>
                  <a:pt x="297" y="98"/>
                  <a:pt x="300" y="98"/>
                </a:cubicBezTo>
                <a:cubicBezTo>
                  <a:pt x="305" y="98"/>
                  <a:pt x="309" y="97"/>
                  <a:pt x="312" y="93"/>
                </a:cubicBezTo>
                <a:cubicBezTo>
                  <a:pt x="315" y="90"/>
                  <a:pt x="316" y="86"/>
                  <a:pt x="316" y="81"/>
                </a:cubicBezTo>
                <a:lnTo>
                  <a:pt x="316" y="76"/>
                </a:lnTo>
                <a:close/>
                <a:moveTo>
                  <a:pt x="191" y="61"/>
                </a:moveTo>
                <a:cubicBezTo>
                  <a:pt x="185" y="58"/>
                  <a:pt x="181" y="55"/>
                  <a:pt x="179" y="53"/>
                </a:cubicBezTo>
                <a:cubicBezTo>
                  <a:pt x="177" y="50"/>
                  <a:pt x="175" y="47"/>
                  <a:pt x="175" y="43"/>
                </a:cubicBezTo>
                <a:cubicBezTo>
                  <a:pt x="175" y="40"/>
                  <a:pt x="177" y="37"/>
                  <a:pt x="180" y="35"/>
                </a:cubicBezTo>
                <a:cubicBezTo>
                  <a:pt x="182" y="32"/>
                  <a:pt x="186" y="31"/>
                  <a:pt x="191" y="31"/>
                </a:cubicBezTo>
                <a:cubicBezTo>
                  <a:pt x="198" y="31"/>
                  <a:pt x="203" y="33"/>
                  <a:pt x="207" y="36"/>
                </a:cubicBezTo>
                <a:cubicBezTo>
                  <a:pt x="207" y="36"/>
                  <a:pt x="207" y="36"/>
                  <a:pt x="207" y="26"/>
                </a:cubicBezTo>
                <a:cubicBezTo>
                  <a:pt x="204" y="24"/>
                  <a:pt x="199" y="23"/>
                  <a:pt x="191" y="23"/>
                </a:cubicBezTo>
                <a:cubicBezTo>
                  <a:pt x="184" y="23"/>
                  <a:pt x="177" y="25"/>
                  <a:pt x="172" y="29"/>
                </a:cubicBezTo>
                <a:cubicBezTo>
                  <a:pt x="168" y="33"/>
                  <a:pt x="165" y="38"/>
                  <a:pt x="165" y="44"/>
                </a:cubicBezTo>
                <a:cubicBezTo>
                  <a:pt x="165" y="49"/>
                  <a:pt x="167" y="53"/>
                  <a:pt x="169" y="57"/>
                </a:cubicBezTo>
                <a:cubicBezTo>
                  <a:pt x="172" y="60"/>
                  <a:pt x="177" y="64"/>
                  <a:pt x="184" y="67"/>
                </a:cubicBezTo>
                <a:cubicBezTo>
                  <a:pt x="190" y="71"/>
                  <a:pt x="194" y="74"/>
                  <a:pt x="197" y="76"/>
                </a:cubicBezTo>
                <a:cubicBezTo>
                  <a:pt x="199" y="79"/>
                  <a:pt x="201" y="82"/>
                  <a:pt x="201" y="85"/>
                </a:cubicBezTo>
                <a:cubicBezTo>
                  <a:pt x="201" y="94"/>
                  <a:pt x="196" y="98"/>
                  <a:pt x="185" y="98"/>
                </a:cubicBezTo>
                <a:cubicBezTo>
                  <a:pt x="182" y="98"/>
                  <a:pt x="179" y="97"/>
                  <a:pt x="175" y="96"/>
                </a:cubicBezTo>
                <a:cubicBezTo>
                  <a:pt x="171" y="95"/>
                  <a:pt x="168" y="93"/>
                  <a:pt x="165" y="91"/>
                </a:cubicBezTo>
                <a:cubicBezTo>
                  <a:pt x="165" y="91"/>
                  <a:pt x="165" y="91"/>
                  <a:pt x="165" y="102"/>
                </a:cubicBezTo>
                <a:cubicBezTo>
                  <a:pt x="167" y="103"/>
                  <a:pt x="170" y="104"/>
                  <a:pt x="173" y="105"/>
                </a:cubicBezTo>
                <a:cubicBezTo>
                  <a:pt x="177" y="106"/>
                  <a:pt x="181" y="106"/>
                  <a:pt x="184" y="106"/>
                </a:cubicBezTo>
                <a:cubicBezTo>
                  <a:pt x="193" y="106"/>
                  <a:pt x="200" y="104"/>
                  <a:pt x="205" y="100"/>
                </a:cubicBezTo>
                <a:cubicBezTo>
                  <a:pt x="209" y="96"/>
                  <a:pt x="211" y="91"/>
                  <a:pt x="211" y="85"/>
                </a:cubicBezTo>
                <a:cubicBezTo>
                  <a:pt x="211" y="80"/>
                  <a:pt x="209" y="75"/>
                  <a:pt x="206" y="71"/>
                </a:cubicBezTo>
                <a:cubicBezTo>
                  <a:pt x="203" y="68"/>
                  <a:pt x="198" y="65"/>
                  <a:pt x="191" y="61"/>
                </a:cubicBezTo>
                <a:close/>
                <a:moveTo>
                  <a:pt x="562" y="20"/>
                </a:moveTo>
                <a:cubicBezTo>
                  <a:pt x="561" y="20"/>
                  <a:pt x="559" y="21"/>
                  <a:pt x="558" y="22"/>
                </a:cubicBezTo>
                <a:cubicBezTo>
                  <a:pt x="557" y="23"/>
                  <a:pt x="556" y="25"/>
                  <a:pt x="556" y="26"/>
                </a:cubicBezTo>
                <a:cubicBezTo>
                  <a:pt x="556" y="28"/>
                  <a:pt x="557" y="30"/>
                  <a:pt x="558" y="31"/>
                </a:cubicBezTo>
                <a:cubicBezTo>
                  <a:pt x="559" y="32"/>
                  <a:pt x="561" y="32"/>
                  <a:pt x="562" y="32"/>
                </a:cubicBezTo>
                <a:cubicBezTo>
                  <a:pt x="564" y="32"/>
                  <a:pt x="566" y="32"/>
                  <a:pt x="566" y="31"/>
                </a:cubicBezTo>
                <a:cubicBezTo>
                  <a:pt x="568" y="30"/>
                  <a:pt x="568" y="28"/>
                  <a:pt x="568" y="26"/>
                </a:cubicBezTo>
                <a:cubicBezTo>
                  <a:pt x="568" y="25"/>
                  <a:pt x="568" y="23"/>
                  <a:pt x="566" y="22"/>
                </a:cubicBezTo>
                <a:cubicBezTo>
                  <a:pt x="566" y="21"/>
                  <a:pt x="564" y="20"/>
                  <a:pt x="562" y="20"/>
                </a:cubicBezTo>
                <a:close/>
                <a:moveTo>
                  <a:pt x="611" y="46"/>
                </a:moveTo>
                <a:cubicBezTo>
                  <a:pt x="602" y="46"/>
                  <a:pt x="596" y="49"/>
                  <a:pt x="592" y="57"/>
                </a:cubicBezTo>
                <a:cubicBezTo>
                  <a:pt x="592" y="57"/>
                  <a:pt x="592" y="57"/>
                  <a:pt x="592" y="57"/>
                </a:cubicBezTo>
                <a:cubicBezTo>
                  <a:pt x="592" y="57"/>
                  <a:pt x="592" y="57"/>
                  <a:pt x="592" y="47"/>
                </a:cubicBezTo>
                <a:cubicBezTo>
                  <a:pt x="592" y="47"/>
                  <a:pt x="592" y="47"/>
                  <a:pt x="582" y="47"/>
                </a:cubicBezTo>
                <a:cubicBezTo>
                  <a:pt x="582" y="47"/>
                  <a:pt x="582" y="47"/>
                  <a:pt x="582" y="105"/>
                </a:cubicBezTo>
                <a:cubicBezTo>
                  <a:pt x="582" y="105"/>
                  <a:pt x="582" y="105"/>
                  <a:pt x="592" y="105"/>
                </a:cubicBezTo>
                <a:cubicBezTo>
                  <a:pt x="592" y="105"/>
                  <a:pt x="592" y="105"/>
                  <a:pt x="592" y="72"/>
                </a:cubicBezTo>
                <a:cubicBezTo>
                  <a:pt x="592" y="67"/>
                  <a:pt x="593" y="62"/>
                  <a:pt x="596" y="59"/>
                </a:cubicBezTo>
                <a:cubicBezTo>
                  <a:pt x="599" y="55"/>
                  <a:pt x="603" y="54"/>
                  <a:pt x="607" y="54"/>
                </a:cubicBezTo>
                <a:cubicBezTo>
                  <a:pt x="616" y="54"/>
                  <a:pt x="621" y="60"/>
                  <a:pt x="621" y="72"/>
                </a:cubicBezTo>
                <a:cubicBezTo>
                  <a:pt x="621" y="72"/>
                  <a:pt x="621" y="72"/>
                  <a:pt x="621" y="105"/>
                </a:cubicBezTo>
                <a:cubicBezTo>
                  <a:pt x="621" y="105"/>
                  <a:pt x="621" y="105"/>
                  <a:pt x="630" y="105"/>
                </a:cubicBezTo>
                <a:cubicBezTo>
                  <a:pt x="630" y="105"/>
                  <a:pt x="630" y="105"/>
                  <a:pt x="630" y="69"/>
                </a:cubicBezTo>
                <a:cubicBezTo>
                  <a:pt x="630" y="62"/>
                  <a:pt x="628" y="56"/>
                  <a:pt x="625" y="52"/>
                </a:cubicBezTo>
                <a:cubicBezTo>
                  <a:pt x="622" y="48"/>
                  <a:pt x="617" y="46"/>
                  <a:pt x="611" y="46"/>
                </a:cubicBezTo>
                <a:close/>
                <a:moveTo>
                  <a:pt x="657" y="30"/>
                </a:moveTo>
                <a:cubicBezTo>
                  <a:pt x="654" y="31"/>
                  <a:pt x="650" y="32"/>
                  <a:pt x="647" y="33"/>
                </a:cubicBezTo>
                <a:cubicBezTo>
                  <a:pt x="647" y="33"/>
                  <a:pt x="647" y="33"/>
                  <a:pt x="647" y="47"/>
                </a:cubicBezTo>
                <a:cubicBezTo>
                  <a:pt x="647" y="47"/>
                  <a:pt x="647" y="47"/>
                  <a:pt x="637" y="47"/>
                </a:cubicBezTo>
                <a:cubicBezTo>
                  <a:pt x="637" y="47"/>
                  <a:pt x="637" y="47"/>
                  <a:pt x="637" y="55"/>
                </a:cubicBezTo>
                <a:cubicBezTo>
                  <a:pt x="637" y="55"/>
                  <a:pt x="637" y="55"/>
                  <a:pt x="647" y="55"/>
                </a:cubicBezTo>
                <a:cubicBezTo>
                  <a:pt x="647" y="55"/>
                  <a:pt x="647" y="55"/>
                  <a:pt x="647" y="89"/>
                </a:cubicBezTo>
                <a:cubicBezTo>
                  <a:pt x="647" y="101"/>
                  <a:pt x="652" y="106"/>
                  <a:pt x="663" y="106"/>
                </a:cubicBezTo>
                <a:cubicBezTo>
                  <a:pt x="666" y="106"/>
                  <a:pt x="669" y="106"/>
                  <a:pt x="671" y="104"/>
                </a:cubicBezTo>
                <a:cubicBezTo>
                  <a:pt x="671" y="104"/>
                  <a:pt x="671" y="104"/>
                  <a:pt x="671" y="96"/>
                </a:cubicBezTo>
                <a:cubicBezTo>
                  <a:pt x="670" y="98"/>
                  <a:pt x="668" y="98"/>
                  <a:pt x="665" y="98"/>
                </a:cubicBezTo>
                <a:cubicBezTo>
                  <a:pt x="662" y="98"/>
                  <a:pt x="660" y="97"/>
                  <a:pt x="659" y="96"/>
                </a:cubicBezTo>
                <a:cubicBezTo>
                  <a:pt x="657" y="94"/>
                  <a:pt x="657" y="91"/>
                  <a:pt x="657" y="87"/>
                </a:cubicBezTo>
                <a:cubicBezTo>
                  <a:pt x="657" y="87"/>
                  <a:pt x="657" y="88"/>
                  <a:pt x="657" y="55"/>
                </a:cubicBezTo>
                <a:cubicBezTo>
                  <a:pt x="657" y="55"/>
                  <a:pt x="657" y="55"/>
                  <a:pt x="671" y="55"/>
                </a:cubicBezTo>
                <a:cubicBezTo>
                  <a:pt x="671" y="55"/>
                  <a:pt x="671" y="55"/>
                  <a:pt x="671" y="47"/>
                </a:cubicBezTo>
                <a:cubicBezTo>
                  <a:pt x="671" y="47"/>
                  <a:pt x="671" y="47"/>
                  <a:pt x="657" y="47"/>
                </a:cubicBezTo>
                <a:cubicBezTo>
                  <a:pt x="657" y="47"/>
                  <a:pt x="657" y="47"/>
                  <a:pt x="657" y="30"/>
                </a:cubicBezTo>
                <a:close/>
                <a:moveTo>
                  <a:pt x="558" y="105"/>
                </a:moveTo>
                <a:cubicBezTo>
                  <a:pt x="558" y="105"/>
                  <a:pt x="558" y="105"/>
                  <a:pt x="567" y="105"/>
                </a:cubicBezTo>
                <a:cubicBezTo>
                  <a:pt x="567" y="105"/>
                  <a:pt x="567" y="105"/>
                  <a:pt x="567" y="47"/>
                </a:cubicBezTo>
                <a:cubicBezTo>
                  <a:pt x="567" y="47"/>
                  <a:pt x="567" y="47"/>
                  <a:pt x="558" y="47"/>
                </a:cubicBezTo>
                <a:cubicBezTo>
                  <a:pt x="558" y="47"/>
                  <a:pt x="558" y="47"/>
                  <a:pt x="558" y="105"/>
                </a:cubicBezTo>
                <a:close/>
                <a:moveTo>
                  <a:pt x="540" y="54"/>
                </a:moveTo>
                <a:cubicBezTo>
                  <a:pt x="544" y="59"/>
                  <a:pt x="547" y="67"/>
                  <a:pt x="547" y="76"/>
                </a:cubicBezTo>
                <a:cubicBezTo>
                  <a:pt x="547" y="85"/>
                  <a:pt x="544" y="92"/>
                  <a:pt x="539" y="98"/>
                </a:cubicBezTo>
                <a:cubicBezTo>
                  <a:pt x="533" y="104"/>
                  <a:pt x="527" y="106"/>
                  <a:pt x="518" y="106"/>
                </a:cubicBezTo>
                <a:cubicBezTo>
                  <a:pt x="509" y="106"/>
                  <a:pt x="502" y="104"/>
                  <a:pt x="497" y="98"/>
                </a:cubicBezTo>
                <a:cubicBezTo>
                  <a:pt x="492" y="93"/>
                  <a:pt x="490" y="85"/>
                  <a:pt x="490" y="77"/>
                </a:cubicBezTo>
                <a:cubicBezTo>
                  <a:pt x="490" y="67"/>
                  <a:pt x="492" y="59"/>
                  <a:pt x="498" y="53"/>
                </a:cubicBezTo>
                <a:cubicBezTo>
                  <a:pt x="503" y="48"/>
                  <a:pt x="511" y="46"/>
                  <a:pt x="519" y="46"/>
                </a:cubicBezTo>
                <a:cubicBezTo>
                  <a:pt x="528" y="46"/>
                  <a:pt x="535" y="49"/>
                  <a:pt x="540" y="54"/>
                </a:cubicBezTo>
                <a:close/>
                <a:moveTo>
                  <a:pt x="537" y="76"/>
                </a:moveTo>
                <a:cubicBezTo>
                  <a:pt x="537" y="69"/>
                  <a:pt x="536" y="63"/>
                  <a:pt x="532" y="59"/>
                </a:cubicBezTo>
                <a:cubicBezTo>
                  <a:pt x="529" y="55"/>
                  <a:pt x="524" y="54"/>
                  <a:pt x="519" y="54"/>
                </a:cubicBezTo>
                <a:cubicBezTo>
                  <a:pt x="513" y="54"/>
                  <a:pt x="508" y="55"/>
                  <a:pt x="504" y="59"/>
                </a:cubicBezTo>
                <a:cubicBezTo>
                  <a:pt x="501" y="63"/>
                  <a:pt x="499" y="69"/>
                  <a:pt x="499" y="76"/>
                </a:cubicBezTo>
                <a:cubicBezTo>
                  <a:pt x="499" y="83"/>
                  <a:pt x="501" y="89"/>
                  <a:pt x="504" y="93"/>
                </a:cubicBezTo>
                <a:cubicBezTo>
                  <a:pt x="508" y="97"/>
                  <a:pt x="513" y="98"/>
                  <a:pt x="519" y="98"/>
                </a:cubicBezTo>
                <a:cubicBezTo>
                  <a:pt x="525" y="98"/>
                  <a:pt x="529" y="96"/>
                  <a:pt x="533" y="93"/>
                </a:cubicBezTo>
                <a:cubicBezTo>
                  <a:pt x="536" y="89"/>
                  <a:pt x="537" y="83"/>
                  <a:pt x="537" y="76"/>
                </a:cubicBezTo>
                <a:close/>
                <a:moveTo>
                  <a:pt x="417" y="54"/>
                </a:moveTo>
                <a:cubicBezTo>
                  <a:pt x="420" y="59"/>
                  <a:pt x="422" y="65"/>
                  <a:pt x="422" y="73"/>
                </a:cubicBezTo>
                <a:cubicBezTo>
                  <a:pt x="422" y="73"/>
                  <a:pt x="422" y="73"/>
                  <a:pt x="422" y="78"/>
                </a:cubicBezTo>
                <a:cubicBezTo>
                  <a:pt x="382" y="78"/>
                  <a:pt x="382" y="78"/>
                  <a:pt x="382" y="78"/>
                </a:cubicBezTo>
                <a:cubicBezTo>
                  <a:pt x="382" y="85"/>
                  <a:pt x="383" y="90"/>
                  <a:pt x="387" y="93"/>
                </a:cubicBezTo>
                <a:cubicBezTo>
                  <a:pt x="390" y="97"/>
                  <a:pt x="395" y="98"/>
                  <a:pt x="401" y="98"/>
                </a:cubicBezTo>
                <a:cubicBezTo>
                  <a:pt x="407" y="98"/>
                  <a:pt x="413" y="96"/>
                  <a:pt x="418" y="92"/>
                </a:cubicBezTo>
                <a:cubicBezTo>
                  <a:pt x="418" y="101"/>
                  <a:pt x="418" y="101"/>
                  <a:pt x="418" y="101"/>
                </a:cubicBezTo>
                <a:cubicBezTo>
                  <a:pt x="414" y="104"/>
                  <a:pt x="407" y="106"/>
                  <a:pt x="398" y="106"/>
                </a:cubicBezTo>
                <a:cubicBezTo>
                  <a:pt x="390" y="106"/>
                  <a:pt x="384" y="104"/>
                  <a:pt x="379" y="99"/>
                </a:cubicBezTo>
                <a:cubicBezTo>
                  <a:pt x="374" y="93"/>
                  <a:pt x="372" y="86"/>
                  <a:pt x="372" y="76"/>
                </a:cubicBezTo>
                <a:cubicBezTo>
                  <a:pt x="372" y="67"/>
                  <a:pt x="374" y="59"/>
                  <a:pt x="380" y="54"/>
                </a:cubicBezTo>
                <a:cubicBezTo>
                  <a:pt x="385" y="49"/>
                  <a:pt x="391" y="46"/>
                  <a:pt x="399" y="46"/>
                </a:cubicBezTo>
                <a:cubicBezTo>
                  <a:pt x="406" y="46"/>
                  <a:pt x="412" y="49"/>
                  <a:pt x="417" y="54"/>
                </a:cubicBezTo>
                <a:close/>
                <a:moveTo>
                  <a:pt x="413" y="71"/>
                </a:moveTo>
                <a:cubicBezTo>
                  <a:pt x="413" y="65"/>
                  <a:pt x="412" y="61"/>
                  <a:pt x="409" y="58"/>
                </a:cubicBezTo>
                <a:cubicBezTo>
                  <a:pt x="407" y="55"/>
                  <a:pt x="403" y="54"/>
                  <a:pt x="399" y="54"/>
                </a:cubicBezTo>
                <a:cubicBezTo>
                  <a:pt x="394" y="54"/>
                  <a:pt x="391" y="55"/>
                  <a:pt x="387" y="58"/>
                </a:cubicBezTo>
                <a:cubicBezTo>
                  <a:pt x="384" y="61"/>
                  <a:pt x="382" y="65"/>
                  <a:pt x="382" y="71"/>
                </a:cubicBezTo>
                <a:lnTo>
                  <a:pt x="413" y="71"/>
                </a:lnTo>
                <a:close/>
                <a:moveTo>
                  <a:pt x="476" y="30"/>
                </a:moveTo>
                <a:cubicBezTo>
                  <a:pt x="481" y="34"/>
                  <a:pt x="484" y="40"/>
                  <a:pt x="484" y="48"/>
                </a:cubicBezTo>
                <a:cubicBezTo>
                  <a:pt x="484" y="55"/>
                  <a:pt x="481" y="62"/>
                  <a:pt x="476" y="67"/>
                </a:cubicBezTo>
                <a:cubicBezTo>
                  <a:pt x="471" y="72"/>
                  <a:pt x="463" y="74"/>
                  <a:pt x="454" y="74"/>
                </a:cubicBezTo>
                <a:cubicBezTo>
                  <a:pt x="443" y="74"/>
                  <a:pt x="443" y="74"/>
                  <a:pt x="443" y="74"/>
                </a:cubicBezTo>
                <a:cubicBezTo>
                  <a:pt x="443" y="105"/>
                  <a:pt x="443" y="105"/>
                  <a:pt x="443" y="105"/>
                </a:cubicBezTo>
                <a:cubicBezTo>
                  <a:pt x="434" y="105"/>
                  <a:pt x="434" y="105"/>
                  <a:pt x="434" y="105"/>
                </a:cubicBezTo>
                <a:cubicBezTo>
                  <a:pt x="434" y="24"/>
                  <a:pt x="434" y="24"/>
                  <a:pt x="434" y="24"/>
                </a:cubicBezTo>
                <a:cubicBezTo>
                  <a:pt x="456" y="24"/>
                  <a:pt x="456" y="24"/>
                  <a:pt x="456" y="24"/>
                </a:cubicBezTo>
                <a:cubicBezTo>
                  <a:pt x="465" y="24"/>
                  <a:pt x="472" y="26"/>
                  <a:pt x="476" y="30"/>
                </a:cubicBezTo>
                <a:close/>
                <a:moveTo>
                  <a:pt x="474" y="48"/>
                </a:moveTo>
                <a:cubicBezTo>
                  <a:pt x="474" y="38"/>
                  <a:pt x="467" y="32"/>
                  <a:pt x="455" y="32"/>
                </a:cubicBezTo>
                <a:cubicBezTo>
                  <a:pt x="443" y="32"/>
                  <a:pt x="443" y="32"/>
                  <a:pt x="443" y="32"/>
                </a:cubicBezTo>
                <a:cubicBezTo>
                  <a:pt x="443" y="66"/>
                  <a:pt x="443" y="66"/>
                  <a:pt x="443" y="66"/>
                </a:cubicBezTo>
                <a:cubicBezTo>
                  <a:pt x="453" y="66"/>
                  <a:pt x="453" y="66"/>
                  <a:pt x="453" y="66"/>
                </a:cubicBezTo>
                <a:cubicBezTo>
                  <a:pt x="460" y="66"/>
                  <a:pt x="465" y="64"/>
                  <a:pt x="468" y="61"/>
                </a:cubicBezTo>
                <a:cubicBezTo>
                  <a:pt x="472" y="58"/>
                  <a:pt x="474" y="54"/>
                  <a:pt x="474" y="48"/>
                </a:cubicBezTo>
                <a:close/>
                <a:moveTo>
                  <a:pt x="0" y="115"/>
                </a:moveTo>
                <a:cubicBezTo>
                  <a:pt x="56" y="122"/>
                  <a:pt x="56" y="122"/>
                  <a:pt x="56" y="122"/>
                </a:cubicBezTo>
                <a:cubicBezTo>
                  <a:pt x="56" y="68"/>
                  <a:pt x="56" y="68"/>
                  <a:pt x="56" y="68"/>
                </a:cubicBezTo>
                <a:cubicBezTo>
                  <a:pt x="0" y="68"/>
                  <a:pt x="0" y="68"/>
                  <a:pt x="0" y="68"/>
                </a:cubicBezTo>
                <a:cubicBezTo>
                  <a:pt x="0" y="115"/>
                  <a:pt x="0" y="115"/>
                  <a:pt x="0" y="115"/>
                </a:cubicBezTo>
                <a:close/>
                <a:moveTo>
                  <a:pt x="0" y="65"/>
                </a:moveTo>
                <a:cubicBezTo>
                  <a:pt x="56" y="65"/>
                  <a:pt x="56" y="65"/>
                  <a:pt x="56" y="65"/>
                </a:cubicBezTo>
                <a:cubicBezTo>
                  <a:pt x="56" y="11"/>
                  <a:pt x="56" y="11"/>
                  <a:pt x="56" y="11"/>
                </a:cubicBezTo>
                <a:cubicBezTo>
                  <a:pt x="0" y="19"/>
                  <a:pt x="0" y="19"/>
                  <a:pt x="0" y="19"/>
                </a:cubicBezTo>
                <a:cubicBezTo>
                  <a:pt x="0" y="65"/>
                  <a:pt x="0" y="65"/>
                  <a:pt x="0" y="65"/>
                </a:cubicBezTo>
                <a:close/>
                <a:moveTo>
                  <a:pt x="57" y="122"/>
                </a:moveTo>
                <a:cubicBezTo>
                  <a:pt x="129" y="133"/>
                  <a:pt x="129" y="133"/>
                  <a:pt x="129" y="133"/>
                </a:cubicBezTo>
                <a:cubicBezTo>
                  <a:pt x="129" y="68"/>
                  <a:pt x="129" y="68"/>
                  <a:pt x="129" y="68"/>
                </a:cubicBezTo>
                <a:cubicBezTo>
                  <a:pt x="57" y="68"/>
                  <a:pt x="57" y="68"/>
                  <a:pt x="57" y="68"/>
                </a:cubicBezTo>
                <a:cubicBezTo>
                  <a:pt x="57" y="122"/>
                  <a:pt x="57" y="122"/>
                  <a:pt x="57" y="122"/>
                </a:cubicBezTo>
                <a:close/>
                <a:moveTo>
                  <a:pt x="57" y="65"/>
                </a:moveTo>
                <a:cubicBezTo>
                  <a:pt x="57" y="65"/>
                  <a:pt x="57" y="65"/>
                  <a:pt x="129" y="65"/>
                </a:cubicBezTo>
                <a:cubicBezTo>
                  <a:pt x="129" y="65"/>
                  <a:pt x="129" y="65"/>
                  <a:pt x="129" y="0"/>
                </a:cubicBezTo>
                <a:cubicBezTo>
                  <a:pt x="129" y="0"/>
                  <a:pt x="129" y="0"/>
                  <a:pt x="57" y="11"/>
                </a:cubicBezTo>
                <a:cubicBezTo>
                  <a:pt x="57" y="11"/>
                  <a:pt x="57" y="11"/>
                  <a:pt x="57" y="65"/>
                </a:cubicBezTo>
                <a:close/>
                <a:moveTo>
                  <a:pt x="719" y="61"/>
                </a:moveTo>
                <a:cubicBezTo>
                  <a:pt x="714" y="59"/>
                  <a:pt x="710" y="57"/>
                  <a:pt x="708" y="54"/>
                </a:cubicBezTo>
                <a:cubicBezTo>
                  <a:pt x="706" y="52"/>
                  <a:pt x="705" y="48"/>
                  <a:pt x="705" y="44"/>
                </a:cubicBezTo>
                <a:cubicBezTo>
                  <a:pt x="705" y="41"/>
                  <a:pt x="706" y="38"/>
                  <a:pt x="709" y="36"/>
                </a:cubicBezTo>
                <a:cubicBezTo>
                  <a:pt x="711" y="34"/>
                  <a:pt x="715" y="32"/>
                  <a:pt x="719" y="32"/>
                </a:cubicBezTo>
                <a:cubicBezTo>
                  <a:pt x="725" y="32"/>
                  <a:pt x="731" y="35"/>
                  <a:pt x="735" y="37"/>
                </a:cubicBezTo>
                <a:cubicBezTo>
                  <a:pt x="735" y="37"/>
                  <a:pt x="735" y="37"/>
                  <a:pt x="735" y="27"/>
                </a:cubicBezTo>
                <a:cubicBezTo>
                  <a:pt x="731" y="25"/>
                  <a:pt x="727" y="24"/>
                  <a:pt x="719" y="24"/>
                </a:cubicBezTo>
                <a:cubicBezTo>
                  <a:pt x="712" y="24"/>
                  <a:pt x="706" y="26"/>
                  <a:pt x="702" y="30"/>
                </a:cubicBezTo>
                <a:cubicBezTo>
                  <a:pt x="697" y="35"/>
                  <a:pt x="695" y="40"/>
                  <a:pt x="695" y="46"/>
                </a:cubicBezTo>
                <a:cubicBezTo>
                  <a:pt x="695" y="51"/>
                  <a:pt x="696" y="54"/>
                  <a:pt x="699" y="58"/>
                </a:cubicBezTo>
                <a:cubicBezTo>
                  <a:pt x="702" y="61"/>
                  <a:pt x="706" y="65"/>
                  <a:pt x="712" y="69"/>
                </a:cubicBezTo>
                <a:cubicBezTo>
                  <a:pt x="718" y="72"/>
                  <a:pt x="723" y="75"/>
                  <a:pt x="725" y="77"/>
                </a:cubicBezTo>
                <a:cubicBezTo>
                  <a:pt x="728" y="80"/>
                  <a:pt x="729" y="83"/>
                  <a:pt x="729" y="87"/>
                </a:cubicBezTo>
                <a:cubicBezTo>
                  <a:pt x="729" y="94"/>
                  <a:pt x="724" y="98"/>
                  <a:pt x="714" y="98"/>
                </a:cubicBezTo>
                <a:cubicBezTo>
                  <a:pt x="711" y="98"/>
                  <a:pt x="708" y="98"/>
                  <a:pt x="704" y="97"/>
                </a:cubicBezTo>
                <a:cubicBezTo>
                  <a:pt x="700" y="95"/>
                  <a:pt x="697" y="93"/>
                  <a:pt x="695" y="92"/>
                </a:cubicBezTo>
                <a:cubicBezTo>
                  <a:pt x="695" y="92"/>
                  <a:pt x="695" y="92"/>
                  <a:pt x="695" y="103"/>
                </a:cubicBezTo>
                <a:cubicBezTo>
                  <a:pt x="697" y="104"/>
                  <a:pt x="699" y="105"/>
                  <a:pt x="703" y="105"/>
                </a:cubicBezTo>
                <a:cubicBezTo>
                  <a:pt x="706" y="106"/>
                  <a:pt x="710" y="106"/>
                  <a:pt x="712" y="106"/>
                </a:cubicBezTo>
                <a:cubicBezTo>
                  <a:pt x="722" y="106"/>
                  <a:pt x="728" y="105"/>
                  <a:pt x="732" y="100"/>
                </a:cubicBezTo>
                <a:cubicBezTo>
                  <a:pt x="736" y="97"/>
                  <a:pt x="738" y="92"/>
                  <a:pt x="738" y="86"/>
                </a:cubicBezTo>
                <a:cubicBezTo>
                  <a:pt x="738" y="81"/>
                  <a:pt x="737" y="76"/>
                  <a:pt x="734" y="72"/>
                </a:cubicBezTo>
                <a:cubicBezTo>
                  <a:pt x="731" y="69"/>
                  <a:pt x="727" y="66"/>
                  <a:pt x="719" y="61"/>
                </a:cubicBezTo>
                <a:close/>
                <a:moveTo>
                  <a:pt x="963" y="51"/>
                </a:moveTo>
                <a:cubicBezTo>
                  <a:pt x="960" y="53"/>
                  <a:pt x="958" y="57"/>
                  <a:pt x="957" y="60"/>
                </a:cubicBezTo>
                <a:cubicBezTo>
                  <a:pt x="957" y="60"/>
                  <a:pt x="957" y="60"/>
                  <a:pt x="957" y="48"/>
                </a:cubicBezTo>
                <a:cubicBezTo>
                  <a:pt x="957" y="48"/>
                  <a:pt x="957" y="48"/>
                  <a:pt x="948" y="48"/>
                </a:cubicBezTo>
                <a:cubicBezTo>
                  <a:pt x="948" y="48"/>
                  <a:pt x="948" y="48"/>
                  <a:pt x="948" y="105"/>
                </a:cubicBezTo>
                <a:cubicBezTo>
                  <a:pt x="948" y="105"/>
                  <a:pt x="948" y="105"/>
                  <a:pt x="957" y="105"/>
                </a:cubicBezTo>
                <a:cubicBezTo>
                  <a:pt x="957" y="105"/>
                  <a:pt x="957" y="105"/>
                  <a:pt x="957" y="76"/>
                </a:cubicBezTo>
                <a:cubicBezTo>
                  <a:pt x="957" y="70"/>
                  <a:pt x="958" y="65"/>
                  <a:pt x="961" y="61"/>
                </a:cubicBezTo>
                <a:cubicBezTo>
                  <a:pt x="964" y="58"/>
                  <a:pt x="966" y="57"/>
                  <a:pt x="970" y="57"/>
                </a:cubicBezTo>
                <a:cubicBezTo>
                  <a:pt x="973" y="57"/>
                  <a:pt x="976" y="57"/>
                  <a:pt x="977" y="58"/>
                </a:cubicBezTo>
                <a:cubicBezTo>
                  <a:pt x="977" y="48"/>
                  <a:pt x="977" y="48"/>
                  <a:pt x="977" y="48"/>
                </a:cubicBezTo>
                <a:lnTo>
                  <a:pt x="963" y="51"/>
                </a:lnTo>
                <a:close/>
                <a:moveTo>
                  <a:pt x="819" y="51"/>
                </a:moveTo>
                <a:cubicBezTo>
                  <a:pt x="817" y="53"/>
                  <a:pt x="814" y="57"/>
                  <a:pt x="813" y="60"/>
                </a:cubicBezTo>
                <a:cubicBezTo>
                  <a:pt x="813" y="60"/>
                  <a:pt x="813" y="60"/>
                  <a:pt x="813" y="48"/>
                </a:cubicBezTo>
                <a:cubicBezTo>
                  <a:pt x="813" y="48"/>
                  <a:pt x="813" y="48"/>
                  <a:pt x="804" y="48"/>
                </a:cubicBezTo>
                <a:cubicBezTo>
                  <a:pt x="804" y="48"/>
                  <a:pt x="804" y="48"/>
                  <a:pt x="804" y="105"/>
                </a:cubicBezTo>
                <a:cubicBezTo>
                  <a:pt x="804" y="105"/>
                  <a:pt x="804" y="105"/>
                  <a:pt x="813" y="105"/>
                </a:cubicBezTo>
                <a:cubicBezTo>
                  <a:pt x="813" y="105"/>
                  <a:pt x="813" y="105"/>
                  <a:pt x="813" y="76"/>
                </a:cubicBezTo>
                <a:cubicBezTo>
                  <a:pt x="813" y="70"/>
                  <a:pt x="814" y="65"/>
                  <a:pt x="817" y="61"/>
                </a:cubicBezTo>
                <a:cubicBezTo>
                  <a:pt x="819" y="58"/>
                  <a:pt x="823" y="57"/>
                  <a:pt x="826" y="57"/>
                </a:cubicBezTo>
                <a:cubicBezTo>
                  <a:pt x="829" y="57"/>
                  <a:pt x="831" y="57"/>
                  <a:pt x="833" y="58"/>
                </a:cubicBezTo>
                <a:cubicBezTo>
                  <a:pt x="833" y="48"/>
                  <a:pt x="833" y="48"/>
                  <a:pt x="833" y="48"/>
                </a:cubicBezTo>
                <a:cubicBezTo>
                  <a:pt x="831" y="48"/>
                  <a:pt x="830" y="47"/>
                  <a:pt x="827" y="47"/>
                </a:cubicBezTo>
                <a:cubicBezTo>
                  <a:pt x="824" y="47"/>
                  <a:pt x="821" y="48"/>
                  <a:pt x="819" y="51"/>
                </a:cubicBezTo>
                <a:close/>
                <a:moveTo>
                  <a:pt x="863" y="91"/>
                </a:moveTo>
                <a:cubicBezTo>
                  <a:pt x="863" y="93"/>
                  <a:pt x="862" y="95"/>
                  <a:pt x="862" y="98"/>
                </a:cubicBezTo>
                <a:cubicBezTo>
                  <a:pt x="861" y="95"/>
                  <a:pt x="861" y="93"/>
                  <a:pt x="859" y="89"/>
                </a:cubicBezTo>
                <a:cubicBezTo>
                  <a:pt x="859" y="89"/>
                  <a:pt x="859" y="89"/>
                  <a:pt x="845" y="48"/>
                </a:cubicBezTo>
                <a:cubicBezTo>
                  <a:pt x="845" y="48"/>
                  <a:pt x="845" y="48"/>
                  <a:pt x="836" y="48"/>
                </a:cubicBezTo>
                <a:cubicBezTo>
                  <a:pt x="836" y="48"/>
                  <a:pt x="836" y="48"/>
                  <a:pt x="857" y="105"/>
                </a:cubicBezTo>
                <a:cubicBezTo>
                  <a:pt x="857" y="105"/>
                  <a:pt x="857" y="105"/>
                  <a:pt x="865" y="105"/>
                </a:cubicBezTo>
                <a:cubicBezTo>
                  <a:pt x="865" y="105"/>
                  <a:pt x="865" y="105"/>
                  <a:pt x="888" y="48"/>
                </a:cubicBezTo>
                <a:cubicBezTo>
                  <a:pt x="878" y="48"/>
                  <a:pt x="878" y="48"/>
                  <a:pt x="878" y="48"/>
                </a:cubicBezTo>
                <a:cubicBezTo>
                  <a:pt x="878" y="48"/>
                  <a:pt x="878" y="48"/>
                  <a:pt x="863" y="91"/>
                </a:cubicBezTo>
                <a:close/>
                <a:moveTo>
                  <a:pt x="788" y="55"/>
                </a:moveTo>
                <a:cubicBezTo>
                  <a:pt x="792" y="59"/>
                  <a:pt x="794" y="66"/>
                  <a:pt x="794" y="75"/>
                </a:cubicBezTo>
                <a:cubicBezTo>
                  <a:pt x="794" y="75"/>
                  <a:pt x="794" y="75"/>
                  <a:pt x="794" y="80"/>
                </a:cubicBezTo>
                <a:cubicBezTo>
                  <a:pt x="755" y="80"/>
                  <a:pt x="755" y="80"/>
                  <a:pt x="755" y="80"/>
                </a:cubicBezTo>
                <a:cubicBezTo>
                  <a:pt x="755" y="86"/>
                  <a:pt x="756" y="91"/>
                  <a:pt x="760" y="94"/>
                </a:cubicBezTo>
                <a:cubicBezTo>
                  <a:pt x="763" y="97"/>
                  <a:pt x="767" y="99"/>
                  <a:pt x="773" y="99"/>
                </a:cubicBezTo>
                <a:cubicBezTo>
                  <a:pt x="779" y="99"/>
                  <a:pt x="785" y="97"/>
                  <a:pt x="789" y="93"/>
                </a:cubicBezTo>
                <a:cubicBezTo>
                  <a:pt x="789" y="101"/>
                  <a:pt x="789" y="101"/>
                  <a:pt x="789" y="101"/>
                </a:cubicBezTo>
                <a:cubicBezTo>
                  <a:pt x="786" y="105"/>
                  <a:pt x="779" y="106"/>
                  <a:pt x="770" y="106"/>
                </a:cubicBezTo>
                <a:cubicBezTo>
                  <a:pt x="763" y="106"/>
                  <a:pt x="757" y="104"/>
                  <a:pt x="753" y="99"/>
                </a:cubicBezTo>
                <a:cubicBezTo>
                  <a:pt x="748" y="94"/>
                  <a:pt x="746" y="87"/>
                  <a:pt x="746" y="77"/>
                </a:cubicBezTo>
                <a:cubicBezTo>
                  <a:pt x="746" y="68"/>
                  <a:pt x="748" y="60"/>
                  <a:pt x="753" y="55"/>
                </a:cubicBezTo>
                <a:cubicBezTo>
                  <a:pt x="757" y="49"/>
                  <a:pt x="765" y="47"/>
                  <a:pt x="770" y="47"/>
                </a:cubicBezTo>
                <a:cubicBezTo>
                  <a:pt x="779" y="47"/>
                  <a:pt x="785" y="49"/>
                  <a:pt x="788" y="55"/>
                </a:cubicBezTo>
                <a:close/>
                <a:moveTo>
                  <a:pt x="785" y="71"/>
                </a:moveTo>
                <a:cubicBezTo>
                  <a:pt x="785" y="66"/>
                  <a:pt x="783" y="63"/>
                  <a:pt x="781" y="59"/>
                </a:cubicBezTo>
                <a:cubicBezTo>
                  <a:pt x="779" y="57"/>
                  <a:pt x="775" y="55"/>
                  <a:pt x="770" y="55"/>
                </a:cubicBezTo>
                <a:cubicBezTo>
                  <a:pt x="767" y="55"/>
                  <a:pt x="763" y="57"/>
                  <a:pt x="760" y="59"/>
                </a:cubicBezTo>
                <a:cubicBezTo>
                  <a:pt x="757" y="63"/>
                  <a:pt x="755" y="66"/>
                  <a:pt x="755" y="71"/>
                </a:cubicBezTo>
                <a:cubicBezTo>
                  <a:pt x="755" y="71"/>
                  <a:pt x="755" y="71"/>
                  <a:pt x="785" y="71"/>
                </a:cubicBezTo>
                <a:close/>
                <a:moveTo>
                  <a:pt x="933" y="55"/>
                </a:moveTo>
                <a:cubicBezTo>
                  <a:pt x="936" y="59"/>
                  <a:pt x="938" y="66"/>
                  <a:pt x="938" y="75"/>
                </a:cubicBezTo>
                <a:cubicBezTo>
                  <a:pt x="938" y="75"/>
                  <a:pt x="938" y="75"/>
                  <a:pt x="938" y="80"/>
                </a:cubicBezTo>
                <a:cubicBezTo>
                  <a:pt x="899" y="80"/>
                  <a:pt x="899" y="80"/>
                  <a:pt x="899" y="80"/>
                </a:cubicBezTo>
                <a:cubicBezTo>
                  <a:pt x="899" y="86"/>
                  <a:pt x="901" y="91"/>
                  <a:pt x="903" y="94"/>
                </a:cubicBezTo>
                <a:cubicBezTo>
                  <a:pt x="907" y="97"/>
                  <a:pt x="912" y="99"/>
                  <a:pt x="918" y="99"/>
                </a:cubicBezTo>
                <a:cubicBezTo>
                  <a:pt x="923" y="99"/>
                  <a:pt x="929" y="97"/>
                  <a:pt x="934" y="93"/>
                </a:cubicBezTo>
                <a:cubicBezTo>
                  <a:pt x="934" y="101"/>
                  <a:pt x="934" y="101"/>
                  <a:pt x="934" y="101"/>
                </a:cubicBezTo>
                <a:cubicBezTo>
                  <a:pt x="929" y="105"/>
                  <a:pt x="922" y="106"/>
                  <a:pt x="915" y="106"/>
                </a:cubicBezTo>
                <a:cubicBezTo>
                  <a:pt x="907" y="106"/>
                  <a:pt x="901" y="104"/>
                  <a:pt x="897" y="99"/>
                </a:cubicBezTo>
                <a:cubicBezTo>
                  <a:pt x="891" y="94"/>
                  <a:pt x="889" y="87"/>
                  <a:pt x="889" y="77"/>
                </a:cubicBezTo>
                <a:cubicBezTo>
                  <a:pt x="889" y="68"/>
                  <a:pt x="893" y="60"/>
                  <a:pt x="897" y="55"/>
                </a:cubicBezTo>
                <a:cubicBezTo>
                  <a:pt x="902" y="49"/>
                  <a:pt x="908" y="47"/>
                  <a:pt x="915" y="47"/>
                </a:cubicBezTo>
                <a:cubicBezTo>
                  <a:pt x="922" y="47"/>
                  <a:pt x="928" y="49"/>
                  <a:pt x="933" y="55"/>
                </a:cubicBezTo>
                <a:close/>
                <a:moveTo>
                  <a:pt x="929" y="71"/>
                </a:moveTo>
                <a:cubicBezTo>
                  <a:pt x="929" y="66"/>
                  <a:pt x="928" y="63"/>
                  <a:pt x="926" y="59"/>
                </a:cubicBezTo>
                <a:cubicBezTo>
                  <a:pt x="922" y="57"/>
                  <a:pt x="920" y="55"/>
                  <a:pt x="915" y="55"/>
                </a:cubicBezTo>
                <a:cubicBezTo>
                  <a:pt x="910" y="55"/>
                  <a:pt x="907" y="57"/>
                  <a:pt x="904" y="59"/>
                </a:cubicBezTo>
                <a:cubicBezTo>
                  <a:pt x="901" y="63"/>
                  <a:pt x="900" y="66"/>
                  <a:pt x="899" y="71"/>
                </a:cubicBezTo>
                <a:cubicBezTo>
                  <a:pt x="899" y="71"/>
                  <a:pt x="899" y="71"/>
                  <a:pt x="929" y="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3" name="Freeform 5"/>
          <p:cNvSpPr>
            <a:spLocks noEditPoints="1"/>
          </p:cNvSpPr>
          <p:nvPr/>
        </p:nvSpPr>
        <p:spPr bwMode="auto">
          <a:xfrm>
            <a:off x="6593031" y="5147616"/>
            <a:ext cx="971545" cy="201205"/>
          </a:xfrm>
          <a:custGeom>
            <a:avLst/>
            <a:gdLst>
              <a:gd name="T0" fmla="*/ 130 w 653"/>
              <a:gd name="T1" fmla="*/ 65 h 133"/>
              <a:gd name="T2" fmla="*/ 0 w 653"/>
              <a:gd name="T3" fmla="*/ 65 h 133"/>
              <a:gd name="T4" fmla="*/ 0 w 653"/>
              <a:gd name="T5" fmla="*/ 19 h 133"/>
              <a:gd name="T6" fmla="*/ 130 w 653"/>
              <a:gd name="T7" fmla="*/ 133 h 133"/>
              <a:gd name="T8" fmla="*/ 57 w 653"/>
              <a:gd name="T9" fmla="*/ 122 h 133"/>
              <a:gd name="T10" fmla="*/ 56 w 653"/>
              <a:gd name="T11" fmla="*/ 67 h 133"/>
              <a:gd name="T12" fmla="*/ 496 w 653"/>
              <a:gd name="T13" fmla="*/ 50 h 133"/>
              <a:gd name="T14" fmla="*/ 480 w 653"/>
              <a:gd name="T15" fmla="*/ 48 h 133"/>
              <a:gd name="T16" fmla="*/ 490 w 653"/>
              <a:gd name="T17" fmla="*/ 76 h 133"/>
              <a:gd name="T18" fmla="*/ 510 w 653"/>
              <a:gd name="T19" fmla="*/ 58 h 133"/>
              <a:gd name="T20" fmla="*/ 496 w 653"/>
              <a:gd name="T21" fmla="*/ 50 h 133"/>
              <a:gd name="T22" fmla="*/ 536 w 653"/>
              <a:gd name="T23" fmla="*/ 89 h 133"/>
              <a:gd name="T24" fmla="*/ 534 w 653"/>
              <a:gd name="T25" fmla="*/ 105 h 133"/>
              <a:gd name="T26" fmla="*/ 555 w 653"/>
              <a:gd name="T27" fmla="*/ 48 h 133"/>
              <a:gd name="T28" fmla="*/ 614 w 653"/>
              <a:gd name="T29" fmla="*/ 75 h 133"/>
              <a:gd name="T30" fmla="*/ 580 w 653"/>
              <a:gd name="T31" fmla="*/ 94 h 133"/>
              <a:gd name="T32" fmla="*/ 611 w 653"/>
              <a:gd name="T33" fmla="*/ 101 h 133"/>
              <a:gd name="T34" fmla="*/ 566 w 653"/>
              <a:gd name="T35" fmla="*/ 77 h 133"/>
              <a:gd name="T36" fmla="*/ 609 w 653"/>
              <a:gd name="T37" fmla="*/ 55 h 133"/>
              <a:gd name="T38" fmla="*/ 592 w 653"/>
              <a:gd name="T39" fmla="*/ 55 h 133"/>
              <a:gd name="T40" fmla="*/ 606 w 653"/>
              <a:gd name="T41" fmla="*/ 71 h 133"/>
              <a:gd name="T42" fmla="*/ 633 w 653"/>
              <a:gd name="T43" fmla="*/ 48 h 133"/>
              <a:gd name="T44" fmla="*/ 633 w 653"/>
              <a:gd name="T45" fmla="*/ 105 h 133"/>
              <a:gd name="T46" fmla="*/ 646 w 653"/>
              <a:gd name="T47" fmla="*/ 57 h 133"/>
              <a:gd name="T48" fmla="*/ 639 w 653"/>
              <a:gd name="T49" fmla="*/ 50 h 133"/>
              <a:gd name="T50" fmla="*/ 471 w 653"/>
              <a:gd name="T51" fmla="*/ 80 h 133"/>
              <a:gd name="T52" fmla="*/ 449 w 653"/>
              <a:gd name="T53" fmla="*/ 99 h 133"/>
              <a:gd name="T54" fmla="*/ 447 w 653"/>
              <a:gd name="T55" fmla="*/ 106 h 133"/>
              <a:gd name="T56" fmla="*/ 429 w 653"/>
              <a:gd name="T57" fmla="*/ 55 h 133"/>
              <a:gd name="T58" fmla="*/ 461 w 653"/>
              <a:gd name="T59" fmla="*/ 71 h 133"/>
              <a:gd name="T60" fmla="*/ 436 w 653"/>
              <a:gd name="T61" fmla="*/ 59 h 133"/>
              <a:gd name="T62" fmla="*/ 396 w 653"/>
              <a:gd name="T63" fmla="*/ 61 h 133"/>
              <a:gd name="T64" fmla="*/ 385 w 653"/>
              <a:gd name="T65" fmla="*/ 36 h 133"/>
              <a:gd name="T66" fmla="*/ 411 w 653"/>
              <a:gd name="T67" fmla="*/ 27 h 133"/>
              <a:gd name="T68" fmla="*/ 371 w 653"/>
              <a:gd name="T69" fmla="*/ 46 h 133"/>
              <a:gd name="T70" fmla="*/ 402 w 653"/>
              <a:gd name="T71" fmla="*/ 77 h 133"/>
              <a:gd name="T72" fmla="*/ 381 w 653"/>
              <a:gd name="T73" fmla="*/ 97 h 133"/>
              <a:gd name="T74" fmla="*/ 379 w 653"/>
              <a:gd name="T75" fmla="*/ 105 h 133"/>
              <a:gd name="T76" fmla="*/ 415 w 653"/>
              <a:gd name="T77" fmla="*/ 86 h 133"/>
              <a:gd name="T78" fmla="*/ 183 w 653"/>
              <a:gd name="T79" fmla="*/ 60 h 133"/>
              <a:gd name="T80" fmla="*/ 171 w 653"/>
              <a:gd name="T81" fmla="*/ 33 h 133"/>
              <a:gd name="T82" fmla="*/ 200 w 653"/>
              <a:gd name="T83" fmla="*/ 24 h 133"/>
              <a:gd name="T84" fmla="*/ 157 w 653"/>
              <a:gd name="T85" fmla="*/ 43 h 133"/>
              <a:gd name="T86" fmla="*/ 188 w 653"/>
              <a:gd name="T87" fmla="*/ 76 h 133"/>
              <a:gd name="T88" fmla="*/ 166 w 653"/>
              <a:gd name="T89" fmla="*/ 96 h 133"/>
              <a:gd name="T90" fmla="*/ 165 w 653"/>
              <a:gd name="T91" fmla="*/ 105 h 133"/>
              <a:gd name="T92" fmla="*/ 203 w 653"/>
              <a:gd name="T93" fmla="*/ 84 h 133"/>
              <a:gd name="T94" fmla="*/ 313 w 653"/>
              <a:gd name="T95" fmla="*/ 23 h 133"/>
              <a:gd name="T96" fmla="*/ 347 w 653"/>
              <a:gd name="T97" fmla="*/ 105 h 133"/>
              <a:gd name="T98" fmla="*/ 313 w 653"/>
              <a:gd name="T99" fmla="*/ 23 h 133"/>
              <a:gd name="T100" fmla="*/ 282 w 653"/>
              <a:gd name="T101" fmla="*/ 91 h 133"/>
              <a:gd name="T102" fmla="*/ 266 w 653"/>
              <a:gd name="T103" fmla="*/ 126 h 133"/>
              <a:gd name="T104" fmla="*/ 211 w 653"/>
              <a:gd name="T105" fmla="*/ 65 h 133"/>
              <a:gd name="T106" fmla="*/ 280 w 653"/>
              <a:gd name="T107" fmla="*/ 33 h 133"/>
              <a:gd name="T108" fmla="*/ 251 w 653"/>
              <a:gd name="T109" fmla="*/ 30 h 133"/>
              <a:gd name="T110" fmla="*/ 229 w 653"/>
              <a:gd name="T111" fmla="*/ 89 h 133"/>
              <a:gd name="T112" fmla="*/ 280 w 653"/>
              <a:gd name="T113"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3" h="133">
                <a:moveTo>
                  <a:pt x="57" y="10"/>
                </a:moveTo>
                <a:cubicBezTo>
                  <a:pt x="130" y="0"/>
                  <a:pt x="130" y="0"/>
                  <a:pt x="130" y="0"/>
                </a:cubicBezTo>
                <a:cubicBezTo>
                  <a:pt x="130" y="65"/>
                  <a:pt x="130" y="65"/>
                  <a:pt x="130" y="65"/>
                </a:cubicBezTo>
                <a:cubicBezTo>
                  <a:pt x="57" y="65"/>
                  <a:pt x="57" y="65"/>
                  <a:pt x="57" y="65"/>
                </a:cubicBezTo>
                <a:cubicBezTo>
                  <a:pt x="57" y="10"/>
                  <a:pt x="57" y="10"/>
                  <a:pt x="57" y="10"/>
                </a:cubicBezTo>
                <a:close/>
                <a:moveTo>
                  <a:pt x="0" y="65"/>
                </a:moveTo>
                <a:cubicBezTo>
                  <a:pt x="56" y="65"/>
                  <a:pt x="56" y="65"/>
                  <a:pt x="56" y="65"/>
                </a:cubicBezTo>
                <a:cubicBezTo>
                  <a:pt x="56" y="10"/>
                  <a:pt x="56" y="10"/>
                  <a:pt x="56" y="10"/>
                </a:cubicBezTo>
                <a:cubicBezTo>
                  <a:pt x="0" y="19"/>
                  <a:pt x="0" y="19"/>
                  <a:pt x="0" y="19"/>
                </a:cubicBezTo>
                <a:cubicBezTo>
                  <a:pt x="0" y="65"/>
                  <a:pt x="0" y="65"/>
                  <a:pt x="0" y="65"/>
                </a:cubicBezTo>
                <a:close/>
                <a:moveTo>
                  <a:pt x="57" y="122"/>
                </a:moveTo>
                <a:cubicBezTo>
                  <a:pt x="130" y="133"/>
                  <a:pt x="130" y="133"/>
                  <a:pt x="130" y="133"/>
                </a:cubicBezTo>
                <a:cubicBezTo>
                  <a:pt x="130" y="67"/>
                  <a:pt x="130" y="67"/>
                  <a:pt x="130" y="67"/>
                </a:cubicBezTo>
                <a:cubicBezTo>
                  <a:pt x="57" y="67"/>
                  <a:pt x="57" y="67"/>
                  <a:pt x="57" y="67"/>
                </a:cubicBezTo>
                <a:cubicBezTo>
                  <a:pt x="57" y="122"/>
                  <a:pt x="57" y="122"/>
                  <a:pt x="57" y="122"/>
                </a:cubicBezTo>
                <a:close/>
                <a:moveTo>
                  <a:pt x="0" y="115"/>
                </a:moveTo>
                <a:cubicBezTo>
                  <a:pt x="56" y="122"/>
                  <a:pt x="56" y="122"/>
                  <a:pt x="56" y="122"/>
                </a:cubicBezTo>
                <a:cubicBezTo>
                  <a:pt x="56" y="67"/>
                  <a:pt x="56" y="67"/>
                  <a:pt x="56" y="67"/>
                </a:cubicBezTo>
                <a:cubicBezTo>
                  <a:pt x="0" y="67"/>
                  <a:pt x="0" y="67"/>
                  <a:pt x="0" y="67"/>
                </a:cubicBezTo>
                <a:cubicBezTo>
                  <a:pt x="0" y="115"/>
                  <a:pt x="0" y="115"/>
                  <a:pt x="0" y="115"/>
                </a:cubicBezTo>
                <a:close/>
                <a:moveTo>
                  <a:pt x="496" y="50"/>
                </a:moveTo>
                <a:cubicBezTo>
                  <a:pt x="493" y="53"/>
                  <a:pt x="491" y="57"/>
                  <a:pt x="490" y="60"/>
                </a:cubicBezTo>
                <a:cubicBezTo>
                  <a:pt x="490" y="60"/>
                  <a:pt x="490" y="60"/>
                  <a:pt x="490" y="48"/>
                </a:cubicBezTo>
                <a:cubicBezTo>
                  <a:pt x="490" y="48"/>
                  <a:pt x="490" y="48"/>
                  <a:pt x="480" y="48"/>
                </a:cubicBezTo>
                <a:cubicBezTo>
                  <a:pt x="480" y="48"/>
                  <a:pt x="480" y="48"/>
                  <a:pt x="480" y="105"/>
                </a:cubicBezTo>
                <a:cubicBezTo>
                  <a:pt x="480" y="105"/>
                  <a:pt x="480" y="105"/>
                  <a:pt x="490" y="105"/>
                </a:cubicBezTo>
                <a:cubicBezTo>
                  <a:pt x="490" y="105"/>
                  <a:pt x="490" y="105"/>
                  <a:pt x="490" y="76"/>
                </a:cubicBezTo>
                <a:cubicBezTo>
                  <a:pt x="490" y="70"/>
                  <a:pt x="491" y="65"/>
                  <a:pt x="493" y="61"/>
                </a:cubicBezTo>
                <a:cubicBezTo>
                  <a:pt x="496" y="58"/>
                  <a:pt x="499" y="57"/>
                  <a:pt x="503" y="57"/>
                </a:cubicBezTo>
                <a:cubicBezTo>
                  <a:pt x="505" y="57"/>
                  <a:pt x="507" y="57"/>
                  <a:pt x="510" y="58"/>
                </a:cubicBezTo>
                <a:cubicBezTo>
                  <a:pt x="510" y="48"/>
                  <a:pt x="510" y="48"/>
                  <a:pt x="510" y="48"/>
                </a:cubicBezTo>
                <a:cubicBezTo>
                  <a:pt x="507" y="48"/>
                  <a:pt x="506" y="47"/>
                  <a:pt x="504" y="47"/>
                </a:cubicBezTo>
                <a:cubicBezTo>
                  <a:pt x="500" y="47"/>
                  <a:pt x="498" y="48"/>
                  <a:pt x="496" y="50"/>
                </a:cubicBezTo>
                <a:close/>
                <a:moveTo>
                  <a:pt x="540" y="91"/>
                </a:moveTo>
                <a:cubicBezTo>
                  <a:pt x="540" y="93"/>
                  <a:pt x="538" y="95"/>
                  <a:pt x="538" y="98"/>
                </a:cubicBezTo>
                <a:cubicBezTo>
                  <a:pt x="537" y="95"/>
                  <a:pt x="537" y="93"/>
                  <a:pt x="536" y="89"/>
                </a:cubicBezTo>
                <a:cubicBezTo>
                  <a:pt x="536" y="89"/>
                  <a:pt x="536" y="89"/>
                  <a:pt x="522" y="48"/>
                </a:cubicBezTo>
                <a:cubicBezTo>
                  <a:pt x="522" y="48"/>
                  <a:pt x="522" y="48"/>
                  <a:pt x="512" y="48"/>
                </a:cubicBezTo>
                <a:cubicBezTo>
                  <a:pt x="512" y="48"/>
                  <a:pt x="512" y="48"/>
                  <a:pt x="534" y="105"/>
                </a:cubicBezTo>
                <a:cubicBezTo>
                  <a:pt x="534" y="105"/>
                  <a:pt x="534" y="105"/>
                  <a:pt x="542" y="105"/>
                </a:cubicBezTo>
                <a:cubicBezTo>
                  <a:pt x="542" y="105"/>
                  <a:pt x="542" y="105"/>
                  <a:pt x="564" y="48"/>
                </a:cubicBezTo>
                <a:cubicBezTo>
                  <a:pt x="555" y="48"/>
                  <a:pt x="555" y="48"/>
                  <a:pt x="555" y="48"/>
                </a:cubicBezTo>
                <a:cubicBezTo>
                  <a:pt x="555" y="48"/>
                  <a:pt x="555" y="48"/>
                  <a:pt x="540" y="91"/>
                </a:cubicBezTo>
                <a:close/>
                <a:moveTo>
                  <a:pt x="609" y="55"/>
                </a:moveTo>
                <a:cubicBezTo>
                  <a:pt x="613" y="59"/>
                  <a:pt x="614" y="66"/>
                  <a:pt x="614" y="75"/>
                </a:cubicBezTo>
                <a:cubicBezTo>
                  <a:pt x="614" y="75"/>
                  <a:pt x="614" y="75"/>
                  <a:pt x="614" y="80"/>
                </a:cubicBezTo>
                <a:cubicBezTo>
                  <a:pt x="575" y="80"/>
                  <a:pt x="575" y="80"/>
                  <a:pt x="575" y="80"/>
                </a:cubicBezTo>
                <a:cubicBezTo>
                  <a:pt x="575" y="86"/>
                  <a:pt x="577" y="91"/>
                  <a:pt x="580" y="94"/>
                </a:cubicBezTo>
                <a:cubicBezTo>
                  <a:pt x="583" y="97"/>
                  <a:pt x="588" y="99"/>
                  <a:pt x="594" y="99"/>
                </a:cubicBezTo>
                <a:cubicBezTo>
                  <a:pt x="600" y="99"/>
                  <a:pt x="606" y="97"/>
                  <a:pt x="611" y="93"/>
                </a:cubicBezTo>
                <a:cubicBezTo>
                  <a:pt x="611" y="101"/>
                  <a:pt x="611" y="101"/>
                  <a:pt x="611" y="101"/>
                </a:cubicBezTo>
                <a:cubicBezTo>
                  <a:pt x="606" y="105"/>
                  <a:pt x="599" y="106"/>
                  <a:pt x="592" y="106"/>
                </a:cubicBezTo>
                <a:cubicBezTo>
                  <a:pt x="583" y="106"/>
                  <a:pt x="577" y="104"/>
                  <a:pt x="574" y="99"/>
                </a:cubicBezTo>
                <a:cubicBezTo>
                  <a:pt x="568" y="94"/>
                  <a:pt x="566" y="87"/>
                  <a:pt x="566" y="77"/>
                </a:cubicBezTo>
                <a:cubicBezTo>
                  <a:pt x="566" y="67"/>
                  <a:pt x="569" y="60"/>
                  <a:pt x="574" y="55"/>
                </a:cubicBezTo>
                <a:cubicBezTo>
                  <a:pt x="579" y="49"/>
                  <a:pt x="585" y="47"/>
                  <a:pt x="592" y="47"/>
                </a:cubicBezTo>
                <a:cubicBezTo>
                  <a:pt x="599" y="47"/>
                  <a:pt x="605" y="49"/>
                  <a:pt x="609" y="55"/>
                </a:cubicBezTo>
                <a:close/>
                <a:moveTo>
                  <a:pt x="606" y="71"/>
                </a:moveTo>
                <a:cubicBezTo>
                  <a:pt x="606" y="66"/>
                  <a:pt x="605" y="63"/>
                  <a:pt x="602" y="59"/>
                </a:cubicBezTo>
                <a:cubicBezTo>
                  <a:pt x="599" y="57"/>
                  <a:pt x="596" y="55"/>
                  <a:pt x="592" y="55"/>
                </a:cubicBezTo>
                <a:cubicBezTo>
                  <a:pt x="587" y="55"/>
                  <a:pt x="583" y="57"/>
                  <a:pt x="581" y="59"/>
                </a:cubicBezTo>
                <a:cubicBezTo>
                  <a:pt x="577" y="63"/>
                  <a:pt x="576" y="66"/>
                  <a:pt x="575" y="71"/>
                </a:cubicBezTo>
                <a:cubicBezTo>
                  <a:pt x="575" y="71"/>
                  <a:pt x="575" y="71"/>
                  <a:pt x="606" y="71"/>
                </a:cubicBezTo>
                <a:close/>
                <a:moveTo>
                  <a:pt x="639" y="50"/>
                </a:moveTo>
                <a:cubicBezTo>
                  <a:pt x="637" y="53"/>
                  <a:pt x="634" y="57"/>
                  <a:pt x="633" y="60"/>
                </a:cubicBezTo>
                <a:cubicBezTo>
                  <a:pt x="633" y="60"/>
                  <a:pt x="633" y="60"/>
                  <a:pt x="633" y="48"/>
                </a:cubicBezTo>
                <a:cubicBezTo>
                  <a:pt x="633" y="48"/>
                  <a:pt x="633" y="48"/>
                  <a:pt x="625" y="48"/>
                </a:cubicBezTo>
                <a:cubicBezTo>
                  <a:pt x="625" y="48"/>
                  <a:pt x="625" y="48"/>
                  <a:pt x="625" y="105"/>
                </a:cubicBezTo>
                <a:cubicBezTo>
                  <a:pt x="625" y="105"/>
                  <a:pt x="625" y="105"/>
                  <a:pt x="633" y="105"/>
                </a:cubicBezTo>
                <a:cubicBezTo>
                  <a:pt x="633" y="105"/>
                  <a:pt x="633" y="105"/>
                  <a:pt x="633" y="76"/>
                </a:cubicBezTo>
                <a:cubicBezTo>
                  <a:pt x="633" y="70"/>
                  <a:pt x="634" y="65"/>
                  <a:pt x="638" y="61"/>
                </a:cubicBezTo>
                <a:cubicBezTo>
                  <a:pt x="640" y="58"/>
                  <a:pt x="643" y="57"/>
                  <a:pt x="646" y="57"/>
                </a:cubicBezTo>
                <a:cubicBezTo>
                  <a:pt x="650" y="57"/>
                  <a:pt x="652" y="57"/>
                  <a:pt x="653" y="58"/>
                </a:cubicBezTo>
                <a:cubicBezTo>
                  <a:pt x="653" y="48"/>
                  <a:pt x="653" y="48"/>
                  <a:pt x="653" y="48"/>
                </a:cubicBezTo>
                <a:lnTo>
                  <a:pt x="639" y="50"/>
                </a:lnTo>
                <a:close/>
                <a:moveTo>
                  <a:pt x="465" y="55"/>
                </a:moveTo>
                <a:cubicBezTo>
                  <a:pt x="468" y="59"/>
                  <a:pt x="471" y="66"/>
                  <a:pt x="471" y="75"/>
                </a:cubicBezTo>
                <a:cubicBezTo>
                  <a:pt x="471" y="75"/>
                  <a:pt x="471" y="75"/>
                  <a:pt x="471" y="80"/>
                </a:cubicBezTo>
                <a:cubicBezTo>
                  <a:pt x="432" y="80"/>
                  <a:pt x="432" y="80"/>
                  <a:pt x="432" y="80"/>
                </a:cubicBezTo>
                <a:cubicBezTo>
                  <a:pt x="432" y="86"/>
                  <a:pt x="433" y="91"/>
                  <a:pt x="436" y="94"/>
                </a:cubicBezTo>
                <a:cubicBezTo>
                  <a:pt x="440" y="97"/>
                  <a:pt x="443" y="99"/>
                  <a:pt x="449" y="99"/>
                </a:cubicBezTo>
                <a:cubicBezTo>
                  <a:pt x="455" y="99"/>
                  <a:pt x="461" y="97"/>
                  <a:pt x="466" y="93"/>
                </a:cubicBezTo>
                <a:cubicBezTo>
                  <a:pt x="466" y="101"/>
                  <a:pt x="466" y="101"/>
                  <a:pt x="466" y="101"/>
                </a:cubicBezTo>
                <a:cubicBezTo>
                  <a:pt x="462" y="105"/>
                  <a:pt x="455" y="106"/>
                  <a:pt x="447" y="106"/>
                </a:cubicBezTo>
                <a:cubicBezTo>
                  <a:pt x="440" y="106"/>
                  <a:pt x="434" y="104"/>
                  <a:pt x="429" y="99"/>
                </a:cubicBezTo>
                <a:cubicBezTo>
                  <a:pt x="424" y="94"/>
                  <a:pt x="422" y="87"/>
                  <a:pt x="422" y="77"/>
                </a:cubicBezTo>
                <a:cubicBezTo>
                  <a:pt x="422" y="67"/>
                  <a:pt x="424" y="60"/>
                  <a:pt x="429" y="55"/>
                </a:cubicBezTo>
                <a:cubicBezTo>
                  <a:pt x="434" y="49"/>
                  <a:pt x="441" y="47"/>
                  <a:pt x="447" y="47"/>
                </a:cubicBezTo>
                <a:cubicBezTo>
                  <a:pt x="455" y="47"/>
                  <a:pt x="461" y="49"/>
                  <a:pt x="465" y="55"/>
                </a:cubicBezTo>
                <a:close/>
                <a:moveTo>
                  <a:pt x="461" y="71"/>
                </a:moveTo>
                <a:cubicBezTo>
                  <a:pt x="461" y="66"/>
                  <a:pt x="460" y="63"/>
                  <a:pt x="458" y="59"/>
                </a:cubicBezTo>
                <a:cubicBezTo>
                  <a:pt x="455" y="57"/>
                  <a:pt x="452" y="55"/>
                  <a:pt x="447" y="55"/>
                </a:cubicBezTo>
                <a:cubicBezTo>
                  <a:pt x="443" y="55"/>
                  <a:pt x="440" y="57"/>
                  <a:pt x="436" y="59"/>
                </a:cubicBezTo>
                <a:cubicBezTo>
                  <a:pt x="434" y="63"/>
                  <a:pt x="432" y="66"/>
                  <a:pt x="432" y="71"/>
                </a:cubicBezTo>
                <a:cubicBezTo>
                  <a:pt x="432" y="71"/>
                  <a:pt x="432" y="71"/>
                  <a:pt x="461" y="71"/>
                </a:cubicBezTo>
                <a:close/>
                <a:moveTo>
                  <a:pt x="396" y="61"/>
                </a:moveTo>
                <a:cubicBezTo>
                  <a:pt x="390" y="59"/>
                  <a:pt x="387" y="57"/>
                  <a:pt x="384" y="54"/>
                </a:cubicBezTo>
                <a:cubicBezTo>
                  <a:pt x="383" y="52"/>
                  <a:pt x="382" y="48"/>
                  <a:pt x="382" y="44"/>
                </a:cubicBezTo>
                <a:cubicBezTo>
                  <a:pt x="382" y="41"/>
                  <a:pt x="383" y="38"/>
                  <a:pt x="385" y="36"/>
                </a:cubicBezTo>
                <a:cubicBezTo>
                  <a:pt x="388" y="33"/>
                  <a:pt x="391" y="32"/>
                  <a:pt x="396" y="32"/>
                </a:cubicBezTo>
                <a:cubicBezTo>
                  <a:pt x="402" y="32"/>
                  <a:pt x="408" y="35"/>
                  <a:pt x="411" y="37"/>
                </a:cubicBezTo>
                <a:cubicBezTo>
                  <a:pt x="411" y="37"/>
                  <a:pt x="411" y="37"/>
                  <a:pt x="411" y="27"/>
                </a:cubicBezTo>
                <a:cubicBezTo>
                  <a:pt x="408" y="25"/>
                  <a:pt x="403" y="24"/>
                  <a:pt x="396" y="24"/>
                </a:cubicBezTo>
                <a:cubicBezTo>
                  <a:pt x="389" y="24"/>
                  <a:pt x="383" y="26"/>
                  <a:pt x="378" y="30"/>
                </a:cubicBezTo>
                <a:cubicBezTo>
                  <a:pt x="373" y="35"/>
                  <a:pt x="371" y="40"/>
                  <a:pt x="371" y="46"/>
                </a:cubicBezTo>
                <a:cubicBezTo>
                  <a:pt x="371" y="50"/>
                  <a:pt x="372" y="54"/>
                  <a:pt x="376" y="58"/>
                </a:cubicBezTo>
                <a:cubicBezTo>
                  <a:pt x="378" y="61"/>
                  <a:pt x="383" y="65"/>
                  <a:pt x="389" y="69"/>
                </a:cubicBezTo>
                <a:cubicBezTo>
                  <a:pt x="395" y="72"/>
                  <a:pt x="400" y="75"/>
                  <a:pt x="402" y="77"/>
                </a:cubicBezTo>
                <a:cubicBezTo>
                  <a:pt x="404" y="80"/>
                  <a:pt x="405" y="83"/>
                  <a:pt x="405" y="87"/>
                </a:cubicBezTo>
                <a:cubicBezTo>
                  <a:pt x="405" y="94"/>
                  <a:pt x="401" y="98"/>
                  <a:pt x="390" y="98"/>
                </a:cubicBezTo>
                <a:cubicBezTo>
                  <a:pt x="388" y="98"/>
                  <a:pt x="384" y="98"/>
                  <a:pt x="381" y="97"/>
                </a:cubicBezTo>
                <a:cubicBezTo>
                  <a:pt x="377" y="95"/>
                  <a:pt x="373" y="93"/>
                  <a:pt x="371" y="92"/>
                </a:cubicBezTo>
                <a:cubicBezTo>
                  <a:pt x="371" y="92"/>
                  <a:pt x="371" y="92"/>
                  <a:pt x="371" y="103"/>
                </a:cubicBezTo>
                <a:cubicBezTo>
                  <a:pt x="373" y="104"/>
                  <a:pt x="376" y="105"/>
                  <a:pt x="379" y="105"/>
                </a:cubicBezTo>
                <a:cubicBezTo>
                  <a:pt x="383" y="106"/>
                  <a:pt x="387" y="106"/>
                  <a:pt x="389" y="106"/>
                </a:cubicBezTo>
                <a:cubicBezTo>
                  <a:pt x="398" y="106"/>
                  <a:pt x="404" y="105"/>
                  <a:pt x="409" y="100"/>
                </a:cubicBezTo>
                <a:cubicBezTo>
                  <a:pt x="413" y="97"/>
                  <a:pt x="415" y="92"/>
                  <a:pt x="415" y="86"/>
                </a:cubicBezTo>
                <a:cubicBezTo>
                  <a:pt x="415" y="81"/>
                  <a:pt x="414" y="76"/>
                  <a:pt x="410" y="72"/>
                </a:cubicBezTo>
                <a:cubicBezTo>
                  <a:pt x="408" y="69"/>
                  <a:pt x="403" y="66"/>
                  <a:pt x="396" y="61"/>
                </a:cubicBezTo>
                <a:close/>
                <a:moveTo>
                  <a:pt x="183" y="60"/>
                </a:moveTo>
                <a:cubicBezTo>
                  <a:pt x="177" y="57"/>
                  <a:pt x="173" y="54"/>
                  <a:pt x="171" y="52"/>
                </a:cubicBezTo>
                <a:cubicBezTo>
                  <a:pt x="168" y="49"/>
                  <a:pt x="167" y="46"/>
                  <a:pt x="167" y="42"/>
                </a:cubicBezTo>
                <a:cubicBezTo>
                  <a:pt x="167" y="39"/>
                  <a:pt x="168" y="36"/>
                  <a:pt x="171" y="33"/>
                </a:cubicBezTo>
                <a:cubicBezTo>
                  <a:pt x="174" y="31"/>
                  <a:pt x="178" y="30"/>
                  <a:pt x="183" y="30"/>
                </a:cubicBezTo>
                <a:cubicBezTo>
                  <a:pt x="189" y="30"/>
                  <a:pt x="195" y="32"/>
                  <a:pt x="200" y="35"/>
                </a:cubicBezTo>
                <a:cubicBezTo>
                  <a:pt x="200" y="35"/>
                  <a:pt x="200" y="35"/>
                  <a:pt x="200" y="24"/>
                </a:cubicBezTo>
                <a:cubicBezTo>
                  <a:pt x="196" y="22"/>
                  <a:pt x="191" y="21"/>
                  <a:pt x="183" y="21"/>
                </a:cubicBezTo>
                <a:cubicBezTo>
                  <a:pt x="175" y="21"/>
                  <a:pt x="169" y="23"/>
                  <a:pt x="164" y="28"/>
                </a:cubicBezTo>
                <a:cubicBezTo>
                  <a:pt x="159" y="32"/>
                  <a:pt x="157" y="37"/>
                  <a:pt x="157" y="43"/>
                </a:cubicBezTo>
                <a:cubicBezTo>
                  <a:pt x="157" y="48"/>
                  <a:pt x="158" y="52"/>
                  <a:pt x="161" y="56"/>
                </a:cubicBezTo>
                <a:cubicBezTo>
                  <a:pt x="164" y="59"/>
                  <a:pt x="168" y="63"/>
                  <a:pt x="175" y="67"/>
                </a:cubicBezTo>
                <a:cubicBezTo>
                  <a:pt x="182" y="71"/>
                  <a:pt x="186" y="74"/>
                  <a:pt x="188" y="76"/>
                </a:cubicBezTo>
                <a:cubicBezTo>
                  <a:pt x="191" y="79"/>
                  <a:pt x="193" y="82"/>
                  <a:pt x="193" y="85"/>
                </a:cubicBezTo>
                <a:cubicBezTo>
                  <a:pt x="193" y="94"/>
                  <a:pt x="187" y="98"/>
                  <a:pt x="176" y="98"/>
                </a:cubicBezTo>
                <a:cubicBezTo>
                  <a:pt x="173" y="98"/>
                  <a:pt x="170" y="97"/>
                  <a:pt x="166" y="96"/>
                </a:cubicBezTo>
                <a:cubicBezTo>
                  <a:pt x="162" y="94"/>
                  <a:pt x="159" y="93"/>
                  <a:pt x="156" y="90"/>
                </a:cubicBezTo>
                <a:cubicBezTo>
                  <a:pt x="156" y="90"/>
                  <a:pt x="156" y="90"/>
                  <a:pt x="156" y="102"/>
                </a:cubicBezTo>
                <a:cubicBezTo>
                  <a:pt x="158" y="103"/>
                  <a:pt x="161" y="104"/>
                  <a:pt x="165" y="105"/>
                </a:cubicBezTo>
                <a:cubicBezTo>
                  <a:pt x="169" y="106"/>
                  <a:pt x="172" y="107"/>
                  <a:pt x="175" y="107"/>
                </a:cubicBezTo>
                <a:cubicBezTo>
                  <a:pt x="185" y="107"/>
                  <a:pt x="192" y="104"/>
                  <a:pt x="196" y="100"/>
                </a:cubicBezTo>
                <a:cubicBezTo>
                  <a:pt x="201" y="96"/>
                  <a:pt x="203" y="91"/>
                  <a:pt x="203" y="84"/>
                </a:cubicBezTo>
                <a:cubicBezTo>
                  <a:pt x="203" y="79"/>
                  <a:pt x="201" y="75"/>
                  <a:pt x="198" y="71"/>
                </a:cubicBezTo>
                <a:cubicBezTo>
                  <a:pt x="195" y="68"/>
                  <a:pt x="190" y="64"/>
                  <a:pt x="183" y="60"/>
                </a:cubicBezTo>
                <a:close/>
                <a:moveTo>
                  <a:pt x="313" y="23"/>
                </a:moveTo>
                <a:cubicBezTo>
                  <a:pt x="313" y="23"/>
                  <a:pt x="313" y="23"/>
                  <a:pt x="303" y="23"/>
                </a:cubicBezTo>
                <a:cubicBezTo>
                  <a:pt x="303" y="23"/>
                  <a:pt x="303" y="23"/>
                  <a:pt x="303" y="105"/>
                </a:cubicBezTo>
                <a:cubicBezTo>
                  <a:pt x="303" y="105"/>
                  <a:pt x="303" y="105"/>
                  <a:pt x="347" y="105"/>
                </a:cubicBezTo>
                <a:cubicBezTo>
                  <a:pt x="347" y="105"/>
                  <a:pt x="347" y="105"/>
                  <a:pt x="347" y="96"/>
                </a:cubicBezTo>
                <a:cubicBezTo>
                  <a:pt x="347" y="96"/>
                  <a:pt x="347" y="96"/>
                  <a:pt x="313" y="96"/>
                </a:cubicBezTo>
                <a:lnTo>
                  <a:pt x="313" y="23"/>
                </a:lnTo>
                <a:close/>
                <a:moveTo>
                  <a:pt x="280" y="33"/>
                </a:moveTo>
                <a:cubicBezTo>
                  <a:pt x="287" y="40"/>
                  <a:pt x="290" y="51"/>
                  <a:pt x="290" y="63"/>
                </a:cubicBezTo>
                <a:cubicBezTo>
                  <a:pt x="290" y="74"/>
                  <a:pt x="288" y="84"/>
                  <a:pt x="282" y="91"/>
                </a:cubicBezTo>
                <a:cubicBezTo>
                  <a:pt x="277" y="99"/>
                  <a:pt x="270" y="103"/>
                  <a:pt x="260" y="106"/>
                </a:cubicBezTo>
                <a:cubicBezTo>
                  <a:pt x="280" y="126"/>
                  <a:pt x="280" y="126"/>
                  <a:pt x="280" y="126"/>
                </a:cubicBezTo>
                <a:cubicBezTo>
                  <a:pt x="266" y="126"/>
                  <a:pt x="266" y="126"/>
                  <a:pt x="266" y="126"/>
                </a:cubicBezTo>
                <a:cubicBezTo>
                  <a:pt x="250" y="107"/>
                  <a:pt x="250" y="107"/>
                  <a:pt x="250" y="107"/>
                </a:cubicBezTo>
                <a:cubicBezTo>
                  <a:pt x="238" y="107"/>
                  <a:pt x="229" y="103"/>
                  <a:pt x="222" y="95"/>
                </a:cubicBezTo>
                <a:cubicBezTo>
                  <a:pt x="214" y="87"/>
                  <a:pt x="211" y="77"/>
                  <a:pt x="211" y="65"/>
                </a:cubicBezTo>
                <a:cubicBezTo>
                  <a:pt x="211" y="52"/>
                  <a:pt x="214" y="42"/>
                  <a:pt x="221" y="34"/>
                </a:cubicBezTo>
                <a:cubicBezTo>
                  <a:pt x="229" y="26"/>
                  <a:pt x="239" y="21"/>
                  <a:pt x="252" y="21"/>
                </a:cubicBezTo>
                <a:cubicBezTo>
                  <a:pt x="263" y="21"/>
                  <a:pt x="272" y="25"/>
                  <a:pt x="280" y="33"/>
                </a:cubicBezTo>
                <a:close/>
                <a:moveTo>
                  <a:pt x="280" y="64"/>
                </a:moveTo>
                <a:cubicBezTo>
                  <a:pt x="280" y="53"/>
                  <a:pt x="277" y="44"/>
                  <a:pt x="272" y="39"/>
                </a:cubicBezTo>
                <a:cubicBezTo>
                  <a:pt x="267" y="33"/>
                  <a:pt x="260" y="30"/>
                  <a:pt x="251" y="30"/>
                </a:cubicBezTo>
                <a:cubicBezTo>
                  <a:pt x="242" y="30"/>
                  <a:pt x="235" y="33"/>
                  <a:pt x="229" y="39"/>
                </a:cubicBezTo>
                <a:cubicBezTo>
                  <a:pt x="224" y="46"/>
                  <a:pt x="221" y="54"/>
                  <a:pt x="221" y="64"/>
                </a:cubicBezTo>
                <a:cubicBezTo>
                  <a:pt x="221" y="74"/>
                  <a:pt x="224" y="83"/>
                  <a:pt x="229" y="89"/>
                </a:cubicBezTo>
                <a:cubicBezTo>
                  <a:pt x="235" y="95"/>
                  <a:pt x="242" y="98"/>
                  <a:pt x="250" y="98"/>
                </a:cubicBezTo>
                <a:cubicBezTo>
                  <a:pt x="259" y="98"/>
                  <a:pt x="267" y="95"/>
                  <a:pt x="272" y="89"/>
                </a:cubicBezTo>
                <a:cubicBezTo>
                  <a:pt x="277" y="83"/>
                  <a:pt x="280" y="75"/>
                  <a:pt x="280" y="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4" name="Freeform 10"/>
          <p:cNvSpPr>
            <a:spLocks noEditPoints="1"/>
          </p:cNvSpPr>
          <p:nvPr/>
        </p:nvSpPr>
        <p:spPr bwMode="auto">
          <a:xfrm>
            <a:off x="8229233" y="5071157"/>
            <a:ext cx="1178265" cy="258643"/>
          </a:xfrm>
          <a:custGeom>
            <a:avLst/>
            <a:gdLst>
              <a:gd name="T0" fmla="*/ 186 w 1125"/>
              <a:gd name="T1" fmla="*/ 119 h 245"/>
              <a:gd name="T2" fmla="*/ 2 w 1125"/>
              <a:gd name="T3" fmla="*/ 220 h 245"/>
              <a:gd name="T4" fmla="*/ 1053 w 1125"/>
              <a:gd name="T5" fmla="*/ 173 h 245"/>
              <a:gd name="T6" fmla="*/ 1073 w 1125"/>
              <a:gd name="T7" fmla="*/ 214 h 245"/>
              <a:gd name="T8" fmla="*/ 1086 w 1125"/>
              <a:gd name="T9" fmla="*/ 167 h 245"/>
              <a:gd name="T10" fmla="*/ 307 w 1125"/>
              <a:gd name="T11" fmla="*/ 197 h 245"/>
              <a:gd name="T12" fmla="*/ 280 w 1125"/>
              <a:gd name="T13" fmla="*/ 154 h 245"/>
              <a:gd name="T14" fmla="*/ 341 w 1125"/>
              <a:gd name="T15" fmla="*/ 154 h 245"/>
              <a:gd name="T16" fmla="*/ 314 w 1125"/>
              <a:gd name="T17" fmla="*/ 197 h 245"/>
              <a:gd name="T18" fmla="*/ 886 w 1125"/>
              <a:gd name="T19" fmla="*/ 217 h 245"/>
              <a:gd name="T20" fmla="*/ 887 w 1125"/>
              <a:gd name="T21" fmla="*/ 170 h 245"/>
              <a:gd name="T22" fmla="*/ 893 w 1125"/>
              <a:gd name="T23" fmla="*/ 198 h 245"/>
              <a:gd name="T24" fmla="*/ 916 w 1125"/>
              <a:gd name="T25" fmla="*/ 193 h 245"/>
              <a:gd name="T26" fmla="*/ 0 w 1125"/>
              <a:gd name="T27" fmla="*/ 220 h 245"/>
              <a:gd name="T28" fmla="*/ 182 w 1125"/>
              <a:gd name="T29" fmla="*/ 192 h 245"/>
              <a:gd name="T30" fmla="*/ 116 w 1125"/>
              <a:gd name="T31" fmla="*/ 179 h 245"/>
              <a:gd name="T32" fmla="*/ 117 w 1125"/>
              <a:gd name="T33" fmla="*/ 174 h 245"/>
              <a:gd name="T34" fmla="*/ 0 w 1125"/>
              <a:gd name="T35" fmla="*/ 220 h 245"/>
              <a:gd name="T36" fmla="*/ 409 w 1125"/>
              <a:gd name="T37" fmla="*/ 221 h 245"/>
              <a:gd name="T38" fmla="*/ 398 w 1125"/>
              <a:gd name="T39" fmla="*/ 178 h 245"/>
              <a:gd name="T40" fmla="*/ 1121 w 1125"/>
              <a:gd name="T41" fmla="*/ 196 h 245"/>
              <a:gd name="T42" fmla="*/ 1122 w 1125"/>
              <a:gd name="T43" fmla="*/ 176 h 245"/>
              <a:gd name="T44" fmla="*/ 1105 w 1125"/>
              <a:gd name="T45" fmla="*/ 196 h 245"/>
              <a:gd name="T46" fmla="*/ 1105 w 1125"/>
              <a:gd name="T47" fmla="*/ 221 h 245"/>
              <a:gd name="T48" fmla="*/ 0 w 1125"/>
              <a:gd name="T49" fmla="*/ 220 h 245"/>
              <a:gd name="T50" fmla="*/ 369 w 1125"/>
              <a:gd name="T51" fmla="*/ 152 h 245"/>
              <a:gd name="T52" fmla="*/ 978 w 1125"/>
              <a:gd name="T53" fmla="*/ 176 h 245"/>
              <a:gd name="T54" fmla="*/ 937 w 1125"/>
              <a:gd name="T55" fmla="*/ 166 h 245"/>
              <a:gd name="T56" fmla="*/ 971 w 1125"/>
              <a:gd name="T57" fmla="*/ 188 h 245"/>
              <a:gd name="T58" fmla="*/ 1002 w 1125"/>
              <a:gd name="T59" fmla="*/ 175 h 245"/>
              <a:gd name="T60" fmla="*/ 665 w 1125"/>
              <a:gd name="T61" fmla="*/ 150 h 245"/>
              <a:gd name="T62" fmla="*/ 656 w 1125"/>
              <a:gd name="T63" fmla="*/ 205 h 245"/>
              <a:gd name="T64" fmla="*/ 665 w 1125"/>
              <a:gd name="T65" fmla="*/ 204 h 245"/>
              <a:gd name="T66" fmla="*/ 769 w 1125"/>
              <a:gd name="T67" fmla="*/ 181 h 245"/>
              <a:gd name="T68" fmla="*/ 769 w 1125"/>
              <a:gd name="T69" fmla="*/ 181 h 245"/>
              <a:gd name="T70" fmla="*/ 752 w 1125"/>
              <a:gd name="T71" fmla="*/ 204 h 245"/>
              <a:gd name="T72" fmla="*/ 642 w 1125"/>
              <a:gd name="T73" fmla="*/ 139 h 245"/>
              <a:gd name="T74" fmla="*/ 624 w 1125"/>
              <a:gd name="T75" fmla="*/ 173 h 245"/>
              <a:gd name="T76" fmla="*/ 633 w 1125"/>
              <a:gd name="T77" fmla="*/ 166 h 245"/>
              <a:gd name="T78" fmla="*/ 772 w 1125"/>
              <a:gd name="T79" fmla="*/ 166 h 245"/>
              <a:gd name="T80" fmla="*/ 779 w 1125"/>
              <a:gd name="T81" fmla="*/ 245 h 245"/>
              <a:gd name="T82" fmla="*/ 837 w 1125"/>
              <a:gd name="T83" fmla="*/ 175 h 245"/>
              <a:gd name="T84" fmla="*/ 837 w 1125"/>
              <a:gd name="T85" fmla="*/ 189 h 245"/>
              <a:gd name="T86" fmla="*/ 873 w 1125"/>
              <a:gd name="T87" fmla="*/ 187 h 245"/>
              <a:gd name="T88" fmla="*/ 533 w 1125"/>
              <a:gd name="T89" fmla="*/ 174 h 245"/>
              <a:gd name="T90" fmla="*/ 522 w 1125"/>
              <a:gd name="T91" fmla="*/ 180 h 245"/>
              <a:gd name="T92" fmla="*/ 522 w 1125"/>
              <a:gd name="T93" fmla="*/ 209 h 245"/>
              <a:gd name="T94" fmla="*/ 541 w 1125"/>
              <a:gd name="T95" fmla="*/ 190 h 245"/>
              <a:gd name="T96" fmla="*/ 462 w 1125"/>
              <a:gd name="T97" fmla="*/ 193 h 245"/>
              <a:gd name="T98" fmla="*/ 489 w 1125"/>
              <a:gd name="T99" fmla="*/ 172 h 245"/>
              <a:gd name="T100" fmla="*/ 507 w 1125"/>
              <a:gd name="T101" fmla="*/ 193 h 245"/>
              <a:gd name="T102" fmla="*/ 1035 w 1125"/>
              <a:gd name="T103" fmla="*/ 151 h 245"/>
              <a:gd name="T104" fmla="*/ 1035 w 1125"/>
              <a:gd name="T105" fmla="*/ 166 h 245"/>
              <a:gd name="T106" fmla="*/ 434 w 1125"/>
              <a:gd name="T107" fmla="*/ 166 h 245"/>
              <a:gd name="T108" fmla="*/ 462 w 1125"/>
              <a:gd name="T109" fmla="*/ 175 h 245"/>
              <a:gd name="T110" fmla="*/ 605 w 1125"/>
              <a:gd name="T111" fmla="*/ 213 h 245"/>
              <a:gd name="T112" fmla="*/ 606 w 1125"/>
              <a:gd name="T113" fmla="*/ 172 h 245"/>
              <a:gd name="T114" fmla="*/ 574 w 1125"/>
              <a:gd name="T115" fmla="*/ 20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5" h="245">
                <a:moveTo>
                  <a:pt x="0" y="220"/>
                </a:moveTo>
                <a:cubicBezTo>
                  <a:pt x="0" y="220"/>
                  <a:pt x="1" y="220"/>
                  <a:pt x="1" y="220"/>
                </a:cubicBezTo>
                <a:cubicBezTo>
                  <a:pt x="0" y="220"/>
                  <a:pt x="0" y="220"/>
                  <a:pt x="0" y="221"/>
                </a:cubicBezTo>
                <a:cubicBezTo>
                  <a:pt x="0" y="221"/>
                  <a:pt x="0" y="220"/>
                  <a:pt x="0" y="220"/>
                </a:cubicBezTo>
                <a:close/>
                <a:moveTo>
                  <a:pt x="200" y="107"/>
                </a:moveTo>
                <a:cubicBezTo>
                  <a:pt x="195" y="112"/>
                  <a:pt x="192" y="115"/>
                  <a:pt x="186" y="119"/>
                </a:cubicBezTo>
                <a:cubicBezTo>
                  <a:pt x="186" y="197"/>
                  <a:pt x="186" y="197"/>
                  <a:pt x="186" y="197"/>
                </a:cubicBezTo>
                <a:cubicBezTo>
                  <a:pt x="182" y="198"/>
                  <a:pt x="182" y="198"/>
                  <a:pt x="182" y="198"/>
                </a:cubicBezTo>
                <a:cubicBezTo>
                  <a:pt x="182" y="198"/>
                  <a:pt x="161" y="192"/>
                  <a:pt x="126" y="191"/>
                </a:cubicBezTo>
                <a:cubicBezTo>
                  <a:pt x="93" y="190"/>
                  <a:pt x="45" y="198"/>
                  <a:pt x="7" y="217"/>
                </a:cubicBezTo>
                <a:cubicBezTo>
                  <a:pt x="5" y="218"/>
                  <a:pt x="3" y="219"/>
                  <a:pt x="1" y="220"/>
                </a:cubicBezTo>
                <a:cubicBezTo>
                  <a:pt x="2" y="220"/>
                  <a:pt x="2" y="220"/>
                  <a:pt x="2" y="220"/>
                </a:cubicBezTo>
                <a:cubicBezTo>
                  <a:pt x="2" y="220"/>
                  <a:pt x="108" y="179"/>
                  <a:pt x="231" y="221"/>
                </a:cubicBezTo>
                <a:cubicBezTo>
                  <a:pt x="236" y="220"/>
                  <a:pt x="236" y="220"/>
                  <a:pt x="236" y="220"/>
                </a:cubicBezTo>
                <a:cubicBezTo>
                  <a:pt x="236" y="78"/>
                  <a:pt x="236" y="78"/>
                  <a:pt x="236" y="78"/>
                </a:cubicBezTo>
                <a:cubicBezTo>
                  <a:pt x="232" y="75"/>
                  <a:pt x="232" y="75"/>
                  <a:pt x="232" y="75"/>
                </a:cubicBezTo>
                <a:cubicBezTo>
                  <a:pt x="232" y="75"/>
                  <a:pt x="224" y="85"/>
                  <a:pt x="200" y="107"/>
                </a:cubicBezTo>
                <a:close/>
                <a:moveTo>
                  <a:pt x="1053" y="173"/>
                </a:moveTo>
                <a:cubicBezTo>
                  <a:pt x="1048" y="178"/>
                  <a:pt x="1046" y="185"/>
                  <a:pt x="1046" y="194"/>
                </a:cubicBezTo>
                <a:cubicBezTo>
                  <a:pt x="1046" y="202"/>
                  <a:pt x="1048" y="208"/>
                  <a:pt x="1052" y="214"/>
                </a:cubicBezTo>
                <a:cubicBezTo>
                  <a:pt x="1057" y="219"/>
                  <a:pt x="1064" y="221"/>
                  <a:pt x="1071" y="221"/>
                </a:cubicBezTo>
                <a:cubicBezTo>
                  <a:pt x="1077" y="221"/>
                  <a:pt x="1082" y="220"/>
                  <a:pt x="1086" y="217"/>
                </a:cubicBezTo>
                <a:cubicBezTo>
                  <a:pt x="1086" y="209"/>
                  <a:pt x="1086" y="209"/>
                  <a:pt x="1086" y="209"/>
                </a:cubicBezTo>
                <a:cubicBezTo>
                  <a:pt x="1082" y="212"/>
                  <a:pt x="1077" y="214"/>
                  <a:pt x="1073" y="214"/>
                </a:cubicBezTo>
                <a:cubicBezTo>
                  <a:pt x="1067" y="214"/>
                  <a:pt x="1063" y="212"/>
                  <a:pt x="1060" y="208"/>
                </a:cubicBezTo>
                <a:cubicBezTo>
                  <a:pt x="1056" y="205"/>
                  <a:pt x="1054" y="200"/>
                  <a:pt x="1054" y="193"/>
                </a:cubicBezTo>
                <a:cubicBezTo>
                  <a:pt x="1054" y="187"/>
                  <a:pt x="1056" y="182"/>
                  <a:pt x="1060" y="178"/>
                </a:cubicBezTo>
                <a:cubicBezTo>
                  <a:pt x="1063" y="174"/>
                  <a:pt x="1068" y="172"/>
                  <a:pt x="1073" y="172"/>
                </a:cubicBezTo>
                <a:cubicBezTo>
                  <a:pt x="1078" y="172"/>
                  <a:pt x="1082" y="174"/>
                  <a:pt x="1086" y="176"/>
                </a:cubicBezTo>
                <a:cubicBezTo>
                  <a:pt x="1086" y="176"/>
                  <a:pt x="1086" y="176"/>
                  <a:pt x="1086" y="167"/>
                </a:cubicBezTo>
                <a:cubicBezTo>
                  <a:pt x="1082" y="166"/>
                  <a:pt x="1078" y="165"/>
                  <a:pt x="1074" y="165"/>
                </a:cubicBezTo>
                <a:cubicBezTo>
                  <a:pt x="1065" y="165"/>
                  <a:pt x="1058" y="167"/>
                  <a:pt x="1053" y="173"/>
                </a:cubicBezTo>
                <a:close/>
                <a:moveTo>
                  <a:pt x="314" y="197"/>
                </a:moveTo>
                <a:cubicBezTo>
                  <a:pt x="314" y="198"/>
                  <a:pt x="312" y="202"/>
                  <a:pt x="311" y="206"/>
                </a:cubicBezTo>
                <a:cubicBezTo>
                  <a:pt x="311" y="206"/>
                  <a:pt x="311" y="206"/>
                  <a:pt x="311" y="206"/>
                </a:cubicBezTo>
                <a:cubicBezTo>
                  <a:pt x="310" y="204"/>
                  <a:pt x="309" y="201"/>
                  <a:pt x="307" y="197"/>
                </a:cubicBezTo>
                <a:cubicBezTo>
                  <a:pt x="307" y="197"/>
                  <a:pt x="307" y="197"/>
                  <a:pt x="284" y="144"/>
                </a:cubicBezTo>
                <a:cubicBezTo>
                  <a:pt x="284" y="144"/>
                  <a:pt x="284" y="144"/>
                  <a:pt x="272" y="144"/>
                </a:cubicBezTo>
                <a:cubicBezTo>
                  <a:pt x="272" y="144"/>
                  <a:pt x="272" y="144"/>
                  <a:pt x="272" y="220"/>
                </a:cubicBezTo>
                <a:cubicBezTo>
                  <a:pt x="272" y="220"/>
                  <a:pt x="272" y="220"/>
                  <a:pt x="281" y="220"/>
                </a:cubicBezTo>
                <a:cubicBezTo>
                  <a:pt x="281" y="220"/>
                  <a:pt x="281" y="220"/>
                  <a:pt x="281" y="169"/>
                </a:cubicBezTo>
                <a:cubicBezTo>
                  <a:pt x="281" y="162"/>
                  <a:pt x="281" y="157"/>
                  <a:pt x="280" y="154"/>
                </a:cubicBezTo>
                <a:cubicBezTo>
                  <a:pt x="280" y="154"/>
                  <a:pt x="280" y="154"/>
                  <a:pt x="281" y="154"/>
                </a:cubicBezTo>
                <a:cubicBezTo>
                  <a:pt x="282" y="158"/>
                  <a:pt x="282" y="160"/>
                  <a:pt x="283" y="162"/>
                </a:cubicBezTo>
                <a:cubicBezTo>
                  <a:pt x="283" y="162"/>
                  <a:pt x="283" y="162"/>
                  <a:pt x="309" y="220"/>
                </a:cubicBezTo>
                <a:cubicBezTo>
                  <a:pt x="309" y="220"/>
                  <a:pt x="309" y="220"/>
                  <a:pt x="313" y="220"/>
                </a:cubicBezTo>
                <a:cubicBezTo>
                  <a:pt x="313" y="220"/>
                  <a:pt x="313" y="220"/>
                  <a:pt x="339" y="162"/>
                </a:cubicBezTo>
                <a:cubicBezTo>
                  <a:pt x="339" y="160"/>
                  <a:pt x="340" y="158"/>
                  <a:pt x="341" y="154"/>
                </a:cubicBezTo>
                <a:cubicBezTo>
                  <a:pt x="340" y="160"/>
                  <a:pt x="340" y="165"/>
                  <a:pt x="340" y="169"/>
                </a:cubicBezTo>
                <a:cubicBezTo>
                  <a:pt x="340" y="169"/>
                  <a:pt x="340" y="169"/>
                  <a:pt x="340" y="220"/>
                </a:cubicBezTo>
                <a:cubicBezTo>
                  <a:pt x="340" y="220"/>
                  <a:pt x="340" y="220"/>
                  <a:pt x="349" y="220"/>
                </a:cubicBezTo>
                <a:cubicBezTo>
                  <a:pt x="349" y="220"/>
                  <a:pt x="349" y="220"/>
                  <a:pt x="349" y="144"/>
                </a:cubicBezTo>
                <a:cubicBezTo>
                  <a:pt x="349" y="144"/>
                  <a:pt x="349" y="144"/>
                  <a:pt x="338" y="144"/>
                </a:cubicBezTo>
                <a:cubicBezTo>
                  <a:pt x="338" y="144"/>
                  <a:pt x="338" y="144"/>
                  <a:pt x="314" y="197"/>
                </a:cubicBezTo>
                <a:close/>
                <a:moveTo>
                  <a:pt x="925" y="185"/>
                </a:moveTo>
                <a:cubicBezTo>
                  <a:pt x="925" y="185"/>
                  <a:pt x="925" y="185"/>
                  <a:pt x="925" y="220"/>
                </a:cubicBezTo>
                <a:cubicBezTo>
                  <a:pt x="916" y="220"/>
                  <a:pt x="916" y="220"/>
                  <a:pt x="916" y="220"/>
                </a:cubicBezTo>
                <a:cubicBezTo>
                  <a:pt x="916" y="211"/>
                  <a:pt x="916" y="211"/>
                  <a:pt x="916" y="211"/>
                </a:cubicBezTo>
                <a:cubicBezTo>
                  <a:pt x="912" y="218"/>
                  <a:pt x="906" y="221"/>
                  <a:pt x="899" y="221"/>
                </a:cubicBezTo>
                <a:cubicBezTo>
                  <a:pt x="893" y="221"/>
                  <a:pt x="889" y="220"/>
                  <a:pt x="886" y="217"/>
                </a:cubicBezTo>
                <a:cubicBezTo>
                  <a:pt x="883" y="214"/>
                  <a:pt x="882" y="210"/>
                  <a:pt x="882" y="205"/>
                </a:cubicBezTo>
                <a:cubicBezTo>
                  <a:pt x="882" y="195"/>
                  <a:pt x="888" y="190"/>
                  <a:pt x="899" y="188"/>
                </a:cubicBezTo>
                <a:cubicBezTo>
                  <a:pt x="916" y="185"/>
                  <a:pt x="916" y="185"/>
                  <a:pt x="916" y="185"/>
                </a:cubicBezTo>
                <a:cubicBezTo>
                  <a:pt x="916" y="176"/>
                  <a:pt x="912" y="172"/>
                  <a:pt x="905" y="172"/>
                </a:cubicBezTo>
                <a:cubicBezTo>
                  <a:pt x="898" y="172"/>
                  <a:pt x="892" y="174"/>
                  <a:pt x="887" y="178"/>
                </a:cubicBezTo>
                <a:cubicBezTo>
                  <a:pt x="887" y="170"/>
                  <a:pt x="887" y="170"/>
                  <a:pt x="887" y="170"/>
                </a:cubicBezTo>
                <a:cubicBezTo>
                  <a:pt x="889" y="169"/>
                  <a:pt x="891" y="168"/>
                  <a:pt x="895" y="166"/>
                </a:cubicBezTo>
                <a:cubicBezTo>
                  <a:pt x="898" y="165"/>
                  <a:pt x="902" y="165"/>
                  <a:pt x="905" y="165"/>
                </a:cubicBezTo>
                <a:cubicBezTo>
                  <a:pt x="918" y="165"/>
                  <a:pt x="925" y="171"/>
                  <a:pt x="925" y="185"/>
                </a:cubicBezTo>
                <a:close/>
                <a:moveTo>
                  <a:pt x="916" y="193"/>
                </a:moveTo>
                <a:cubicBezTo>
                  <a:pt x="903" y="194"/>
                  <a:pt x="903" y="194"/>
                  <a:pt x="903" y="194"/>
                </a:cubicBezTo>
                <a:cubicBezTo>
                  <a:pt x="898" y="195"/>
                  <a:pt x="895" y="196"/>
                  <a:pt x="893" y="198"/>
                </a:cubicBezTo>
                <a:cubicBezTo>
                  <a:pt x="891" y="199"/>
                  <a:pt x="890" y="202"/>
                  <a:pt x="890" y="205"/>
                </a:cubicBezTo>
                <a:cubicBezTo>
                  <a:pt x="890" y="207"/>
                  <a:pt x="892" y="210"/>
                  <a:pt x="893" y="211"/>
                </a:cubicBezTo>
                <a:cubicBezTo>
                  <a:pt x="895" y="213"/>
                  <a:pt x="898" y="214"/>
                  <a:pt x="901" y="214"/>
                </a:cubicBezTo>
                <a:cubicBezTo>
                  <a:pt x="905" y="214"/>
                  <a:pt x="909" y="212"/>
                  <a:pt x="911" y="209"/>
                </a:cubicBezTo>
                <a:cubicBezTo>
                  <a:pt x="914" y="206"/>
                  <a:pt x="916" y="202"/>
                  <a:pt x="916" y="198"/>
                </a:cubicBezTo>
                <a:cubicBezTo>
                  <a:pt x="916" y="198"/>
                  <a:pt x="916" y="198"/>
                  <a:pt x="916" y="193"/>
                </a:cubicBezTo>
                <a:close/>
                <a:moveTo>
                  <a:pt x="365" y="220"/>
                </a:moveTo>
                <a:cubicBezTo>
                  <a:pt x="365" y="220"/>
                  <a:pt x="365" y="220"/>
                  <a:pt x="373" y="220"/>
                </a:cubicBezTo>
                <a:cubicBezTo>
                  <a:pt x="373" y="166"/>
                  <a:pt x="373" y="166"/>
                  <a:pt x="373" y="166"/>
                </a:cubicBezTo>
                <a:cubicBezTo>
                  <a:pt x="373" y="166"/>
                  <a:pt x="373" y="166"/>
                  <a:pt x="365" y="166"/>
                </a:cubicBezTo>
                <a:cubicBezTo>
                  <a:pt x="365" y="166"/>
                  <a:pt x="365" y="166"/>
                  <a:pt x="365" y="220"/>
                </a:cubicBezTo>
                <a:close/>
                <a:moveTo>
                  <a:pt x="0" y="220"/>
                </a:moveTo>
                <a:cubicBezTo>
                  <a:pt x="1" y="220"/>
                  <a:pt x="1" y="219"/>
                  <a:pt x="2" y="219"/>
                </a:cubicBezTo>
                <a:cubicBezTo>
                  <a:pt x="2" y="219"/>
                  <a:pt x="2" y="219"/>
                  <a:pt x="1" y="219"/>
                </a:cubicBezTo>
                <a:cubicBezTo>
                  <a:pt x="1" y="220"/>
                  <a:pt x="1" y="220"/>
                  <a:pt x="0" y="220"/>
                </a:cubicBezTo>
                <a:cubicBezTo>
                  <a:pt x="0" y="220"/>
                  <a:pt x="0" y="220"/>
                  <a:pt x="0" y="220"/>
                </a:cubicBezTo>
                <a:close/>
                <a:moveTo>
                  <a:pt x="175" y="193"/>
                </a:moveTo>
                <a:cubicBezTo>
                  <a:pt x="182" y="192"/>
                  <a:pt x="182" y="192"/>
                  <a:pt x="182" y="192"/>
                </a:cubicBezTo>
                <a:cubicBezTo>
                  <a:pt x="182" y="40"/>
                  <a:pt x="182" y="40"/>
                  <a:pt x="182" y="40"/>
                </a:cubicBezTo>
                <a:cubicBezTo>
                  <a:pt x="177" y="39"/>
                  <a:pt x="177" y="39"/>
                  <a:pt x="177" y="39"/>
                </a:cubicBezTo>
                <a:cubicBezTo>
                  <a:pt x="163" y="73"/>
                  <a:pt x="142" y="104"/>
                  <a:pt x="121" y="125"/>
                </a:cubicBezTo>
                <a:cubicBezTo>
                  <a:pt x="121" y="178"/>
                  <a:pt x="121" y="178"/>
                  <a:pt x="121" y="178"/>
                </a:cubicBezTo>
                <a:cubicBezTo>
                  <a:pt x="119" y="179"/>
                  <a:pt x="119" y="179"/>
                  <a:pt x="119" y="179"/>
                </a:cubicBezTo>
                <a:cubicBezTo>
                  <a:pt x="116" y="179"/>
                  <a:pt x="116" y="179"/>
                  <a:pt x="116" y="179"/>
                </a:cubicBezTo>
                <a:cubicBezTo>
                  <a:pt x="52" y="184"/>
                  <a:pt x="11" y="212"/>
                  <a:pt x="2" y="219"/>
                </a:cubicBezTo>
                <a:cubicBezTo>
                  <a:pt x="3" y="218"/>
                  <a:pt x="5" y="217"/>
                  <a:pt x="7" y="217"/>
                </a:cubicBezTo>
                <a:cubicBezTo>
                  <a:pt x="87" y="171"/>
                  <a:pt x="174" y="193"/>
                  <a:pt x="175" y="193"/>
                </a:cubicBezTo>
                <a:close/>
                <a:moveTo>
                  <a:pt x="110" y="176"/>
                </a:moveTo>
                <a:cubicBezTo>
                  <a:pt x="113" y="176"/>
                  <a:pt x="113" y="176"/>
                  <a:pt x="113" y="176"/>
                </a:cubicBezTo>
                <a:cubicBezTo>
                  <a:pt x="117" y="174"/>
                  <a:pt x="117" y="174"/>
                  <a:pt x="117" y="174"/>
                </a:cubicBezTo>
                <a:cubicBezTo>
                  <a:pt x="117" y="2"/>
                  <a:pt x="117" y="2"/>
                  <a:pt x="117" y="2"/>
                </a:cubicBezTo>
                <a:cubicBezTo>
                  <a:pt x="111" y="0"/>
                  <a:pt x="111" y="0"/>
                  <a:pt x="111" y="0"/>
                </a:cubicBezTo>
                <a:cubicBezTo>
                  <a:pt x="111" y="1"/>
                  <a:pt x="111" y="1"/>
                  <a:pt x="111" y="1"/>
                </a:cubicBezTo>
                <a:cubicBezTo>
                  <a:pt x="110" y="6"/>
                  <a:pt x="104" y="43"/>
                  <a:pt x="77" y="95"/>
                </a:cubicBezTo>
                <a:cubicBezTo>
                  <a:pt x="61" y="126"/>
                  <a:pt x="37" y="164"/>
                  <a:pt x="0" y="203"/>
                </a:cubicBezTo>
                <a:cubicBezTo>
                  <a:pt x="0" y="215"/>
                  <a:pt x="0" y="219"/>
                  <a:pt x="0" y="220"/>
                </a:cubicBezTo>
                <a:cubicBezTo>
                  <a:pt x="0" y="220"/>
                  <a:pt x="1" y="220"/>
                  <a:pt x="1" y="219"/>
                </a:cubicBezTo>
                <a:cubicBezTo>
                  <a:pt x="9" y="212"/>
                  <a:pt x="48" y="182"/>
                  <a:pt x="110" y="176"/>
                </a:cubicBezTo>
                <a:close/>
                <a:moveTo>
                  <a:pt x="391" y="173"/>
                </a:moveTo>
                <a:cubicBezTo>
                  <a:pt x="386" y="178"/>
                  <a:pt x="383" y="185"/>
                  <a:pt x="383" y="194"/>
                </a:cubicBezTo>
                <a:cubicBezTo>
                  <a:pt x="383" y="202"/>
                  <a:pt x="386" y="208"/>
                  <a:pt x="390" y="214"/>
                </a:cubicBezTo>
                <a:cubicBezTo>
                  <a:pt x="395" y="219"/>
                  <a:pt x="401" y="221"/>
                  <a:pt x="409" y="221"/>
                </a:cubicBezTo>
                <a:cubicBezTo>
                  <a:pt x="415" y="221"/>
                  <a:pt x="420" y="220"/>
                  <a:pt x="424" y="217"/>
                </a:cubicBezTo>
                <a:cubicBezTo>
                  <a:pt x="424" y="209"/>
                  <a:pt x="424" y="209"/>
                  <a:pt x="424" y="209"/>
                </a:cubicBezTo>
                <a:cubicBezTo>
                  <a:pt x="420" y="212"/>
                  <a:pt x="415" y="214"/>
                  <a:pt x="411" y="214"/>
                </a:cubicBezTo>
                <a:cubicBezTo>
                  <a:pt x="405" y="214"/>
                  <a:pt x="400" y="212"/>
                  <a:pt x="397" y="208"/>
                </a:cubicBezTo>
                <a:cubicBezTo>
                  <a:pt x="394" y="205"/>
                  <a:pt x="392" y="200"/>
                  <a:pt x="392" y="193"/>
                </a:cubicBezTo>
                <a:cubicBezTo>
                  <a:pt x="392" y="187"/>
                  <a:pt x="394" y="182"/>
                  <a:pt x="398" y="178"/>
                </a:cubicBezTo>
                <a:cubicBezTo>
                  <a:pt x="401" y="174"/>
                  <a:pt x="406" y="172"/>
                  <a:pt x="411" y="172"/>
                </a:cubicBezTo>
                <a:cubicBezTo>
                  <a:pt x="416" y="172"/>
                  <a:pt x="420" y="174"/>
                  <a:pt x="424" y="176"/>
                </a:cubicBezTo>
                <a:cubicBezTo>
                  <a:pt x="424" y="176"/>
                  <a:pt x="424" y="176"/>
                  <a:pt x="424" y="167"/>
                </a:cubicBezTo>
                <a:cubicBezTo>
                  <a:pt x="420" y="166"/>
                  <a:pt x="416" y="165"/>
                  <a:pt x="411" y="165"/>
                </a:cubicBezTo>
                <a:cubicBezTo>
                  <a:pt x="403" y="165"/>
                  <a:pt x="396" y="167"/>
                  <a:pt x="391" y="173"/>
                </a:cubicBezTo>
                <a:close/>
                <a:moveTo>
                  <a:pt x="1121" y="196"/>
                </a:moveTo>
                <a:cubicBezTo>
                  <a:pt x="1119" y="193"/>
                  <a:pt x="1116" y="191"/>
                  <a:pt x="1111" y="190"/>
                </a:cubicBezTo>
                <a:cubicBezTo>
                  <a:pt x="1107" y="188"/>
                  <a:pt x="1104" y="186"/>
                  <a:pt x="1103" y="185"/>
                </a:cubicBezTo>
                <a:cubicBezTo>
                  <a:pt x="1101" y="184"/>
                  <a:pt x="1101" y="182"/>
                  <a:pt x="1101" y="179"/>
                </a:cubicBezTo>
                <a:cubicBezTo>
                  <a:pt x="1101" y="177"/>
                  <a:pt x="1101" y="175"/>
                  <a:pt x="1103" y="174"/>
                </a:cubicBezTo>
                <a:cubicBezTo>
                  <a:pt x="1105" y="173"/>
                  <a:pt x="1107" y="172"/>
                  <a:pt x="1110" y="172"/>
                </a:cubicBezTo>
                <a:cubicBezTo>
                  <a:pt x="1115" y="172"/>
                  <a:pt x="1119" y="173"/>
                  <a:pt x="1122" y="176"/>
                </a:cubicBezTo>
                <a:cubicBezTo>
                  <a:pt x="1122" y="176"/>
                  <a:pt x="1122" y="176"/>
                  <a:pt x="1122" y="167"/>
                </a:cubicBezTo>
                <a:cubicBezTo>
                  <a:pt x="1119" y="165"/>
                  <a:pt x="1115" y="165"/>
                  <a:pt x="1111" y="165"/>
                </a:cubicBezTo>
                <a:cubicBezTo>
                  <a:pt x="1105" y="165"/>
                  <a:pt x="1101" y="166"/>
                  <a:pt x="1097" y="169"/>
                </a:cubicBezTo>
                <a:cubicBezTo>
                  <a:pt x="1094" y="172"/>
                  <a:pt x="1092" y="176"/>
                  <a:pt x="1092" y="180"/>
                </a:cubicBezTo>
                <a:cubicBezTo>
                  <a:pt x="1092" y="184"/>
                  <a:pt x="1093" y="187"/>
                  <a:pt x="1095" y="190"/>
                </a:cubicBezTo>
                <a:cubicBezTo>
                  <a:pt x="1097" y="192"/>
                  <a:pt x="1100" y="194"/>
                  <a:pt x="1105" y="196"/>
                </a:cubicBezTo>
                <a:cubicBezTo>
                  <a:pt x="1109" y="198"/>
                  <a:pt x="1112" y="200"/>
                  <a:pt x="1114" y="201"/>
                </a:cubicBezTo>
                <a:cubicBezTo>
                  <a:pt x="1115" y="202"/>
                  <a:pt x="1116" y="204"/>
                  <a:pt x="1116" y="206"/>
                </a:cubicBezTo>
                <a:cubicBezTo>
                  <a:pt x="1116" y="211"/>
                  <a:pt x="1113" y="214"/>
                  <a:pt x="1106" y="214"/>
                </a:cubicBezTo>
                <a:cubicBezTo>
                  <a:pt x="1101" y="214"/>
                  <a:pt x="1096" y="212"/>
                  <a:pt x="1092" y="209"/>
                </a:cubicBezTo>
                <a:cubicBezTo>
                  <a:pt x="1092" y="209"/>
                  <a:pt x="1092" y="209"/>
                  <a:pt x="1092" y="218"/>
                </a:cubicBezTo>
                <a:cubicBezTo>
                  <a:pt x="1095" y="220"/>
                  <a:pt x="1100" y="221"/>
                  <a:pt x="1105" y="221"/>
                </a:cubicBezTo>
                <a:cubicBezTo>
                  <a:pt x="1111" y="221"/>
                  <a:pt x="1116" y="220"/>
                  <a:pt x="1120" y="216"/>
                </a:cubicBezTo>
                <a:cubicBezTo>
                  <a:pt x="1123" y="214"/>
                  <a:pt x="1125" y="210"/>
                  <a:pt x="1125" y="205"/>
                </a:cubicBezTo>
                <a:cubicBezTo>
                  <a:pt x="1125" y="201"/>
                  <a:pt x="1123" y="198"/>
                  <a:pt x="1121" y="196"/>
                </a:cubicBezTo>
                <a:close/>
                <a:moveTo>
                  <a:pt x="0" y="220"/>
                </a:moveTo>
                <a:cubicBezTo>
                  <a:pt x="0" y="221"/>
                  <a:pt x="0" y="221"/>
                  <a:pt x="0" y="221"/>
                </a:cubicBezTo>
                <a:cubicBezTo>
                  <a:pt x="0" y="221"/>
                  <a:pt x="0" y="220"/>
                  <a:pt x="0" y="220"/>
                </a:cubicBezTo>
                <a:cubicBezTo>
                  <a:pt x="0" y="220"/>
                  <a:pt x="0" y="220"/>
                  <a:pt x="0" y="220"/>
                </a:cubicBezTo>
                <a:close/>
                <a:moveTo>
                  <a:pt x="369" y="141"/>
                </a:moveTo>
                <a:cubicBezTo>
                  <a:pt x="368" y="141"/>
                  <a:pt x="366" y="142"/>
                  <a:pt x="365" y="142"/>
                </a:cubicBezTo>
                <a:cubicBezTo>
                  <a:pt x="364" y="144"/>
                  <a:pt x="363" y="145"/>
                  <a:pt x="363" y="147"/>
                </a:cubicBezTo>
                <a:cubicBezTo>
                  <a:pt x="363" y="148"/>
                  <a:pt x="364" y="150"/>
                  <a:pt x="365" y="151"/>
                </a:cubicBezTo>
                <a:cubicBezTo>
                  <a:pt x="366" y="152"/>
                  <a:pt x="368" y="152"/>
                  <a:pt x="369" y="152"/>
                </a:cubicBezTo>
                <a:cubicBezTo>
                  <a:pt x="371" y="152"/>
                  <a:pt x="372" y="152"/>
                  <a:pt x="373" y="151"/>
                </a:cubicBezTo>
                <a:cubicBezTo>
                  <a:pt x="374" y="150"/>
                  <a:pt x="375" y="148"/>
                  <a:pt x="375" y="147"/>
                </a:cubicBezTo>
                <a:cubicBezTo>
                  <a:pt x="375" y="145"/>
                  <a:pt x="374" y="144"/>
                  <a:pt x="373" y="142"/>
                </a:cubicBezTo>
                <a:cubicBezTo>
                  <a:pt x="372" y="142"/>
                  <a:pt x="371" y="141"/>
                  <a:pt x="369" y="141"/>
                </a:cubicBezTo>
                <a:close/>
                <a:moveTo>
                  <a:pt x="996" y="165"/>
                </a:moveTo>
                <a:cubicBezTo>
                  <a:pt x="988" y="165"/>
                  <a:pt x="982" y="168"/>
                  <a:pt x="978" y="176"/>
                </a:cubicBezTo>
                <a:cubicBezTo>
                  <a:pt x="977" y="172"/>
                  <a:pt x="975" y="170"/>
                  <a:pt x="973" y="168"/>
                </a:cubicBezTo>
                <a:cubicBezTo>
                  <a:pt x="970" y="166"/>
                  <a:pt x="966" y="165"/>
                  <a:pt x="963" y="165"/>
                </a:cubicBezTo>
                <a:cubicBezTo>
                  <a:pt x="955" y="165"/>
                  <a:pt x="950" y="168"/>
                  <a:pt x="946" y="174"/>
                </a:cubicBezTo>
                <a:cubicBezTo>
                  <a:pt x="946" y="174"/>
                  <a:pt x="946" y="174"/>
                  <a:pt x="946" y="174"/>
                </a:cubicBezTo>
                <a:cubicBezTo>
                  <a:pt x="946" y="174"/>
                  <a:pt x="946" y="174"/>
                  <a:pt x="946" y="166"/>
                </a:cubicBezTo>
                <a:cubicBezTo>
                  <a:pt x="946" y="166"/>
                  <a:pt x="946" y="166"/>
                  <a:pt x="937" y="166"/>
                </a:cubicBezTo>
                <a:cubicBezTo>
                  <a:pt x="937" y="166"/>
                  <a:pt x="937" y="166"/>
                  <a:pt x="937" y="220"/>
                </a:cubicBezTo>
                <a:cubicBezTo>
                  <a:pt x="937" y="220"/>
                  <a:pt x="937" y="220"/>
                  <a:pt x="946" y="220"/>
                </a:cubicBezTo>
                <a:cubicBezTo>
                  <a:pt x="946" y="220"/>
                  <a:pt x="946" y="220"/>
                  <a:pt x="946" y="189"/>
                </a:cubicBezTo>
                <a:cubicBezTo>
                  <a:pt x="946" y="184"/>
                  <a:pt x="947" y="180"/>
                  <a:pt x="950" y="176"/>
                </a:cubicBezTo>
                <a:cubicBezTo>
                  <a:pt x="952" y="173"/>
                  <a:pt x="955" y="172"/>
                  <a:pt x="959" y="172"/>
                </a:cubicBezTo>
                <a:cubicBezTo>
                  <a:pt x="967" y="172"/>
                  <a:pt x="971" y="177"/>
                  <a:pt x="971" y="188"/>
                </a:cubicBezTo>
                <a:cubicBezTo>
                  <a:pt x="971" y="188"/>
                  <a:pt x="971" y="188"/>
                  <a:pt x="971" y="220"/>
                </a:cubicBezTo>
                <a:cubicBezTo>
                  <a:pt x="971" y="220"/>
                  <a:pt x="971" y="220"/>
                  <a:pt x="980" y="220"/>
                </a:cubicBezTo>
                <a:cubicBezTo>
                  <a:pt x="980" y="220"/>
                  <a:pt x="980" y="220"/>
                  <a:pt x="980" y="189"/>
                </a:cubicBezTo>
                <a:cubicBezTo>
                  <a:pt x="980" y="184"/>
                  <a:pt x="981" y="180"/>
                  <a:pt x="984" y="177"/>
                </a:cubicBezTo>
                <a:cubicBezTo>
                  <a:pt x="986" y="173"/>
                  <a:pt x="990" y="172"/>
                  <a:pt x="993" y="172"/>
                </a:cubicBezTo>
                <a:cubicBezTo>
                  <a:pt x="997" y="172"/>
                  <a:pt x="1000" y="173"/>
                  <a:pt x="1002" y="175"/>
                </a:cubicBezTo>
                <a:cubicBezTo>
                  <a:pt x="1004" y="178"/>
                  <a:pt x="1005" y="182"/>
                  <a:pt x="1005" y="189"/>
                </a:cubicBezTo>
                <a:cubicBezTo>
                  <a:pt x="1005" y="189"/>
                  <a:pt x="1005" y="189"/>
                  <a:pt x="1005" y="220"/>
                </a:cubicBezTo>
                <a:cubicBezTo>
                  <a:pt x="1005" y="220"/>
                  <a:pt x="1005" y="220"/>
                  <a:pt x="1014" y="220"/>
                </a:cubicBezTo>
                <a:cubicBezTo>
                  <a:pt x="1014" y="187"/>
                  <a:pt x="1014" y="187"/>
                  <a:pt x="1014" y="187"/>
                </a:cubicBezTo>
                <a:cubicBezTo>
                  <a:pt x="1014" y="172"/>
                  <a:pt x="1008" y="165"/>
                  <a:pt x="996" y="165"/>
                </a:cubicBezTo>
                <a:close/>
                <a:moveTo>
                  <a:pt x="665" y="150"/>
                </a:moveTo>
                <a:cubicBezTo>
                  <a:pt x="662" y="151"/>
                  <a:pt x="659" y="152"/>
                  <a:pt x="656" y="153"/>
                </a:cubicBezTo>
                <a:cubicBezTo>
                  <a:pt x="656" y="153"/>
                  <a:pt x="656" y="153"/>
                  <a:pt x="656" y="166"/>
                </a:cubicBezTo>
                <a:cubicBezTo>
                  <a:pt x="656" y="166"/>
                  <a:pt x="656" y="166"/>
                  <a:pt x="647" y="166"/>
                </a:cubicBezTo>
                <a:cubicBezTo>
                  <a:pt x="647" y="166"/>
                  <a:pt x="647" y="166"/>
                  <a:pt x="647" y="173"/>
                </a:cubicBezTo>
                <a:cubicBezTo>
                  <a:pt x="647" y="173"/>
                  <a:pt x="647" y="173"/>
                  <a:pt x="656" y="173"/>
                </a:cubicBezTo>
                <a:cubicBezTo>
                  <a:pt x="656" y="173"/>
                  <a:pt x="656" y="173"/>
                  <a:pt x="656" y="205"/>
                </a:cubicBezTo>
                <a:cubicBezTo>
                  <a:pt x="656" y="216"/>
                  <a:pt x="661" y="221"/>
                  <a:pt x="671" y="221"/>
                </a:cubicBezTo>
                <a:cubicBezTo>
                  <a:pt x="674" y="221"/>
                  <a:pt x="677" y="220"/>
                  <a:pt x="679" y="219"/>
                </a:cubicBezTo>
                <a:cubicBezTo>
                  <a:pt x="679" y="212"/>
                  <a:pt x="679" y="212"/>
                  <a:pt x="679" y="212"/>
                </a:cubicBezTo>
                <a:cubicBezTo>
                  <a:pt x="677" y="213"/>
                  <a:pt x="675" y="214"/>
                  <a:pt x="673" y="214"/>
                </a:cubicBezTo>
                <a:cubicBezTo>
                  <a:pt x="670" y="214"/>
                  <a:pt x="668" y="213"/>
                  <a:pt x="667" y="211"/>
                </a:cubicBezTo>
                <a:cubicBezTo>
                  <a:pt x="666" y="210"/>
                  <a:pt x="665" y="207"/>
                  <a:pt x="665" y="204"/>
                </a:cubicBezTo>
                <a:cubicBezTo>
                  <a:pt x="665" y="204"/>
                  <a:pt x="665" y="204"/>
                  <a:pt x="665" y="173"/>
                </a:cubicBezTo>
                <a:cubicBezTo>
                  <a:pt x="665" y="173"/>
                  <a:pt x="665" y="173"/>
                  <a:pt x="679" y="173"/>
                </a:cubicBezTo>
                <a:cubicBezTo>
                  <a:pt x="679" y="173"/>
                  <a:pt x="679" y="173"/>
                  <a:pt x="679" y="166"/>
                </a:cubicBezTo>
                <a:cubicBezTo>
                  <a:pt x="679" y="166"/>
                  <a:pt x="679" y="166"/>
                  <a:pt x="665" y="166"/>
                </a:cubicBezTo>
                <a:cubicBezTo>
                  <a:pt x="665" y="166"/>
                  <a:pt x="665" y="166"/>
                  <a:pt x="665" y="150"/>
                </a:cubicBezTo>
                <a:close/>
                <a:moveTo>
                  <a:pt x="769" y="181"/>
                </a:moveTo>
                <a:cubicBezTo>
                  <a:pt x="769" y="193"/>
                  <a:pt x="766" y="202"/>
                  <a:pt x="758" y="208"/>
                </a:cubicBezTo>
                <a:cubicBezTo>
                  <a:pt x="751" y="216"/>
                  <a:pt x="741" y="220"/>
                  <a:pt x="729" y="220"/>
                </a:cubicBezTo>
                <a:cubicBezTo>
                  <a:pt x="708" y="220"/>
                  <a:pt x="708" y="220"/>
                  <a:pt x="708" y="220"/>
                </a:cubicBezTo>
                <a:cubicBezTo>
                  <a:pt x="708" y="144"/>
                  <a:pt x="708" y="144"/>
                  <a:pt x="708" y="144"/>
                </a:cubicBezTo>
                <a:cubicBezTo>
                  <a:pt x="729" y="144"/>
                  <a:pt x="729" y="144"/>
                  <a:pt x="729" y="144"/>
                </a:cubicBezTo>
                <a:cubicBezTo>
                  <a:pt x="756" y="144"/>
                  <a:pt x="769" y="157"/>
                  <a:pt x="769" y="181"/>
                </a:cubicBezTo>
                <a:close/>
                <a:moveTo>
                  <a:pt x="760" y="181"/>
                </a:moveTo>
                <a:cubicBezTo>
                  <a:pt x="760" y="162"/>
                  <a:pt x="750" y="152"/>
                  <a:pt x="729" y="152"/>
                </a:cubicBezTo>
                <a:cubicBezTo>
                  <a:pt x="717" y="152"/>
                  <a:pt x="717" y="152"/>
                  <a:pt x="717" y="152"/>
                </a:cubicBezTo>
                <a:cubicBezTo>
                  <a:pt x="717" y="211"/>
                  <a:pt x="717" y="211"/>
                  <a:pt x="717" y="211"/>
                </a:cubicBezTo>
                <a:cubicBezTo>
                  <a:pt x="729" y="211"/>
                  <a:pt x="729" y="211"/>
                  <a:pt x="729" y="211"/>
                </a:cubicBezTo>
                <a:cubicBezTo>
                  <a:pt x="739" y="211"/>
                  <a:pt x="746" y="209"/>
                  <a:pt x="752" y="204"/>
                </a:cubicBezTo>
                <a:cubicBezTo>
                  <a:pt x="757" y="198"/>
                  <a:pt x="760" y="191"/>
                  <a:pt x="760" y="181"/>
                </a:cubicBezTo>
                <a:close/>
                <a:moveTo>
                  <a:pt x="633" y="158"/>
                </a:moveTo>
                <a:cubicBezTo>
                  <a:pt x="633" y="150"/>
                  <a:pt x="636" y="147"/>
                  <a:pt x="642" y="147"/>
                </a:cubicBezTo>
                <a:cubicBezTo>
                  <a:pt x="644" y="147"/>
                  <a:pt x="646" y="147"/>
                  <a:pt x="648" y="148"/>
                </a:cubicBezTo>
                <a:cubicBezTo>
                  <a:pt x="648" y="140"/>
                  <a:pt x="648" y="140"/>
                  <a:pt x="648" y="140"/>
                </a:cubicBezTo>
                <a:cubicBezTo>
                  <a:pt x="646" y="139"/>
                  <a:pt x="644" y="139"/>
                  <a:pt x="642" y="139"/>
                </a:cubicBezTo>
                <a:cubicBezTo>
                  <a:pt x="637" y="139"/>
                  <a:pt x="633" y="141"/>
                  <a:pt x="630" y="144"/>
                </a:cubicBezTo>
                <a:cubicBezTo>
                  <a:pt x="626" y="147"/>
                  <a:pt x="624" y="151"/>
                  <a:pt x="624" y="157"/>
                </a:cubicBezTo>
                <a:cubicBezTo>
                  <a:pt x="624" y="157"/>
                  <a:pt x="624" y="157"/>
                  <a:pt x="624" y="166"/>
                </a:cubicBezTo>
                <a:cubicBezTo>
                  <a:pt x="624" y="166"/>
                  <a:pt x="624" y="166"/>
                  <a:pt x="615" y="166"/>
                </a:cubicBezTo>
                <a:cubicBezTo>
                  <a:pt x="615" y="166"/>
                  <a:pt x="615" y="166"/>
                  <a:pt x="615" y="173"/>
                </a:cubicBezTo>
                <a:cubicBezTo>
                  <a:pt x="615" y="173"/>
                  <a:pt x="615" y="173"/>
                  <a:pt x="624" y="173"/>
                </a:cubicBezTo>
                <a:cubicBezTo>
                  <a:pt x="624" y="173"/>
                  <a:pt x="624" y="173"/>
                  <a:pt x="624" y="220"/>
                </a:cubicBezTo>
                <a:cubicBezTo>
                  <a:pt x="624" y="220"/>
                  <a:pt x="624" y="220"/>
                  <a:pt x="633" y="220"/>
                </a:cubicBezTo>
                <a:cubicBezTo>
                  <a:pt x="633" y="220"/>
                  <a:pt x="633" y="220"/>
                  <a:pt x="633" y="173"/>
                </a:cubicBezTo>
                <a:cubicBezTo>
                  <a:pt x="633" y="173"/>
                  <a:pt x="633" y="173"/>
                  <a:pt x="646" y="173"/>
                </a:cubicBezTo>
                <a:cubicBezTo>
                  <a:pt x="646" y="173"/>
                  <a:pt x="646" y="173"/>
                  <a:pt x="646" y="166"/>
                </a:cubicBezTo>
                <a:cubicBezTo>
                  <a:pt x="646" y="166"/>
                  <a:pt x="646" y="166"/>
                  <a:pt x="633" y="166"/>
                </a:cubicBezTo>
                <a:cubicBezTo>
                  <a:pt x="633" y="166"/>
                  <a:pt x="633" y="166"/>
                  <a:pt x="633" y="158"/>
                </a:cubicBezTo>
                <a:close/>
                <a:moveTo>
                  <a:pt x="798" y="208"/>
                </a:moveTo>
                <a:cubicBezTo>
                  <a:pt x="798" y="210"/>
                  <a:pt x="798" y="211"/>
                  <a:pt x="797" y="211"/>
                </a:cubicBezTo>
                <a:cubicBezTo>
                  <a:pt x="797" y="210"/>
                  <a:pt x="796" y="208"/>
                  <a:pt x="796" y="207"/>
                </a:cubicBezTo>
                <a:cubicBezTo>
                  <a:pt x="796" y="207"/>
                  <a:pt x="796" y="207"/>
                  <a:pt x="782" y="166"/>
                </a:cubicBezTo>
                <a:cubicBezTo>
                  <a:pt x="782" y="166"/>
                  <a:pt x="782" y="166"/>
                  <a:pt x="772" y="166"/>
                </a:cubicBezTo>
                <a:cubicBezTo>
                  <a:pt x="772" y="166"/>
                  <a:pt x="772" y="166"/>
                  <a:pt x="793" y="219"/>
                </a:cubicBezTo>
                <a:cubicBezTo>
                  <a:pt x="793" y="219"/>
                  <a:pt x="793" y="219"/>
                  <a:pt x="789" y="230"/>
                </a:cubicBezTo>
                <a:cubicBezTo>
                  <a:pt x="786" y="235"/>
                  <a:pt x="783" y="237"/>
                  <a:pt x="779" y="237"/>
                </a:cubicBezTo>
                <a:cubicBezTo>
                  <a:pt x="777" y="237"/>
                  <a:pt x="776" y="237"/>
                  <a:pt x="774" y="237"/>
                </a:cubicBezTo>
                <a:cubicBezTo>
                  <a:pt x="774" y="237"/>
                  <a:pt x="774" y="237"/>
                  <a:pt x="774" y="244"/>
                </a:cubicBezTo>
                <a:cubicBezTo>
                  <a:pt x="775" y="245"/>
                  <a:pt x="777" y="245"/>
                  <a:pt x="779" y="245"/>
                </a:cubicBezTo>
                <a:cubicBezTo>
                  <a:pt x="787" y="245"/>
                  <a:pt x="793" y="239"/>
                  <a:pt x="798" y="228"/>
                </a:cubicBezTo>
                <a:cubicBezTo>
                  <a:pt x="798" y="228"/>
                  <a:pt x="798" y="228"/>
                  <a:pt x="823" y="166"/>
                </a:cubicBezTo>
                <a:cubicBezTo>
                  <a:pt x="814" y="166"/>
                  <a:pt x="814" y="166"/>
                  <a:pt x="814" y="166"/>
                </a:cubicBezTo>
                <a:cubicBezTo>
                  <a:pt x="814" y="166"/>
                  <a:pt x="814" y="166"/>
                  <a:pt x="798" y="208"/>
                </a:cubicBezTo>
                <a:close/>
                <a:moveTo>
                  <a:pt x="855" y="165"/>
                </a:moveTo>
                <a:cubicBezTo>
                  <a:pt x="847" y="165"/>
                  <a:pt x="841" y="168"/>
                  <a:pt x="837" y="175"/>
                </a:cubicBezTo>
                <a:cubicBezTo>
                  <a:pt x="837" y="175"/>
                  <a:pt x="837" y="175"/>
                  <a:pt x="837" y="175"/>
                </a:cubicBezTo>
                <a:cubicBezTo>
                  <a:pt x="837" y="175"/>
                  <a:pt x="837" y="175"/>
                  <a:pt x="837" y="166"/>
                </a:cubicBezTo>
                <a:cubicBezTo>
                  <a:pt x="837" y="166"/>
                  <a:pt x="837" y="166"/>
                  <a:pt x="829" y="166"/>
                </a:cubicBezTo>
                <a:cubicBezTo>
                  <a:pt x="829" y="166"/>
                  <a:pt x="829" y="166"/>
                  <a:pt x="829" y="220"/>
                </a:cubicBezTo>
                <a:cubicBezTo>
                  <a:pt x="829" y="220"/>
                  <a:pt x="829" y="220"/>
                  <a:pt x="837" y="220"/>
                </a:cubicBezTo>
                <a:cubicBezTo>
                  <a:pt x="837" y="220"/>
                  <a:pt x="837" y="220"/>
                  <a:pt x="837" y="189"/>
                </a:cubicBezTo>
                <a:cubicBezTo>
                  <a:pt x="837" y="184"/>
                  <a:pt x="838" y="180"/>
                  <a:pt x="841" y="177"/>
                </a:cubicBezTo>
                <a:cubicBezTo>
                  <a:pt x="844" y="173"/>
                  <a:pt x="848" y="172"/>
                  <a:pt x="852" y="172"/>
                </a:cubicBezTo>
                <a:cubicBezTo>
                  <a:pt x="860" y="172"/>
                  <a:pt x="865" y="177"/>
                  <a:pt x="865" y="189"/>
                </a:cubicBezTo>
                <a:cubicBezTo>
                  <a:pt x="865" y="189"/>
                  <a:pt x="865" y="189"/>
                  <a:pt x="865" y="220"/>
                </a:cubicBezTo>
                <a:cubicBezTo>
                  <a:pt x="865" y="220"/>
                  <a:pt x="865" y="220"/>
                  <a:pt x="873" y="220"/>
                </a:cubicBezTo>
                <a:cubicBezTo>
                  <a:pt x="873" y="187"/>
                  <a:pt x="873" y="187"/>
                  <a:pt x="873" y="187"/>
                </a:cubicBezTo>
                <a:cubicBezTo>
                  <a:pt x="873" y="179"/>
                  <a:pt x="872" y="174"/>
                  <a:pt x="868" y="170"/>
                </a:cubicBezTo>
                <a:cubicBezTo>
                  <a:pt x="865" y="166"/>
                  <a:pt x="861" y="165"/>
                  <a:pt x="855" y="165"/>
                </a:cubicBezTo>
                <a:close/>
                <a:moveTo>
                  <a:pt x="541" y="190"/>
                </a:moveTo>
                <a:cubicBezTo>
                  <a:pt x="537" y="188"/>
                  <a:pt x="534" y="186"/>
                  <a:pt x="533" y="185"/>
                </a:cubicBezTo>
                <a:cubicBezTo>
                  <a:pt x="531" y="184"/>
                  <a:pt x="530" y="182"/>
                  <a:pt x="530" y="179"/>
                </a:cubicBezTo>
                <a:cubicBezTo>
                  <a:pt x="530" y="177"/>
                  <a:pt x="532" y="175"/>
                  <a:pt x="533" y="174"/>
                </a:cubicBezTo>
                <a:cubicBezTo>
                  <a:pt x="535" y="173"/>
                  <a:pt x="537" y="172"/>
                  <a:pt x="540" y="172"/>
                </a:cubicBezTo>
                <a:cubicBezTo>
                  <a:pt x="545" y="172"/>
                  <a:pt x="549" y="173"/>
                  <a:pt x="552" y="176"/>
                </a:cubicBezTo>
                <a:cubicBezTo>
                  <a:pt x="552" y="176"/>
                  <a:pt x="552" y="176"/>
                  <a:pt x="552" y="167"/>
                </a:cubicBezTo>
                <a:cubicBezTo>
                  <a:pt x="549" y="165"/>
                  <a:pt x="545" y="165"/>
                  <a:pt x="541" y="165"/>
                </a:cubicBezTo>
                <a:cubicBezTo>
                  <a:pt x="535" y="165"/>
                  <a:pt x="530" y="166"/>
                  <a:pt x="527" y="169"/>
                </a:cubicBezTo>
                <a:cubicBezTo>
                  <a:pt x="524" y="172"/>
                  <a:pt x="522" y="176"/>
                  <a:pt x="522" y="180"/>
                </a:cubicBezTo>
                <a:cubicBezTo>
                  <a:pt x="522" y="184"/>
                  <a:pt x="523" y="187"/>
                  <a:pt x="525" y="190"/>
                </a:cubicBezTo>
                <a:cubicBezTo>
                  <a:pt x="527" y="192"/>
                  <a:pt x="530" y="194"/>
                  <a:pt x="535" y="196"/>
                </a:cubicBezTo>
                <a:cubicBezTo>
                  <a:pt x="539" y="198"/>
                  <a:pt x="542" y="200"/>
                  <a:pt x="544" y="201"/>
                </a:cubicBezTo>
                <a:cubicBezTo>
                  <a:pt x="545" y="202"/>
                  <a:pt x="546" y="204"/>
                  <a:pt x="546" y="206"/>
                </a:cubicBezTo>
                <a:cubicBezTo>
                  <a:pt x="546" y="211"/>
                  <a:pt x="542" y="214"/>
                  <a:pt x="536" y="214"/>
                </a:cubicBezTo>
                <a:cubicBezTo>
                  <a:pt x="530" y="214"/>
                  <a:pt x="526" y="212"/>
                  <a:pt x="522" y="209"/>
                </a:cubicBezTo>
                <a:cubicBezTo>
                  <a:pt x="522" y="209"/>
                  <a:pt x="522" y="209"/>
                  <a:pt x="522" y="218"/>
                </a:cubicBezTo>
                <a:cubicBezTo>
                  <a:pt x="526" y="220"/>
                  <a:pt x="530" y="221"/>
                  <a:pt x="535" y="221"/>
                </a:cubicBezTo>
                <a:cubicBezTo>
                  <a:pt x="541" y="221"/>
                  <a:pt x="546" y="220"/>
                  <a:pt x="550" y="216"/>
                </a:cubicBezTo>
                <a:cubicBezTo>
                  <a:pt x="553" y="214"/>
                  <a:pt x="555" y="210"/>
                  <a:pt x="555" y="205"/>
                </a:cubicBezTo>
                <a:cubicBezTo>
                  <a:pt x="555" y="201"/>
                  <a:pt x="553" y="198"/>
                  <a:pt x="551" y="196"/>
                </a:cubicBezTo>
                <a:cubicBezTo>
                  <a:pt x="549" y="193"/>
                  <a:pt x="545" y="191"/>
                  <a:pt x="541" y="190"/>
                </a:cubicBezTo>
                <a:close/>
                <a:moveTo>
                  <a:pt x="509" y="172"/>
                </a:moveTo>
                <a:cubicBezTo>
                  <a:pt x="513" y="177"/>
                  <a:pt x="515" y="184"/>
                  <a:pt x="515" y="193"/>
                </a:cubicBezTo>
                <a:cubicBezTo>
                  <a:pt x="515" y="201"/>
                  <a:pt x="513" y="208"/>
                  <a:pt x="508" y="213"/>
                </a:cubicBezTo>
                <a:cubicBezTo>
                  <a:pt x="503" y="219"/>
                  <a:pt x="496" y="221"/>
                  <a:pt x="489" y="221"/>
                </a:cubicBezTo>
                <a:cubicBezTo>
                  <a:pt x="480" y="221"/>
                  <a:pt x="474" y="219"/>
                  <a:pt x="469" y="213"/>
                </a:cubicBezTo>
                <a:cubicBezTo>
                  <a:pt x="465" y="208"/>
                  <a:pt x="462" y="202"/>
                  <a:pt x="462" y="193"/>
                </a:cubicBezTo>
                <a:cubicBezTo>
                  <a:pt x="462" y="184"/>
                  <a:pt x="465" y="177"/>
                  <a:pt x="470" y="172"/>
                </a:cubicBezTo>
                <a:cubicBezTo>
                  <a:pt x="475" y="167"/>
                  <a:pt x="482" y="165"/>
                  <a:pt x="490" y="165"/>
                </a:cubicBezTo>
                <a:cubicBezTo>
                  <a:pt x="498" y="165"/>
                  <a:pt x="504" y="167"/>
                  <a:pt x="509" y="172"/>
                </a:cubicBezTo>
                <a:close/>
                <a:moveTo>
                  <a:pt x="507" y="193"/>
                </a:moveTo>
                <a:cubicBezTo>
                  <a:pt x="507" y="186"/>
                  <a:pt x="505" y="181"/>
                  <a:pt x="502" y="177"/>
                </a:cubicBezTo>
                <a:cubicBezTo>
                  <a:pt x="499" y="174"/>
                  <a:pt x="495" y="172"/>
                  <a:pt x="489" y="172"/>
                </a:cubicBezTo>
                <a:cubicBezTo>
                  <a:pt x="484" y="172"/>
                  <a:pt x="479" y="174"/>
                  <a:pt x="476" y="177"/>
                </a:cubicBezTo>
                <a:cubicBezTo>
                  <a:pt x="473" y="181"/>
                  <a:pt x="471" y="186"/>
                  <a:pt x="471" y="193"/>
                </a:cubicBezTo>
                <a:cubicBezTo>
                  <a:pt x="471" y="200"/>
                  <a:pt x="473" y="205"/>
                  <a:pt x="476" y="208"/>
                </a:cubicBezTo>
                <a:cubicBezTo>
                  <a:pt x="479" y="212"/>
                  <a:pt x="484" y="214"/>
                  <a:pt x="489" y="214"/>
                </a:cubicBezTo>
                <a:cubicBezTo>
                  <a:pt x="495" y="214"/>
                  <a:pt x="499" y="212"/>
                  <a:pt x="502" y="208"/>
                </a:cubicBezTo>
                <a:cubicBezTo>
                  <a:pt x="505" y="205"/>
                  <a:pt x="507" y="200"/>
                  <a:pt x="507" y="193"/>
                </a:cubicBezTo>
                <a:close/>
                <a:moveTo>
                  <a:pt x="1031" y="141"/>
                </a:moveTo>
                <a:cubicBezTo>
                  <a:pt x="1030" y="141"/>
                  <a:pt x="1028" y="142"/>
                  <a:pt x="1027" y="142"/>
                </a:cubicBezTo>
                <a:cubicBezTo>
                  <a:pt x="1026" y="144"/>
                  <a:pt x="1026" y="145"/>
                  <a:pt x="1026" y="147"/>
                </a:cubicBezTo>
                <a:cubicBezTo>
                  <a:pt x="1026" y="148"/>
                  <a:pt x="1026" y="150"/>
                  <a:pt x="1027" y="151"/>
                </a:cubicBezTo>
                <a:cubicBezTo>
                  <a:pt x="1028" y="152"/>
                  <a:pt x="1030" y="152"/>
                  <a:pt x="1031" y="152"/>
                </a:cubicBezTo>
                <a:cubicBezTo>
                  <a:pt x="1033" y="152"/>
                  <a:pt x="1034" y="152"/>
                  <a:pt x="1035" y="151"/>
                </a:cubicBezTo>
                <a:cubicBezTo>
                  <a:pt x="1036" y="150"/>
                  <a:pt x="1037" y="148"/>
                  <a:pt x="1037" y="147"/>
                </a:cubicBezTo>
                <a:cubicBezTo>
                  <a:pt x="1037" y="145"/>
                  <a:pt x="1036" y="144"/>
                  <a:pt x="1035" y="142"/>
                </a:cubicBezTo>
                <a:cubicBezTo>
                  <a:pt x="1034" y="142"/>
                  <a:pt x="1033" y="141"/>
                  <a:pt x="1031" y="141"/>
                </a:cubicBezTo>
                <a:close/>
                <a:moveTo>
                  <a:pt x="1027" y="220"/>
                </a:moveTo>
                <a:cubicBezTo>
                  <a:pt x="1027" y="220"/>
                  <a:pt x="1027" y="220"/>
                  <a:pt x="1035" y="220"/>
                </a:cubicBezTo>
                <a:cubicBezTo>
                  <a:pt x="1035" y="166"/>
                  <a:pt x="1035" y="166"/>
                  <a:pt x="1035" y="166"/>
                </a:cubicBezTo>
                <a:cubicBezTo>
                  <a:pt x="1035" y="166"/>
                  <a:pt x="1035" y="166"/>
                  <a:pt x="1027" y="166"/>
                </a:cubicBezTo>
                <a:cubicBezTo>
                  <a:pt x="1027" y="166"/>
                  <a:pt x="1027" y="166"/>
                  <a:pt x="1027" y="220"/>
                </a:cubicBezTo>
                <a:close/>
                <a:moveTo>
                  <a:pt x="448" y="168"/>
                </a:moveTo>
                <a:cubicBezTo>
                  <a:pt x="446" y="170"/>
                  <a:pt x="444" y="173"/>
                  <a:pt x="442" y="177"/>
                </a:cubicBezTo>
                <a:cubicBezTo>
                  <a:pt x="442" y="177"/>
                  <a:pt x="442" y="177"/>
                  <a:pt x="442" y="166"/>
                </a:cubicBezTo>
                <a:cubicBezTo>
                  <a:pt x="442" y="166"/>
                  <a:pt x="442" y="166"/>
                  <a:pt x="434" y="166"/>
                </a:cubicBezTo>
                <a:cubicBezTo>
                  <a:pt x="434" y="166"/>
                  <a:pt x="434" y="166"/>
                  <a:pt x="434" y="220"/>
                </a:cubicBezTo>
                <a:cubicBezTo>
                  <a:pt x="434" y="220"/>
                  <a:pt x="434" y="220"/>
                  <a:pt x="442" y="220"/>
                </a:cubicBezTo>
                <a:cubicBezTo>
                  <a:pt x="442" y="220"/>
                  <a:pt x="442" y="220"/>
                  <a:pt x="442" y="192"/>
                </a:cubicBezTo>
                <a:cubicBezTo>
                  <a:pt x="442" y="186"/>
                  <a:pt x="444" y="181"/>
                  <a:pt x="447" y="178"/>
                </a:cubicBezTo>
                <a:cubicBezTo>
                  <a:pt x="449" y="175"/>
                  <a:pt x="452" y="173"/>
                  <a:pt x="455" y="173"/>
                </a:cubicBezTo>
                <a:cubicBezTo>
                  <a:pt x="458" y="173"/>
                  <a:pt x="461" y="174"/>
                  <a:pt x="462" y="175"/>
                </a:cubicBezTo>
                <a:cubicBezTo>
                  <a:pt x="462" y="166"/>
                  <a:pt x="462" y="166"/>
                  <a:pt x="462" y="166"/>
                </a:cubicBezTo>
                <a:cubicBezTo>
                  <a:pt x="461" y="165"/>
                  <a:pt x="459" y="165"/>
                  <a:pt x="457" y="165"/>
                </a:cubicBezTo>
                <a:cubicBezTo>
                  <a:pt x="454" y="165"/>
                  <a:pt x="451" y="166"/>
                  <a:pt x="448" y="168"/>
                </a:cubicBezTo>
                <a:close/>
                <a:moveTo>
                  <a:pt x="606" y="172"/>
                </a:moveTo>
                <a:cubicBezTo>
                  <a:pt x="611" y="177"/>
                  <a:pt x="613" y="184"/>
                  <a:pt x="613" y="193"/>
                </a:cubicBezTo>
                <a:cubicBezTo>
                  <a:pt x="613" y="201"/>
                  <a:pt x="610" y="208"/>
                  <a:pt x="605" y="213"/>
                </a:cubicBezTo>
                <a:cubicBezTo>
                  <a:pt x="601" y="219"/>
                  <a:pt x="594" y="221"/>
                  <a:pt x="586" y="221"/>
                </a:cubicBezTo>
                <a:cubicBezTo>
                  <a:pt x="578" y="221"/>
                  <a:pt x="572" y="219"/>
                  <a:pt x="567" y="213"/>
                </a:cubicBezTo>
                <a:cubicBezTo>
                  <a:pt x="562" y="208"/>
                  <a:pt x="560" y="202"/>
                  <a:pt x="560" y="193"/>
                </a:cubicBezTo>
                <a:cubicBezTo>
                  <a:pt x="560" y="184"/>
                  <a:pt x="563" y="177"/>
                  <a:pt x="568" y="172"/>
                </a:cubicBezTo>
                <a:cubicBezTo>
                  <a:pt x="573" y="167"/>
                  <a:pt x="579" y="165"/>
                  <a:pt x="587" y="165"/>
                </a:cubicBezTo>
                <a:cubicBezTo>
                  <a:pt x="595" y="165"/>
                  <a:pt x="602" y="167"/>
                  <a:pt x="606" y="172"/>
                </a:cubicBezTo>
                <a:close/>
                <a:moveTo>
                  <a:pt x="604" y="193"/>
                </a:moveTo>
                <a:cubicBezTo>
                  <a:pt x="604" y="186"/>
                  <a:pt x="602" y="181"/>
                  <a:pt x="599" y="177"/>
                </a:cubicBezTo>
                <a:cubicBezTo>
                  <a:pt x="596" y="174"/>
                  <a:pt x="592" y="172"/>
                  <a:pt x="587" y="172"/>
                </a:cubicBezTo>
                <a:cubicBezTo>
                  <a:pt x="581" y="172"/>
                  <a:pt x="577" y="174"/>
                  <a:pt x="574" y="177"/>
                </a:cubicBezTo>
                <a:cubicBezTo>
                  <a:pt x="570" y="181"/>
                  <a:pt x="569" y="186"/>
                  <a:pt x="569" y="193"/>
                </a:cubicBezTo>
                <a:cubicBezTo>
                  <a:pt x="569" y="200"/>
                  <a:pt x="570" y="205"/>
                  <a:pt x="574" y="208"/>
                </a:cubicBezTo>
                <a:cubicBezTo>
                  <a:pt x="577" y="212"/>
                  <a:pt x="581" y="214"/>
                  <a:pt x="587" y="214"/>
                </a:cubicBezTo>
                <a:cubicBezTo>
                  <a:pt x="592" y="214"/>
                  <a:pt x="597" y="212"/>
                  <a:pt x="600" y="208"/>
                </a:cubicBezTo>
                <a:cubicBezTo>
                  <a:pt x="602" y="205"/>
                  <a:pt x="604" y="200"/>
                  <a:pt x="604" y="19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5" name="Freeform 9"/>
          <p:cNvSpPr>
            <a:spLocks noEditPoints="1"/>
          </p:cNvSpPr>
          <p:nvPr/>
        </p:nvSpPr>
        <p:spPr bwMode="auto">
          <a:xfrm>
            <a:off x="9989850" y="5166694"/>
            <a:ext cx="1065259" cy="159074"/>
          </a:xfrm>
          <a:custGeom>
            <a:avLst/>
            <a:gdLst>
              <a:gd name="T0" fmla="*/ 186 w 754"/>
              <a:gd name="T1" fmla="*/ 32 h 110"/>
              <a:gd name="T2" fmla="*/ 142 w 754"/>
              <a:gd name="T3" fmla="*/ 21 h 110"/>
              <a:gd name="T4" fmla="*/ 167 w 754"/>
              <a:gd name="T5" fmla="*/ 72 h 110"/>
              <a:gd name="T6" fmla="*/ 205 w 754"/>
              <a:gd name="T7" fmla="*/ 78 h 110"/>
              <a:gd name="T8" fmla="*/ 243 w 754"/>
              <a:gd name="T9" fmla="*/ 23 h 110"/>
              <a:gd name="T10" fmla="*/ 234 w 754"/>
              <a:gd name="T11" fmla="*/ 27 h 110"/>
              <a:gd name="T12" fmla="*/ 241 w 754"/>
              <a:gd name="T13" fmla="*/ 87 h 110"/>
              <a:gd name="T14" fmla="*/ 293 w 754"/>
              <a:gd name="T15" fmla="*/ 87 h 110"/>
              <a:gd name="T16" fmla="*/ 261 w 754"/>
              <a:gd name="T17" fmla="*/ 48 h 110"/>
              <a:gd name="T18" fmla="*/ 261 w 754"/>
              <a:gd name="T19" fmla="*/ 87 h 110"/>
              <a:gd name="T20" fmla="*/ 285 w 754"/>
              <a:gd name="T21" fmla="*/ 87 h 110"/>
              <a:gd name="T22" fmla="*/ 336 w 754"/>
              <a:gd name="T23" fmla="*/ 18 h 110"/>
              <a:gd name="T24" fmla="*/ 300 w 754"/>
              <a:gd name="T25" fmla="*/ 65 h 110"/>
              <a:gd name="T26" fmla="*/ 336 w 754"/>
              <a:gd name="T27" fmla="*/ 87 h 110"/>
              <a:gd name="T28" fmla="*/ 312 w 754"/>
              <a:gd name="T29" fmla="*/ 77 h 110"/>
              <a:gd name="T30" fmla="*/ 336 w 754"/>
              <a:gd name="T31" fmla="*/ 59 h 110"/>
              <a:gd name="T32" fmla="*/ 360 w 754"/>
              <a:gd name="T33" fmla="*/ 45 h 110"/>
              <a:gd name="T34" fmla="*/ 399 w 754"/>
              <a:gd name="T35" fmla="*/ 63 h 110"/>
              <a:gd name="T36" fmla="*/ 360 w 754"/>
              <a:gd name="T37" fmla="*/ 64 h 110"/>
              <a:gd name="T38" fmla="*/ 467 w 754"/>
              <a:gd name="T39" fmla="*/ 40 h 110"/>
              <a:gd name="T40" fmla="*/ 449 w 754"/>
              <a:gd name="T41" fmla="*/ 80 h 110"/>
              <a:gd name="T42" fmla="*/ 420 w 754"/>
              <a:gd name="T43" fmla="*/ 80 h 110"/>
              <a:gd name="T44" fmla="*/ 416 w 754"/>
              <a:gd name="T45" fmla="*/ 87 h 110"/>
              <a:gd name="T46" fmla="*/ 435 w 754"/>
              <a:gd name="T47" fmla="*/ 54 h 110"/>
              <a:gd name="T48" fmla="*/ 495 w 754"/>
              <a:gd name="T49" fmla="*/ 66 h 110"/>
              <a:gd name="T50" fmla="*/ 486 w 754"/>
              <a:gd name="T51" fmla="*/ 46 h 110"/>
              <a:gd name="T52" fmla="*/ 470 w 754"/>
              <a:gd name="T53" fmla="*/ 53 h 110"/>
              <a:gd name="T54" fmla="*/ 482 w 754"/>
              <a:gd name="T55" fmla="*/ 82 h 110"/>
              <a:gd name="T56" fmla="*/ 499 w 754"/>
              <a:gd name="T57" fmla="*/ 75 h 110"/>
              <a:gd name="T58" fmla="*/ 525 w 754"/>
              <a:gd name="T59" fmla="*/ 37 h 110"/>
              <a:gd name="T60" fmla="*/ 537 w 754"/>
              <a:gd name="T61" fmla="*/ 20 h 110"/>
              <a:gd name="T62" fmla="*/ 542 w 754"/>
              <a:gd name="T63" fmla="*/ 64 h 110"/>
              <a:gd name="T64" fmla="*/ 516 w 754"/>
              <a:gd name="T65" fmla="*/ 85 h 110"/>
              <a:gd name="T66" fmla="*/ 600 w 754"/>
              <a:gd name="T67" fmla="*/ 66 h 110"/>
              <a:gd name="T68" fmla="*/ 565 w 754"/>
              <a:gd name="T69" fmla="*/ 46 h 110"/>
              <a:gd name="T70" fmla="*/ 596 w 754"/>
              <a:gd name="T71" fmla="*/ 77 h 110"/>
              <a:gd name="T72" fmla="*/ 592 w 754"/>
              <a:gd name="T73" fmla="*/ 59 h 110"/>
              <a:gd name="T74" fmla="*/ 589 w 754"/>
              <a:gd name="T75" fmla="*/ 49 h 110"/>
              <a:gd name="T76" fmla="*/ 628 w 754"/>
              <a:gd name="T77" fmla="*/ 39 h 110"/>
              <a:gd name="T78" fmla="*/ 608 w 754"/>
              <a:gd name="T79" fmla="*/ 40 h 110"/>
              <a:gd name="T80" fmla="*/ 627 w 754"/>
              <a:gd name="T81" fmla="*/ 47 h 110"/>
              <a:gd name="T82" fmla="*/ 658 w 754"/>
              <a:gd name="T83" fmla="*/ 75 h 110"/>
              <a:gd name="T84" fmla="*/ 635 w 754"/>
              <a:gd name="T85" fmla="*/ 40 h 110"/>
              <a:gd name="T86" fmla="*/ 721 w 754"/>
              <a:gd name="T87" fmla="*/ 66 h 110"/>
              <a:gd name="T88" fmla="*/ 680 w 754"/>
              <a:gd name="T89" fmla="*/ 64 h 110"/>
              <a:gd name="T90" fmla="*/ 704 w 754"/>
              <a:gd name="T91" fmla="*/ 82 h 110"/>
              <a:gd name="T92" fmla="*/ 714 w 754"/>
              <a:gd name="T93" fmla="*/ 59 h 110"/>
              <a:gd name="T94" fmla="*/ 714 w 754"/>
              <a:gd name="T95" fmla="*/ 59 h 110"/>
              <a:gd name="T96" fmla="*/ 730 w 754"/>
              <a:gd name="T97" fmla="*/ 40 h 110"/>
              <a:gd name="T98" fmla="*/ 748 w 754"/>
              <a:gd name="T99" fmla="*/ 47 h 110"/>
              <a:gd name="T100" fmla="*/ 48 w 754"/>
              <a:gd name="T101" fmla="*/ 9 h 110"/>
              <a:gd name="T102" fmla="*/ 48 w 754"/>
              <a:gd name="T103" fmla="*/ 9 h 110"/>
              <a:gd name="T104" fmla="*/ 47 w 754"/>
              <a:gd name="T105" fmla="*/ 54 h 110"/>
              <a:gd name="T106" fmla="*/ 109 w 754"/>
              <a:gd name="T107" fmla="*/ 56 h 110"/>
              <a:gd name="T108" fmla="*/ 0 w 754"/>
              <a:gd name="T109"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4" h="110">
                <a:moveTo>
                  <a:pt x="228" y="21"/>
                </a:moveTo>
                <a:cubicBezTo>
                  <a:pt x="209" y="87"/>
                  <a:pt x="209" y="87"/>
                  <a:pt x="209" y="87"/>
                </a:cubicBezTo>
                <a:cubicBezTo>
                  <a:pt x="200" y="87"/>
                  <a:pt x="200" y="87"/>
                  <a:pt x="200" y="87"/>
                </a:cubicBezTo>
                <a:cubicBezTo>
                  <a:pt x="187" y="39"/>
                  <a:pt x="187" y="39"/>
                  <a:pt x="187" y="39"/>
                </a:cubicBezTo>
                <a:cubicBezTo>
                  <a:pt x="186" y="37"/>
                  <a:pt x="186" y="35"/>
                  <a:pt x="186" y="32"/>
                </a:cubicBezTo>
                <a:cubicBezTo>
                  <a:pt x="185" y="32"/>
                  <a:pt x="185" y="32"/>
                  <a:pt x="185" y="32"/>
                </a:cubicBezTo>
                <a:cubicBezTo>
                  <a:pt x="185" y="35"/>
                  <a:pt x="185" y="37"/>
                  <a:pt x="184" y="39"/>
                </a:cubicBezTo>
                <a:cubicBezTo>
                  <a:pt x="170" y="87"/>
                  <a:pt x="170" y="87"/>
                  <a:pt x="170" y="87"/>
                </a:cubicBezTo>
                <a:cubicBezTo>
                  <a:pt x="161" y="87"/>
                  <a:pt x="161" y="87"/>
                  <a:pt x="161" y="87"/>
                </a:cubicBezTo>
                <a:cubicBezTo>
                  <a:pt x="142" y="21"/>
                  <a:pt x="142" y="21"/>
                  <a:pt x="142" y="21"/>
                </a:cubicBezTo>
                <a:cubicBezTo>
                  <a:pt x="151" y="21"/>
                  <a:pt x="151" y="21"/>
                  <a:pt x="151" y="21"/>
                </a:cubicBezTo>
                <a:cubicBezTo>
                  <a:pt x="165" y="72"/>
                  <a:pt x="165" y="72"/>
                  <a:pt x="165" y="72"/>
                </a:cubicBezTo>
                <a:cubicBezTo>
                  <a:pt x="165" y="74"/>
                  <a:pt x="166" y="76"/>
                  <a:pt x="166" y="78"/>
                </a:cubicBezTo>
                <a:cubicBezTo>
                  <a:pt x="166" y="78"/>
                  <a:pt x="166" y="78"/>
                  <a:pt x="166" y="78"/>
                </a:cubicBezTo>
                <a:cubicBezTo>
                  <a:pt x="166" y="77"/>
                  <a:pt x="167" y="75"/>
                  <a:pt x="167" y="72"/>
                </a:cubicBezTo>
                <a:cubicBezTo>
                  <a:pt x="182" y="21"/>
                  <a:pt x="182" y="21"/>
                  <a:pt x="182" y="21"/>
                </a:cubicBezTo>
                <a:cubicBezTo>
                  <a:pt x="190" y="21"/>
                  <a:pt x="190" y="21"/>
                  <a:pt x="190" y="21"/>
                </a:cubicBezTo>
                <a:cubicBezTo>
                  <a:pt x="203" y="72"/>
                  <a:pt x="203" y="72"/>
                  <a:pt x="203" y="72"/>
                </a:cubicBezTo>
                <a:cubicBezTo>
                  <a:pt x="204" y="74"/>
                  <a:pt x="204" y="76"/>
                  <a:pt x="205" y="78"/>
                </a:cubicBezTo>
                <a:cubicBezTo>
                  <a:pt x="205" y="78"/>
                  <a:pt x="205" y="78"/>
                  <a:pt x="205" y="78"/>
                </a:cubicBezTo>
                <a:cubicBezTo>
                  <a:pt x="205" y="77"/>
                  <a:pt x="205" y="75"/>
                  <a:pt x="206" y="72"/>
                </a:cubicBezTo>
                <a:cubicBezTo>
                  <a:pt x="219" y="21"/>
                  <a:pt x="219" y="21"/>
                  <a:pt x="219" y="21"/>
                </a:cubicBezTo>
                <a:cubicBezTo>
                  <a:pt x="228" y="21"/>
                  <a:pt x="228" y="21"/>
                  <a:pt x="228" y="21"/>
                </a:cubicBezTo>
                <a:cubicBezTo>
                  <a:pt x="228" y="21"/>
                  <a:pt x="228" y="21"/>
                  <a:pt x="228" y="21"/>
                </a:cubicBezTo>
                <a:close/>
                <a:moveTo>
                  <a:pt x="243" y="23"/>
                </a:moveTo>
                <a:cubicBezTo>
                  <a:pt x="243" y="22"/>
                  <a:pt x="242" y="21"/>
                  <a:pt x="241" y="20"/>
                </a:cubicBezTo>
                <a:cubicBezTo>
                  <a:pt x="240" y="19"/>
                  <a:pt x="239" y="18"/>
                  <a:pt x="238" y="18"/>
                </a:cubicBezTo>
                <a:cubicBezTo>
                  <a:pt x="236" y="18"/>
                  <a:pt x="235" y="19"/>
                  <a:pt x="234" y="20"/>
                </a:cubicBezTo>
                <a:cubicBezTo>
                  <a:pt x="233" y="21"/>
                  <a:pt x="233" y="22"/>
                  <a:pt x="233" y="23"/>
                </a:cubicBezTo>
                <a:cubicBezTo>
                  <a:pt x="233" y="25"/>
                  <a:pt x="233" y="26"/>
                  <a:pt x="234" y="27"/>
                </a:cubicBezTo>
                <a:cubicBezTo>
                  <a:pt x="235" y="28"/>
                  <a:pt x="236" y="28"/>
                  <a:pt x="238" y="28"/>
                </a:cubicBezTo>
                <a:cubicBezTo>
                  <a:pt x="239" y="28"/>
                  <a:pt x="240" y="28"/>
                  <a:pt x="241" y="27"/>
                </a:cubicBezTo>
                <a:cubicBezTo>
                  <a:pt x="242" y="26"/>
                  <a:pt x="243" y="24"/>
                  <a:pt x="243" y="23"/>
                </a:cubicBezTo>
                <a:close/>
                <a:moveTo>
                  <a:pt x="241" y="87"/>
                </a:moveTo>
                <a:cubicBezTo>
                  <a:pt x="241" y="87"/>
                  <a:pt x="241" y="87"/>
                  <a:pt x="241" y="87"/>
                </a:cubicBezTo>
                <a:cubicBezTo>
                  <a:pt x="241" y="40"/>
                  <a:pt x="241" y="40"/>
                  <a:pt x="241" y="40"/>
                </a:cubicBezTo>
                <a:cubicBezTo>
                  <a:pt x="241" y="40"/>
                  <a:pt x="241" y="40"/>
                  <a:pt x="234" y="40"/>
                </a:cubicBezTo>
                <a:cubicBezTo>
                  <a:pt x="234" y="40"/>
                  <a:pt x="234" y="40"/>
                  <a:pt x="234" y="87"/>
                </a:cubicBezTo>
                <a:cubicBezTo>
                  <a:pt x="234" y="87"/>
                  <a:pt x="234" y="87"/>
                  <a:pt x="241" y="87"/>
                </a:cubicBezTo>
                <a:close/>
                <a:moveTo>
                  <a:pt x="293" y="87"/>
                </a:moveTo>
                <a:cubicBezTo>
                  <a:pt x="293" y="87"/>
                  <a:pt x="293" y="87"/>
                  <a:pt x="293" y="87"/>
                </a:cubicBezTo>
                <a:cubicBezTo>
                  <a:pt x="293" y="59"/>
                  <a:pt x="293" y="59"/>
                  <a:pt x="293" y="59"/>
                </a:cubicBezTo>
                <a:cubicBezTo>
                  <a:pt x="293" y="52"/>
                  <a:pt x="291" y="47"/>
                  <a:pt x="289" y="44"/>
                </a:cubicBezTo>
                <a:cubicBezTo>
                  <a:pt x="286" y="41"/>
                  <a:pt x="282" y="39"/>
                  <a:pt x="277" y="39"/>
                </a:cubicBezTo>
                <a:cubicBezTo>
                  <a:pt x="270" y="39"/>
                  <a:pt x="265" y="42"/>
                  <a:pt x="261" y="48"/>
                </a:cubicBezTo>
                <a:cubicBezTo>
                  <a:pt x="261" y="48"/>
                  <a:pt x="261" y="48"/>
                  <a:pt x="261" y="48"/>
                </a:cubicBezTo>
                <a:cubicBezTo>
                  <a:pt x="261" y="48"/>
                  <a:pt x="261" y="48"/>
                  <a:pt x="261" y="40"/>
                </a:cubicBezTo>
                <a:cubicBezTo>
                  <a:pt x="261" y="40"/>
                  <a:pt x="261" y="40"/>
                  <a:pt x="253" y="40"/>
                </a:cubicBezTo>
                <a:cubicBezTo>
                  <a:pt x="253" y="40"/>
                  <a:pt x="253" y="40"/>
                  <a:pt x="253" y="87"/>
                </a:cubicBezTo>
                <a:cubicBezTo>
                  <a:pt x="253" y="87"/>
                  <a:pt x="253" y="87"/>
                  <a:pt x="261" y="87"/>
                </a:cubicBezTo>
                <a:cubicBezTo>
                  <a:pt x="261" y="87"/>
                  <a:pt x="261" y="87"/>
                  <a:pt x="261" y="61"/>
                </a:cubicBezTo>
                <a:cubicBezTo>
                  <a:pt x="261" y="56"/>
                  <a:pt x="262" y="53"/>
                  <a:pt x="265" y="50"/>
                </a:cubicBezTo>
                <a:cubicBezTo>
                  <a:pt x="267" y="47"/>
                  <a:pt x="270" y="46"/>
                  <a:pt x="274" y="46"/>
                </a:cubicBezTo>
                <a:cubicBezTo>
                  <a:pt x="281" y="46"/>
                  <a:pt x="285" y="50"/>
                  <a:pt x="285" y="61"/>
                </a:cubicBezTo>
                <a:cubicBezTo>
                  <a:pt x="285" y="61"/>
                  <a:pt x="285" y="61"/>
                  <a:pt x="285" y="87"/>
                </a:cubicBezTo>
                <a:cubicBezTo>
                  <a:pt x="285" y="87"/>
                  <a:pt x="285" y="87"/>
                  <a:pt x="293" y="87"/>
                </a:cubicBezTo>
                <a:close/>
                <a:moveTo>
                  <a:pt x="344" y="87"/>
                </a:moveTo>
                <a:cubicBezTo>
                  <a:pt x="344" y="87"/>
                  <a:pt x="344" y="87"/>
                  <a:pt x="344" y="87"/>
                </a:cubicBezTo>
                <a:cubicBezTo>
                  <a:pt x="344" y="18"/>
                  <a:pt x="344" y="18"/>
                  <a:pt x="344" y="18"/>
                </a:cubicBezTo>
                <a:cubicBezTo>
                  <a:pt x="344" y="18"/>
                  <a:pt x="344" y="18"/>
                  <a:pt x="336" y="18"/>
                </a:cubicBezTo>
                <a:cubicBezTo>
                  <a:pt x="336" y="18"/>
                  <a:pt x="336" y="18"/>
                  <a:pt x="336" y="47"/>
                </a:cubicBezTo>
                <a:cubicBezTo>
                  <a:pt x="336" y="47"/>
                  <a:pt x="336" y="47"/>
                  <a:pt x="336" y="47"/>
                </a:cubicBezTo>
                <a:cubicBezTo>
                  <a:pt x="333" y="42"/>
                  <a:pt x="328" y="39"/>
                  <a:pt x="322" y="39"/>
                </a:cubicBezTo>
                <a:cubicBezTo>
                  <a:pt x="315" y="39"/>
                  <a:pt x="310" y="42"/>
                  <a:pt x="306" y="46"/>
                </a:cubicBezTo>
                <a:cubicBezTo>
                  <a:pt x="302" y="51"/>
                  <a:pt x="300" y="57"/>
                  <a:pt x="300" y="65"/>
                </a:cubicBezTo>
                <a:cubicBezTo>
                  <a:pt x="300" y="72"/>
                  <a:pt x="302" y="78"/>
                  <a:pt x="306" y="82"/>
                </a:cubicBezTo>
                <a:cubicBezTo>
                  <a:pt x="309" y="86"/>
                  <a:pt x="314" y="88"/>
                  <a:pt x="320" y="88"/>
                </a:cubicBezTo>
                <a:cubicBezTo>
                  <a:pt x="327" y="88"/>
                  <a:pt x="333" y="85"/>
                  <a:pt x="336" y="79"/>
                </a:cubicBezTo>
                <a:cubicBezTo>
                  <a:pt x="336" y="79"/>
                  <a:pt x="336" y="79"/>
                  <a:pt x="336" y="79"/>
                </a:cubicBezTo>
                <a:cubicBezTo>
                  <a:pt x="336" y="79"/>
                  <a:pt x="336" y="79"/>
                  <a:pt x="336" y="87"/>
                </a:cubicBezTo>
                <a:cubicBezTo>
                  <a:pt x="336" y="87"/>
                  <a:pt x="336" y="87"/>
                  <a:pt x="344" y="87"/>
                </a:cubicBezTo>
                <a:close/>
                <a:moveTo>
                  <a:pt x="336" y="66"/>
                </a:moveTo>
                <a:cubicBezTo>
                  <a:pt x="336" y="71"/>
                  <a:pt x="335" y="74"/>
                  <a:pt x="333" y="77"/>
                </a:cubicBezTo>
                <a:cubicBezTo>
                  <a:pt x="330" y="80"/>
                  <a:pt x="326" y="82"/>
                  <a:pt x="322" y="82"/>
                </a:cubicBezTo>
                <a:cubicBezTo>
                  <a:pt x="318" y="82"/>
                  <a:pt x="315" y="80"/>
                  <a:pt x="312" y="77"/>
                </a:cubicBezTo>
                <a:cubicBezTo>
                  <a:pt x="309" y="75"/>
                  <a:pt x="308" y="70"/>
                  <a:pt x="308" y="64"/>
                </a:cubicBezTo>
                <a:cubicBezTo>
                  <a:pt x="308" y="59"/>
                  <a:pt x="309" y="54"/>
                  <a:pt x="312" y="50"/>
                </a:cubicBezTo>
                <a:cubicBezTo>
                  <a:pt x="315" y="47"/>
                  <a:pt x="318" y="45"/>
                  <a:pt x="323" y="45"/>
                </a:cubicBezTo>
                <a:cubicBezTo>
                  <a:pt x="327" y="45"/>
                  <a:pt x="330" y="47"/>
                  <a:pt x="333" y="49"/>
                </a:cubicBezTo>
                <a:cubicBezTo>
                  <a:pt x="335" y="52"/>
                  <a:pt x="336" y="55"/>
                  <a:pt x="336" y="59"/>
                </a:cubicBezTo>
                <a:cubicBezTo>
                  <a:pt x="336" y="59"/>
                  <a:pt x="336" y="59"/>
                  <a:pt x="336" y="66"/>
                </a:cubicBezTo>
                <a:close/>
                <a:moveTo>
                  <a:pt x="399" y="63"/>
                </a:moveTo>
                <a:cubicBezTo>
                  <a:pt x="399" y="56"/>
                  <a:pt x="397" y="50"/>
                  <a:pt x="393" y="46"/>
                </a:cubicBezTo>
                <a:cubicBezTo>
                  <a:pt x="389" y="41"/>
                  <a:pt x="384" y="39"/>
                  <a:pt x="377" y="39"/>
                </a:cubicBezTo>
                <a:cubicBezTo>
                  <a:pt x="370" y="39"/>
                  <a:pt x="364" y="41"/>
                  <a:pt x="360" y="45"/>
                </a:cubicBezTo>
                <a:cubicBezTo>
                  <a:pt x="355" y="50"/>
                  <a:pt x="353" y="56"/>
                  <a:pt x="353" y="64"/>
                </a:cubicBezTo>
                <a:cubicBezTo>
                  <a:pt x="353" y="71"/>
                  <a:pt x="355" y="77"/>
                  <a:pt x="359" y="82"/>
                </a:cubicBezTo>
                <a:cubicBezTo>
                  <a:pt x="363" y="86"/>
                  <a:pt x="369" y="88"/>
                  <a:pt x="376" y="88"/>
                </a:cubicBezTo>
                <a:cubicBezTo>
                  <a:pt x="383" y="88"/>
                  <a:pt x="389" y="86"/>
                  <a:pt x="393" y="82"/>
                </a:cubicBezTo>
                <a:cubicBezTo>
                  <a:pt x="397" y="77"/>
                  <a:pt x="399" y="71"/>
                  <a:pt x="399" y="63"/>
                </a:cubicBezTo>
                <a:close/>
                <a:moveTo>
                  <a:pt x="391" y="64"/>
                </a:moveTo>
                <a:cubicBezTo>
                  <a:pt x="391" y="70"/>
                  <a:pt x="390" y="74"/>
                  <a:pt x="388" y="77"/>
                </a:cubicBezTo>
                <a:cubicBezTo>
                  <a:pt x="385" y="80"/>
                  <a:pt x="381" y="82"/>
                  <a:pt x="376" y="82"/>
                </a:cubicBezTo>
                <a:cubicBezTo>
                  <a:pt x="371" y="82"/>
                  <a:pt x="368" y="80"/>
                  <a:pt x="365" y="77"/>
                </a:cubicBezTo>
                <a:cubicBezTo>
                  <a:pt x="362" y="74"/>
                  <a:pt x="360" y="70"/>
                  <a:pt x="360" y="64"/>
                </a:cubicBezTo>
                <a:cubicBezTo>
                  <a:pt x="360" y="58"/>
                  <a:pt x="362" y="53"/>
                  <a:pt x="365" y="50"/>
                </a:cubicBezTo>
                <a:cubicBezTo>
                  <a:pt x="368" y="47"/>
                  <a:pt x="372" y="46"/>
                  <a:pt x="376" y="46"/>
                </a:cubicBezTo>
                <a:cubicBezTo>
                  <a:pt x="381" y="46"/>
                  <a:pt x="385" y="47"/>
                  <a:pt x="387" y="50"/>
                </a:cubicBezTo>
                <a:cubicBezTo>
                  <a:pt x="390" y="53"/>
                  <a:pt x="391" y="58"/>
                  <a:pt x="391" y="64"/>
                </a:cubicBezTo>
                <a:close/>
                <a:moveTo>
                  <a:pt x="467" y="40"/>
                </a:moveTo>
                <a:cubicBezTo>
                  <a:pt x="467" y="40"/>
                  <a:pt x="467" y="40"/>
                  <a:pt x="467" y="40"/>
                </a:cubicBezTo>
                <a:cubicBezTo>
                  <a:pt x="460" y="40"/>
                  <a:pt x="460" y="40"/>
                  <a:pt x="460" y="40"/>
                </a:cubicBezTo>
                <a:cubicBezTo>
                  <a:pt x="460" y="40"/>
                  <a:pt x="460" y="40"/>
                  <a:pt x="450" y="76"/>
                </a:cubicBezTo>
                <a:cubicBezTo>
                  <a:pt x="450" y="77"/>
                  <a:pt x="449" y="79"/>
                  <a:pt x="449" y="80"/>
                </a:cubicBezTo>
                <a:cubicBezTo>
                  <a:pt x="449" y="80"/>
                  <a:pt x="449" y="80"/>
                  <a:pt x="449" y="80"/>
                </a:cubicBezTo>
                <a:cubicBezTo>
                  <a:pt x="449" y="78"/>
                  <a:pt x="449" y="77"/>
                  <a:pt x="448" y="76"/>
                </a:cubicBezTo>
                <a:cubicBezTo>
                  <a:pt x="448" y="76"/>
                  <a:pt x="448" y="76"/>
                  <a:pt x="438" y="40"/>
                </a:cubicBezTo>
                <a:cubicBezTo>
                  <a:pt x="438" y="40"/>
                  <a:pt x="438" y="40"/>
                  <a:pt x="432" y="40"/>
                </a:cubicBezTo>
                <a:cubicBezTo>
                  <a:pt x="432" y="40"/>
                  <a:pt x="432" y="40"/>
                  <a:pt x="421" y="76"/>
                </a:cubicBezTo>
                <a:cubicBezTo>
                  <a:pt x="420" y="77"/>
                  <a:pt x="420" y="79"/>
                  <a:pt x="420" y="80"/>
                </a:cubicBezTo>
                <a:cubicBezTo>
                  <a:pt x="420" y="80"/>
                  <a:pt x="420" y="80"/>
                  <a:pt x="419" y="80"/>
                </a:cubicBezTo>
                <a:cubicBezTo>
                  <a:pt x="419" y="78"/>
                  <a:pt x="419" y="77"/>
                  <a:pt x="419" y="76"/>
                </a:cubicBezTo>
                <a:cubicBezTo>
                  <a:pt x="419" y="76"/>
                  <a:pt x="419" y="76"/>
                  <a:pt x="409" y="40"/>
                </a:cubicBezTo>
                <a:cubicBezTo>
                  <a:pt x="409" y="40"/>
                  <a:pt x="409" y="40"/>
                  <a:pt x="401" y="40"/>
                </a:cubicBezTo>
                <a:cubicBezTo>
                  <a:pt x="401" y="40"/>
                  <a:pt x="401" y="40"/>
                  <a:pt x="416" y="87"/>
                </a:cubicBezTo>
                <a:cubicBezTo>
                  <a:pt x="416" y="87"/>
                  <a:pt x="416" y="87"/>
                  <a:pt x="423" y="87"/>
                </a:cubicBezTo>
                <a:cubicBezTo>
                  <a:pt x="423" y="87"/>
                  <a:pt x="423" y="87"/>
                  <a:pt x="434" y="54"/>
                </a:cubicBezTo>
                <a:cubicBezTo>
                  <a:pt x="434" y="52"/>
                  <a:pt x="434" y="51"/>
                  <a:pt x="434" y="50"/>
                </a:cubicBezTo>
                <a:cubicBezTo>
                  <a:pt x="434" y="50"/>
                  <a:pt x="434" y="50"/>
                  <a:pt x="435" y="50"/>
                </a:cubicBezTo>
                <a:cubicBezTo>
                  <a:pt x="435" y="51"/>
                  <a:pt x="435" y="52"/>
                  <a:pt x="435" y="54"/>
                </a:cubicBezTo>
                <a:cubicBezTo>
                  <a:pt x="435" y="54"/>
                  <a:pt x="435" y="54"/>
                  <a:pt x="445" y="87"/>
                </a:cubicBezTo>
                <a:cubicBezTo>
                  <a:pt x="445" y="87"/>
                  <a:pt x="445" y="87"/>
                  <a:pt x="453" y="87"/>
                </a:cubicBezTo>
                <a:cubicBezTo>
                  <a:pt x="453" y="87"/>
                  <a:pt x="453" y="87"/>
                  <a:pt x="467" y="40"/>
                </a:cubicBezTo>
                <a:close/>
                <a:moveTo>
                  <a:pt x="499" y="75"/>
                </a:moveTo>
                <a:cubicBezTo>
                  <a:pt x="499" y="71"/>
                  <a:pt x="498" y="68"/>
                  <a:pt x="495" y="66"/>
                </a:cubicBezTo>
                <a:cubicBezTo>
                  <a:pt x="493" y="64"/>
                  <a:pt x="491" y="62"/>
                  <a:pt x="486" y="61"/>
                </a:cubicBezTo>
                <a:cubicBezTo>
                  <a:pt x="483" y="59"/>
                  <a:pt x="481" y="58"/>
                  <a:pt x="480" y="57"/>
                </a:cubicBezTo>
                <a:cubicBezTo>
                  <a:pt x="478" y="56"/>
                  <a:pt x="478" y="54"/>
                  <a:pt x="478" y="52"/>
                </a:cubicBezTo>
                <a:cubicBezTo>
                  <a:pt x="478" y="50"/>
                  <a:pt x="478" y="48"/>
                  <a:pt x="480" y="47"/>
                </a:cubicBezTo>
                <a:cubicBezTo>
                  <a:pt x="481" y="46"/>
                  <a:pt x="483" y="46"/>
                  <a:pt x="486" y="46"/>
                </a:cubicBezTo>
                <a:cubicBezTo>
                  <a:pt x="490" y="46"/>
                  <a:pt x="493" y="47"/>
                  <a:pt x="497" y="49"/>
                </a:cubicBezTo>
                <a:cubicBezTo>
                  <a:pt x="497" y="49"/>
                  <a:pt x="497" y="49"/>
                  <a:pt x="497" y="41"/>
                </a:cubicBezTo>
                <a:cubicBezTo>
                  <a:pt x="494" y="40"/>
                  <a:pt x="490" y="39"/>
                  <a:pt x="486" y="39"/>
                </a:cubicBezTo>
                <a:cubicBezTo>
                  <a:pt x="482" y="39"/>
                  <a:pt x="478" y="40"/>
                  <a:pt x="474" y="43"/>
                </a:cubicBezTo>
                <a:cubicBezTo>
                  <a:pt x="471" y="46"/>
                  <a:pt x="470" y="49"/>
                  <a:pt x="470" y="53"/>
                </a:cubicBezTo>
                <a:cubicBezTo>
                  <a:pt x="470" y="56"/>
                  <a:pt x="471" y="59"/>
                  <a:pt x="473" y="61"/>
                </a:cubicBezTo>
                <a:cubicBezTo>
                  <a:pt x="474" y="63"/>
                  <a:pt x="477" y="65"/>
                  <a:pt x="481" y="66"/>
                </a:cubicBezTo>
                <a:cubicBezTo>
                  <a:pt x="485" y="68"/>
                  <a:pt x="488" y="70"/>
                  <a:pt x="489" y="71"/>
                </a:cubicBezTo>
                <a:cubicBezTo>
                  <a:pt x="490" y="72"/>
                  <a:pt x="491" y="74"/>
                  <a:pt x="491" y="76"/>
                </a:cubicBezTo>
                <a:cubicBezTo>
                  <a:pt x="491" y="80"/>
                  <a:pt x="488" y="82"/>
                  <a:pt x="482" y="82"/>
                </a:cubicBezTo>
                <a:cubicBezTo>
                  <a:pt x="478" y="82"/>
                  <a:pt x="473" y="80"/>
                  <a:pt x="470" y="77"/>
                </a:cubicBezTo>
                <a:cubicBezTo>
                  <a:pt x="470" y="77"/>
                  <a:pt x="470" y="77"/>
                  <a:pt x="470" y="86"/>
                </a:cubicBezTo>
                <a:cubicBezTo>
                  <a:pt x="473" y="87"/>
                  <a:pt x="477" y="88"/>
                  <a:pt x="482" y="88"/>
                </a:cubicBezTo>
                <a:cubicBezTo>
                  <a:pt x="487" y="88"/>
                  <a:pt x="491" y="87"/>
                  <a:pt x="494" y="84"/>
                </a:cubicBezTo>
                <a:cubicBezTo>
                  <a:pt x="497" y="82"/>
                  <a:pt x="499" y="78"/>
                  <a:pt x="499" y="75"/>
                </a:cubicBezTo>
                <a:close/>
                <a:moveTo>
                  <a:pt x="553" y="71"/>
                </a:moveTo>
                <a:cubicBezTo>
                  <a:pt x="553" y="67"/>
                  <a:pt x="552" y="63"/>
                  <a:pt x="549" y="60"/>
                </a:cubicBezTo>
                <a:cubicBezTo>
                  <a:pt x="547" y="57"/>
                  <a:pt x="543" y="55"/>
                  <a:pt x="537" y="51"/>
                </a:cubicBezTo>
                <a:cubicBezTo>
                  <a:pt x="532" y="49"/>
                  <a:pt x="529" y="47"/>
                  <a:pt x="527" y="45"/>
                </a:cubicBezTo>
                <a:cubicBezTo>
                  <a:pt x="526" y="43"/>
                  <a:pt x="525" y="40"/>
                  <a:pt x="525" y="37"/>
                </a:cubicBezTo>
                <a:cubicBezTo>
                  <a:pt x="525" y="34"/>
                  <a:pt x="526" y="32"/>
                  <a:pt x="528" y="30"/>
                </a:cubicBezTo>
                <a:cubicBezTo>
                  <a:pt x="530" y="28"/>
                  <a:pt x="533" y="27"/>
                  <a:pt x="537" y="27"/>
                </a:cubicBezTo>
                <a:cubicBezTo>
                  <a:pt x="542" y="27"/>
                  <a:pt x="547" y="29"/>
                  <a:pt x="550" y="31"/>
                </a:cubicBezTo>
                <a:cubicBezTo>
                  <a:pt x="550" y="31"/>
                  <a:pt x="550" y="31"/>
                  <a:pt x="550" y="23"/>
                </a:cubicBezTo>
                <a:cubicBezTo>
                  <a:pt x="547" y="21"/>
                  <a:pt x="543" y="20"/>
                  <a:pt x="537" y="20"/>
                </a:cubicBezTo>
                <a:cubicBezTo>
                  <a:pt x="531" y="20"/>
                  <a:pt x="526" y="22"/>
                  <a:pt x="522" y="25"/>
                </a:cubicBezTo>
                <a:cubicBezTo>
                  <a:pt x="518" y="29"/>
                  <a:pt x="516" y="33"/>
                  <a:pt x="516" y="38"/>
                </a:cubicBezTo>
                <a:cubicBezTo>
                  <a:pt x="516" y="42"/>
                  <a:pt x="517" y="45"/>
                  <a:pt x="520" y="48"/>
                </a:cubicBezTo>
                <a:cubicBezTo>
                  <a:pt x="522" y="51"/>
                  <a:pt x="526" y="54"/>
                  <a:pt x="531" y="57"/>
                </a:cubicBezTo>
                <a:cubicBezTo>
                  <a:pt x="536" y="60"/>
                  <a:pt x="540" y="62"/>
                  <a:pt x="542" y="64"/>
                </a:cubicBezTo>
                <a:cubicBezTo>
                  <a:pt x="544" y="66"/>
                  <a:pt x="545" y="69"/>
                  <a:pt x="545" y="72"/>
                </a:cubicBezTo>
                <a:cubicBezTo>
                  <a:pt x="545" y="78"/>
                  <a:pt x="541" y="81"/>
                  <a:pt x="532" y="81"/>
                </a:cubicBezTo>
                <a:cubicBezTo>
                  <a:pt x="530" y="81"/>
                  <a:pt x="527" y="81"/>
                  <a:pt x="524" y="80"/>
                </a:cubicBezTo>
                <a:cubicBezTo>
                  <a:pt x="521" y="79"/>
                  <a:pt x="518" y="77"/>
                  <a:pt x="516" y="76"/>
                </a:cubicBezTo>
                <a:cubicBezTo>
                  <a:pt x="516" y="76"/>
                  <a:pt x="516" y="76"/>
                  <a:pt x="516" y="85"/>
                </a:cubicBezTo>
                <a:cubicBezTo>
                  <a:pt x="518" y="86"/>
                  <a:pt x="520" y="87"/>
                  <a:pt x="523" y="87"/>
                </a:cubicBezTo>
                <a:cubicBezTo>
                  <a:pt x="526" y="88"/>
                  <a:pt x="529" y="88"/>
                  <a:pt x="531" y="88"/>
                </a:cubicBezTo>
                <a:cubicBezTo>
                  <a:pt x="539" y="88"/>
                  <a:pt x="544" y="87"/>
                  <a:pt x="548" y="83"/>
                </a:cubicBezTo>
                <a:cubicBezTo>
                  <a:pt x="551" y="80"/>
                  <a:pt x="553" y="76"/>
                  <a:pt x="553" y="71"/>
                </a:cubicBezTo>
                <a:close/>
                <a:moveTo>
                  <a:pt x="600" y="66"/>
                </a:moveTo>
                <a:cubicBezTo>
                  <a:pt x="600" y="66"/>
                  <a:pt x="600" y="66"/>
                  <a:pt x="600" y="66"/>
                </a:cubicBezTo>
                <a:cubicBezTo>
                  <a:pt x="600" y="62"/>
                  <a:pt x="600" y="62"/>
                  <a:pt x="600" y="62"/>
                </a:cubicBezTo>
                <a:cubicBezTo>
                  <a:pt x="600" y="55"/>
                  <a:pt x="598" y="49"/>
                  <a:pt x="595" y="46"/>
                </a:cubicBezTo>
                <a:cubicBezTo>
                  <a:pt x="592" y="41"/>
                  <a:pt x="587" y="39"/>
                  <a:pt x="580" y="39"/>
                </a:cubicBezTo>
                <a:cubicBezTo>
                  <a:pt x="575" y="39"/>
                  <a:pt x="569" y="41"/>
                  <a:pt x="565" y="46"/>
                </a:cubicBezTo>
                <a:cubicBezTo>
                  <a:pt x="561" y="50"/>
                  <a:pt x="559" y="56"/>
                  <a:pt x="559" y="64"/>
                </a:cubicBezTo>
                <a:cubicBezTo>
                  <a:pt x="559" y="72"/>
                  <a:pt x="561" y="78"/>
                  <a:pt x="565" y="82"/>
                </a:cubicBezTo>
                <a:cubicBezTo>
                  <a:pt x="569" y="86"/>
                  <a:pt x="574" y="88"/>
                  <a:pt x="580" y="88"/>
                </a:cubicBezTo>
                <a:cubicBezTo>
                  <a:pt x="587" y="88"/>
                  <a:pt x="593" y="87"/>
                  <a:pt x="596" y="84"/>
                </a:cubicBezTo>
                <a:cubicBezTo>
                  <a:pt x="596" y="84"/>
                  <a:pt x="596" y="84"/>
                  <a:pt x="596" y="77"/>
                </a:cubicBezTo>
                <a:cubicBezTo>
                  <a:pt x="592" y="80"/>
                  <a:pt x="587" y="82"/>
                  <a:pt x="582" y="82"/>
                </a:cubicBezTo>
                <a:cubicBezTo>
                  <a:pt x="577" y="82"/>
                  <a:pt x="574" y="80"/>
                  <a:pt x="571" y="78"/>
                </a:cubicBezTo>
                <a:cubicBezTo>
                  <a:pt x="568" y="75"/>
                  <a:pt x="567" y="71"/>
                  <a:pt x="567" y="66"/>
                </a:cubicBezTo>
                <a:cubicBezTo>
                  <a:pt x="567" y="66"/>
                  <a:pt x="567" y="66"/>
                  <a:pt x="600" y="66"/>
                </a:cubicBezTo>
                <a:close/>
                <a:moveTo>
                  <a:pt x="592" y="59"/>
                </a:moveTo>
                <a:cubicBezTo>
                  <a:pt x="592" y="59"/>
                  <a:pt x="592" y="59"/>
                  <a:pt x="592" y="59"/>
                </a:cubicBezTo>
                <a:cubicBezTo>
                  <a:pt x="567" y="59"/>
                  <a:pt x="567" y="59"/>
                  <a:pt x="567" y="59"/>
                </a:cubicBezTo>
                <a:cubicBezTo>
                  <a:pt x="567" y="55"/>
                  <a:pt x="569" y="52"/>
                  <a:pt x="571" y="49"/>
                </a:cubicBezTo>
                <a:cubicBezTo>
                  <a:pt x="574" y="47"/>
                  <a:pt x="577" y="46"/>
                  <a:pt x="580" y="46"/>
                </a:cubicBezTo>
                <a:cubicBezTo>
                  <a:pt x="584" y="46"/>
                  <a:pt x="587" y="47"/>
                  <a:pt x="589" y="49"/>
                </a:cubicBezTo>
                <a:cubicBezTo>
                  <a:pt x="591" y="52"/>
                  <a:pt x="592" y="55"/>
                  <a:pt x="592" y="59"/>
                </a:cubicBezTo>
                <a:close/>
                <a:moveTo>
                  <a:pt x="633" y="48"/>
                </a:moveTo>
                <a:cubicBezTo>
                  <a:pt x="633" y="48"/>
                  <a:pt x="633" y="48"/>
                  <a:pt x="633" y="48"/>
                </a:cubicBezTo>
                <a:cubicBezTo>
                  <a:pt x="633" y="40"/>
                  <a:pt x="633" y="40"/>
                  <a:pt x="633" y="40"/>
                </a:cubicBezTo>
                <a:cubicBezTo>
                  <a:pt x="631" y="40"/>
                  <a:pt x="630" y="39"/>
                  <a:pt x="628" y="39"/>
                </a:cubicBezTo>
                <a:cubicBezTo>
                  <a:pt x="625" y="39"/>
                  <a:pt x="623" y="40"/>
                  <a:pt x="621" y="42"/>
                </a:cubicBezTo>
                <a:cubicBezTo>
                  <a:pt x="619" y="44"/>
                  <a:pt x="617" y="47"/>
                  <a:pt x="616" y="50"/>
                </a:cubicBezTo>
                <a:cubicBezTo>
                  <a:pt x="616" y="50"/>
                  <a:pt x="616" y="50"/>
                  <a:pt x="616" y="50"/>
                </a:cubicBezTo>
                <a:cubicBezTo>
                  <a:pt x="616" y="50"/>
                  <a:pt x="616" y="50"/>
                  <a:pt x="616" y="40"/>
                </a:cubicBezTo>
                <a:cubicBezTo>
                  <a:pt x="616" y="40"/>
                  <a:pt x="616" y="40"/>
                  <a:pt x="608" y="40"/>
                </a:cubicBezTo>
                <a:cubicBezTo>
                  <a:pt x="608" y="40"/>
                  <a:pt x="608" y="40"/>
                  <a:pt x="608" y="87"/>
                </a:cubicBezTo>
                <a:cubicBezTo>
                  <a:pt x="608" y="87"/>
                  <a:pt x="608" y="87"/>
                  <a:pt x="616" y="87"/>
                </a:cubicBezTo>
                <a:cubicBezTo>
                  <a:pt x="616" y="87"/>
                  <a:pt x="616" y="87"/>
                  <a:pt x="616" y="63"/>
                </a:cubicBezTo>
                <a:cubicBezTo>
                  <a:pt x="616" y="58"/>
                  <a:pt x="617" y="54"/>
                  <a:pt x="619" y="51"/>
                </a:cubicBezTo>
                <a:cubicBezTo>
                  <a:pt x="621" y="48"/>
                  <a:pt x="624" y="47"/>
                  <a:pt x="627" y="47"/>
                </a:cubicBezTo>
                <a:cubicBezTo>
                  <a:pt x="629" y="47"/>
                  <a:pt x="631" y="47"/>
                  <a:pt x="633" y="48"/>
                </a:cubicBezTo>
                <a:close/>
                <a:moveTo>
                  <a:pt x="679" y="40"/>
                </a:moveTo>
                <a:cubicBezTo>
                  <a:pt x="679" y="40"/>
                  <a:pt x="679" y="40"/>
                  <a:pt x="679" y="40"/>
                </a:cubicBezTo>
                <a:cubicBezTo>
                  <a:pt x="671" y="40"/>
                  <a:pt x="671" y="40"/>
                  <a:pt x="671" y="40"/>
                </a:cubicBezTo>
                <a:cubicBezTo>
                  <a:pt x="671" y="40"/>
                  <a:pt x="671" y="40"/>
                  <a:pt x="658" y="75"/>
                </a:cubicBezTo>
                <a:cubicBezTo>
                  <a:pt x="658" y="77"/>
                  <a:pt x="657" y="79"/>
                  <a:pt x="657" y="81"/>
                </a:cubicBezTo>
                <a:cubicBezTo>
                  <a:pt x="657" y="81"/>
                  <a:pt x="657" y="81"/>
                  <a:pt x="657" y="81"/>
                </a:cubicBezTo>
                <a:cubicBezTo>
                  <a:pt x="656" y="79"/>
                  <a:pt x="656" y="77"/>
                  <a:pt x="655" y="74"/>
                </a:cubicBezTo>
                <a:cubicBezTo>
                  <a:pt x="655" y="74"/>
                  <a:pt x="655" y="74"/>
                  <a:pt x="643" y="40"/>
                </a:cubicBezTo>
                <a:cubicBezTo>
                  <a:pt x="643" y="40"/>
                  <a:pt x="643" y="40"/>
                  <a:pt x="635" y="40"/>
                </a:cubicBezTo>
                <a:cubicBezTo>
                  <a:pt x="635" y="40"/>
                  <a:pt x="635" y="40"/>
                  <a:pt x="653" y="87"/>
                </a:cubicBezTo>
                <a:cubicBezTo>
                  <a:pt x="653" y="87"/>
                  <a:pt x="653" y="87"/>
                  <a:pt x="660" y="87"/>
                </a:cubicBezTo>
                <a:cubicBezTo>
                  <a:pt x="660" y="87"/>
                  <a:pt x="660" y="87"/>
                  <a:pt x="679" y="40"/>
                </a:cubicBezTo>
                <a:close/>
                <a:moveTo>
                  <a:pt x="721" y="66"/>
                </a:moveTo>
                <a:cubicBezTo>
                  <a:pt x="721" y="66"/>
                  <a:pt x="721" y="66"/>
                  <a:pt x="721" y="66"/>
                </a:cubicBezTo>
                <a:cubicBezTo>
                  <a:pt x="721" y="62"/>
                  <a:pt x="721" y="62"/>
                  <a:pt x="721" y="62"/>
                </a:cubicBezTo>
                <a:cubicBezTo>
                  <a:pt x="721" y="55"/>
                  <a:pt x="720" y="49"/>
                  <a:pt x="717" y="46"/>
                </a:cubicBezTo>
                <a:cubicBezTo>
                  <a:pt x="713" y="41"/>
                  <a:pt x="708" y="39"/>
                  <a:pt x="702" y="39"/>
                </a:cubicBezTo>
                <a:cubicBezTo>
                  <a:pt x="696" y="39"/>
                  <a:pt x="691" y="41"/>
                  <a:pt x="687" y="46"/>
                </a:cubicBezTo>
                <a:cubicBezTo>
                  <a:pt x="683" y="50"/>
                  <a:pt x="680" y="56"/>
                  <a:pt x="680" y="64"/>
                </a:cubicBezTo>
                <a:cubicBezTo>
                  <a:pt x="680" y="72"/>
                  <a:pt x="682" y="78"/>
                  <a:pt x="687" y="82"/>
                </a:cubicBezTo>
                <a:cubicBezTo>
                  <a:pt x="690" y="86"/>
                  <a:pt x="695" y="88"/>
                  <a:pt x="702" y="88"/>
                </a:cubicBezTo>
                <a:cubicBezTo>
                  <a:pt x="708" y="88"/>
                  <a:pt x="714" y="87"/>
                  <a:pt x="718" y="84"/>
                </a:cubicBezTo>
                <a:cubicBezTo>
                  <a:pt x="718" y="84"/>
                  <a:pt x="718" y="84"/>
                  <a:pt x="718" y="77"/>
                </a:cubicBezTo>
                <a:cubicBezTo>
                  <a:pt x="714" y="80"/>
                  <a:pt x="709" y="82"/>
                  <a:pt x="704" y="82"/>
                </a:cubicBezTo>
                <a:cubicBezTo>
                  <a:pt x="699" y="82"/>
                  <a:pt x="695" y="80"/>
                  <a:pt x="692" y="78"/>
                </a:cubicBezTo>
                <a:cubicBezTo>
                  <a:pt x="690" y="75"/>
                  <a:pt x="688" y="71"/>
                  <a:pt x="688" y="66"/>
                </a:cubicBezTo>
                <a:cubicBezTo>
                  <a:pt x="688" y="66"/>
                  <a:pt x="688" y="66"/>
                  <a:pt x="721" y="66"/>
                </a:cubicBezTo>
                <a:close/>
                <a:moveTo>
                  <a:pt x="714" y="59"/>
                </a:moveTo>
                <a:cubicBezTo>
                  <a:pt x="714" y="59"/>
                  <a:pt x="714" y="59"/>
                  <a:pt x="714" y="59"/>
                </a:cubicBezTo>
                <a:cubicBezTo>
                  <a:pt x="688" y="59"/>
                  <a:pt x="688" y="59"/>
                  <a:pt x="688" y="59"/>
                </a:cubicBezTo>
                <a:cubicBezTo>
                  <a:pt x="689" y="55"/>
                  <a:pt x="690" y="52"/>
                  <a:pt x="693" y="49"/>
                </a:cubicBezTo>
                <a:cubicBezTo>
                  <a:pt x="695" y="47"/>
                  <a:pt x="698" y="46"/>
                  <a:pt x="702" y="46"/>
                </a:cubicBezTo>
                <a:cubicBezTo>
                  <a:pt x="706" y="46"/>
                  <a:pt x="708" y="47"/>
                  <a:pt x="711" y="49"/>
                </a:cubicBezTo>
                <a:cubicBezTo>
                  <a:pt x="713" y="52"/>
                  <a:pt x="714" y="55"/>
                  <a:pt x="714" y="59"/>
                </a:cubicBezTo>
                <a:close/>
                <a:moveTo>
                  <a:pt x="742" y="42"/>
                </a:moveTo>
                <a:cubicBezTo>
                  <a:pt x="740" y="44"/>
                  <a:pt x="738" y="47"/>
                  <a:pt x="737" y="50"/>
                </a:cubicBezTo>
                <a:cubicBezTo>
                  <a:pt x="737" y="50"/>
                  <a:pt x="737" y="50"/>
                  <a:pt x="737" y="50"/>
                </a:cubicBezTo>
                <a:cubicBezTo>
                  <a:pt x="737" y="50"/>
                  <a:pt x="737" y="50"/>
                  <a:pt x="737" y="40"/>
                </a:cubicBezTo>
                <a:cubicBezTo>
                  <a:pt x="737" y="40"/>
                  <a:pt x="737" y="40"/>
                  <a:pt x="730" y="40"/>
                </a:cubicBezTo>
                <a:cubicBezTo>
                  <a:pt x="730" y="40"/>
                  <a:pt x="730" y="40"/>
                  <a:pt x="730" y="87"/>
                </a:cubicBezTo>
                <a:cubicBezTo>
                  <a:pt x="730" y="87"/>
                  <a:pt x="730" y="87"/>
                  <a:pt x="737" y="87"/>
                </a:cubicBezTo>
                <a:cubicBezTo>
                  <a:pt x="737" y="87"/>
                  <a:pt x="737" y="87"/>
                  <a:pt x="737" y="63"/>
                </a:cubicBezTo>
                <a:cubicBezTo>
                  <a:pt x="737" y="58"/>
                  <a:pt x="738" y="54"/>
                  <a:pt x="741" y="51"/>
                </a:cubicBezTo>
                <a:cubicBezTo>
                  <a:pt x="743" y="48"/>
                  <a:pt x="745" y="47"/>
                  <a:pt x="748" y="47"/>
                </a:cubicBezTo>
                <a:cubicBezTo>
                  <a:pt x="751" y="47"/>
                  <a:pt x="753" y="47"/>
                  <a:pt x="754" y="48"/>
                </a:cubicBezTo>
                <a:cubicBezTo>
                  <a:pt x="754" y="48"/>
                  <a:pt x="754" y="48"/>
                  <a:pt x="754" y="48"/>
                </a:cubicBezTo>
                <a:cubicBezTo>
                  <a:pt x="754" y="48"/>
                  <a:pt x="754" y="48"/>
                  <a:pt x="754" y="48"/>
                </a:cubicBezTo>
                <a:cubicBezTo>
                  <a:pt x="754" y="40"/>
                  <a:pt x="754" y="40"/>
                  <a:pt x="754" y="40"/>
                </a:cubicBezTo>
                <a:moveTo>
                  <a:pt x="48" y="9"/>
                </a:moveTo>
                <a:cubicBezTo>
                  <a:pt x="109" y="0"/>
                  <a:pt x="109" y="0"/>
                  <a:pt x="109" y="0"/>
                </a:cubicBezTo>
                <a:cubicBezTo>
                  <a:pt x="109" y="54"/>
                  <a:pt x="109" y="54"/>
                  <a:pt x="109" y="54"/>
                </a:cubicBezTo>
                <a:cubicBezTo>
                  <a:pt x="48" y="54"/>
                  <a:pt x="48" y="54"/>
                  <a:pt x="48" y="54"/>
                </a:cubicBezTo>
                <a:cubicBezTo>
                  <a:pt x="48" y="9"/>
                  <a:pt x="48" y="9"/>
                  <a:pt x="48" y="9"/>
                </a:cubicBezTo>
                <a:cubicBezTo>
                  <a:pt x="48" y="9"/>
                  <a:pt x="48" y="9"/>
                  <a:pt x="48" y="9"/>
                </a:cubicBezTo>
                <a:close/>
                <a:moveTo>
                  <a:pt x="47" y="54"/>
                </a:moveTo>
                <a:cubicBezTo>
                  <a:pt x="47" y="9"/>
                  <a:pt x="47" y="9"/>
                  <a:pt x="47" y="9"/>
                </a:cubicBezTo>
                <a:cubicBezTo>
                  <a:pt x="0" y="16"/>
                  <a:pt x="0" y="16"/>
                  <a:pt x="0" y="16"/>
                </a:cubicBezTo>
                <a:cubicBezTo>
                  <a:pt x="0" y="54"/>
                  <a:pt x="0" y="54"/>
                  <a:pt x="0" y="54"/>
                </a:cubicBezTo>
                <a:cubicBezTo>
                  <a:pt x="47" y="54"/>
                  <a:pt x="47" y="54"/>
                  <a:pt x="47" y="54"/>
                </a:cubicBezTo>
                <a:cubicBezTo>
                  <a:pt x="47" y="54"/>
                  <a:pt x="47" y="54"/>
                  <a:pt x="47" y="54"/>
                </a:cubicBezTo>
                <a:close/>
                <a:moveTo>
                  <a:pt x="48" y="56"/>
                </a:moveTo>
                <a:cubicBezTo>
                  <a:pt x="48" y="101"/>
                  <a:pt x="48" y="101"/>
                  <a:pt x="48" y="101"/>
                </a:cubicBezTo>
                <a:cubicBezTo>
                  <a:pt x="109" y="110"/>
                  <a:pt x="109" y="110"/>
                  <a:pt x="109" y="110"/>
                </a:cubicBezTo>
                <a:cubicBezTo>
                  <a:pt x="109" y="56"/>
                  <a:pt x="109" y="56"/>
                  <a:pt x="109" y="56"/>
                </a:cubicBezTo>
                <a:cubicBezTo>
                  <a:pt x="48" y="56"/>
                  <a:pt x="48" y="56"/>
                  <a:pt x="48" y="56"/>
                </a:cubicBezTo>
                <a:cubicBezTo>
                  <a:pt x="48" y="56"/>
                  <a:pt x="48" y="56"/>
                  <a:pt x="48" y="56"/>
                </a:cubicBezTo>
                <a:close/>
                <a:moveTo>
                  <a:pt x="47" y="56"/>
                </a:moveTo>
                <a:cubicBezTo>
                  <a:pt x="0" y="56"/>
                  <a:pt x="0" y="56"/>
                  <a:pt x="0" y="56"/>
                </a:cubicBezTo>
                <a:cubicBezTo>
                  <a:pt x="0" y="95"/>
                  <a:pt x="0" y="95"/>
                  <a:pt x="0" y="95"/>
                </a:cubicBezTo>
                <a:cubicBezTo>
                  <a:pt x="47" y="101"/>
                  <a:pt x="47" y="101"/>
                  <a:pt x="47" y="101"/>
                </a:cubicBezTo>
                <a:cubicBezTo>
                  <a:pt x="47" y="56"/>
                  <a:pt x="47" y="56"/>
                  <a:pt x="47" y="56"/>
                </a:cubicBezTo>
                <a:cubicBezTo>
                  <a:pt x="47" y="56"/>
                  <a:pt x="47" y="56"/>
                  <a:pt x="47"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marL="0" marR="0" lvl="0" indent="0" defTabSz="914007"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505050"/>
              </a:solidFill>
              <a:effectLst/>
              <a:uLnTx/>
              <a:uFillTx/>
            </a:endParaRPr>
          </a:p>
        </p:txBody>
      </p:sp>
      <p:sp>
        <p:nvSpPr>
          <p:cNvPr id="36" name="Rectangle 35"/>
          <p:cNvSpPr/>
          <p:nvPr/>
        </p:nvSpPr>
        <p:spPr>
          <a:xfrm>
            <a:off x="4662403" y="6054986"/>
            <a:ext cx="1508362"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EFEFE"/>
                </a:solidFill>
                <a:effectLst/>
                <a:uLnTx/>
                <a:uFillTx/>
              </a:rPr>
              <a:t>Critically important:</a:t>
            </a:r>
          </a:p>
        </p:txBody>
      </p:sp>
      <p:pic>
        <p:nvPicPr>
          <p:cNvPr id="37"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60" y="6040684"/>
            <a:ext cx="1329841" cy="319692"/>
          </a:xfrm>
          <a:prstGeom prst="rect">
            <a:avLst/>
          </a:prstGeom>
          <a:solidFill>
            <a:srgbClr val="5B5A57"/>
          </a:solidFill>
        </p:spPr>
      </p:pic>
      <p:sp>
        <p:nvSpPr>
          <p:cNvPr id="4" name="Title 3"/>
          <p:cNvSpPr>
            <a:spLocks noGrp="1"/>
          </p:cNvSpPr>
          <p:nvPr>
            <p:ph type="title"/>
          </p:nvPr>
        </p:nvSpPr>
        <p:spPr/>
        <p:txBody>
          <a:bodyPr>
            <a:normAutofit fontScale="90000"/>
          </a:bodyPr>
          <a:lstStyle/>
          <a:p>
            <a:r>
              <a:rPr lang="en-US" dirty="0"/>
              <a:t>Microsoft Cloud Strategy </a:t>
            </a:r>
          </a:p>
        </p:txBody>
      </p:sp>
      <p:sp>
        <p:nvSpPr>
          <p:cNvPr id="6" name="Rectangle 5"/>
          <p:cNvSpPr/>
          <p:nvPr/>
        </p:nvSpPr>
        <p:spPr>
          <a:xfrm>
            <a:off x="838496" y="1007338"/>
            <a:ext cx="11086585" cy="1415772"/>
          </a:xfrm>
          <a:prstGeom prst="rect">
            <a:avLst/>
          </a:prstGeom>
        </p:spPr>
        <p:txBody>
          <a:bodyPr wrap="square">
            <a:spAutoFit/>
          </a:bodyPr>
          <a:lstStyle/>
          <a:p>
            <a:r>
              <a:rPr lang="en-US" kern="0" dirty="0">
                <a:cs typeface="Segoe UI" panose="020B0502040204020203" pitchFamily="34" charset="0"/>
              </a:rPr>
              <a:t>Microsoft offers a comprehensive, differentiated suite of cloud services that customers want and trust. With these services, you can streamline your offerings across a platform that provides customers choice and  flexibility to solve their business challenges and achieve real outcomes.</a:t>
            </a:r>
          </a:p>
          <a:p>
            <a:endParaRPr lang="en-US" sz="3200" kern="0" dirty="0">
              <a:solidFill>
                <a:schemeClr val="accent2"/>
              </a:solidFill>
              <a:latin typeface="+mn-lt"/>
              <a:cs typeface="Segoe UI" panose="020B0502040204020203" pitchFamily="34" charset="0"/>
            </a:endParaRPr>
          </a:p>
        </p:txBody>
      </p:sp>
    </p:spTree>
    <p:extLst>
      <p:ext uri="{BB962C8B-B14F-4D97-AF65-F5344CB8AC3E}">
        <p14:creationId xmlns:p14="http://schemas.microsoft.com/office/powerpoint/2010/main" val="4189702280"/>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67408"/>
            <a:ext cx="11655840" cy="899537"/>
          </a:xfrm>
        </p:spPr>
        <p:txBody>
          <a:bodyPr/>
          <a:lstStyle/>
          <a:p>
            <a:r>
              <a:rPr lang="en-US" sz="3600" dirty="0"/>
              <a:t>Deployment Best Practices</a:t>
            </a:r>
          </a:p>
        </p:txBody>
      </p:sp>
      <p:sp>
        <p:nvSpPr>
          <p:cNvPr id="3" name="Text Placeholder 2"/>
          <p:cNvSpPr>
            <a:spLocks noGrp="1"/>
          </p:cNvSpPr>
          <p:nvPr>
            <p:ph type="body" sz="quarter" idx="11"/>
          </p:nvPr>
        </p:nvSpPr>
        <p:spPr>
          <a:xfrm>
            <a:off x="343941" y="889130"/>
            <a:ext cx="11655840" cy="6013634"/>
          </a:xfrm>
        </p:spPr>
        <p:txBody>
          <a:bodyPr/>
          <a:lstStyle/>
          <a:p>
            <a:pPr marL="448193" indent="-448193">
              <a:buFont typeface="Arial" panose="020B0604020202020204" pitchFamily="34" charset="0"/>
              <a:buChar char="•"/>
            </a:pPr>
            <a:r>
              <a:rPr lang="en-US" sz="2353" dirty="0"/>
              <a:t>Use </a:t>
            </a:r>
            <a:r>
              <a:rPr lang="en-US" sz="2353" dirty="0">
                <a:solidFill>
                  <a:srgbClr val="92D050"/>
                </a:solidFill>
              </a:rPr>
              <a:t>new</a:t>
            </a:r>
            <a:r>
              <a:rPr lang="en-US" sz="2353" dirty="0"/>
              <a:t> </a:t>
            </a:r>
            <a:r>
              <a:rPr lang="en-US" sz="2353" dirty="0">
                <a:hlinkClick r:id="rId2"/>
              </a:rPr>
              <a:t>ASR Capacity Planning tool</a:t>
            </a:r>
            <a:r>
              <a:rPr lang="en-US" sz="2353" dirty="0"/>
              <a:t> to plan deployments:</a:t>
            </a:r>
          </a:p>
          <a:p>
            <a:pPr marL="448193" indent="-448193">
              <a:buFont typeface="Arial" panose="020B0604020202020204" pitchFamily="34" charset="0"/>
              <a:buChar char="•"/>
            </a:pPr>
            <a:r>
              <a:rPr lang="en-US" sz="2353" dirty="0"/>
              <a:t>Estimate size  and number of on-prem PS VMs based on VM churn rate</a:t>
            </a:r>
          </a:p>
          <a:p>
            <a:pPr marL="448193" indent="-448193">
              <a:buFont typeface="Arial" panose="020B0604020202020204" pitchFamily="34" charset="0"/>
              <a:buChar char="•"/>
            </a:pPr>
            <a:r>
              <a:rPr lang="en-US" sz="2353" dirty="0"/>
              <a:t>Estimate Storage account requirements</a:t>
            </a:r>
          </a:p>
          <a:p>
            <a:pPr marL="448193" indent="-448193">
              <a:buFont typeface="Arial" panose="020B0604020202020204" pitchFamily="34" charset="0"/>
              <a:buChar char="•"/>
            </a:pPr>
            <a:r>
              <a:rPr lang="en-US" sz="2353" dirty="0"/>
              <a:t>Estimate Network bandwidth requirements – </a:t>
            </a:r>
            <a:r>
              <a:rPr lang="en-US" sz="2353" dirty="0">
                <a:hlinkClick r:id="rId3"/>
              </a:rPr>
              <a:t>Leverage ExpressRoute</a:t>
            </a:r>
            <a:endParaRPr lang="en-US" sz="2353" dirty="0"/>
          </a:p>
          <a:p>
            <a:pPr marL="448193" indent="-448193">
              <a:buFont typeface="Arial" panose="020B0604020202020204" pitchFamily="34" charset="0"/>
              <a:buChar char="•"/>
            </a:pPr>
            <a:endParaRPr lang="en-US" sz="2353" dirty="0"/>
          </a:p>
          <a:p>
            <a:pPr marL="448193" indent="-448193">
              <a:buFont typeface="Arial" panose="020B0604020202020204" pitchFamily="34" charset="0"/>
              <a:buChar char="•"/>
            </a:pPr>
            <a:r>
              <a:rPr lang="en-US" sz="2353" dirty="0"/>
              <a:t>Use Legacy to Enhanced migration feature to move existing customers to eV2A solution</a:t>
            </a:r>
          </a:p>
          <a:p>
            <a:pPr marL="448193" indent="-448193">
              <a:buFont typeface="Arial" panose="020B0604020202020204" pitchFamily="34" charset="0"/>
              <a:buChar char="•"/>
            </a:pPr>
            <a:endParaRPr lang="en-US" sz="2353" dirty="0"/>
          </a:p>
          <a:p>
            <a:pPr marL="448193" indent="-448193">
              <a:buFont typeface="Arial" panose="020B0604020202020204" pitchFamily="34" charset="0"/>
              <a:buChar char="•"/>
            </a:pPr>
            <a:r>
              <a:rPr lang="en-US" sz="2353" dirty="0"/>
              <a:t>Understand and configure proxy settings for ASR components to talk to internet</a:t>
            </a:r>
          </a:p>
          <a:p>
            <a:pPr marL="448193" indent="-448193">
              <a:buFont typeface="Arial" panose="020B0604020202020204" pitchFamily="34" charset="0"/>
              <a:buChar char="•"/>
            </a:pPr>
            <a:endParaRPr lang="en-US" sz="2353" dirty="0"/>
          </a:p>
          <a:p>
            <a:pPr marL="448193" indent="-448193">
              <a:buFont typeface="Arial" panose="020B0604020202020204" pitchFamily="34" charset="0"/>
              <a:buChar char="•"/>
            </a:pPr>
            <a:r>
              <a:rPr lang="en-US" sz="2353" dirty="0"/>
              <a:t>Understand VMware requirements:</a:t>
            </a:r>
          </a:p>
          <a:p>
            <a:pPr marL="448193" indent="-448193">
              <a:buFont typeface="Arial" panose="020B0604020202020204" pitchFamily="34" charset="0"/>
              <a:buChar char="•"/>
            </a:pPr>
            <a:r>
              <a:rPr lang="en-US" sz="2353" dirty="0"/>
              <a:t>VSphere 6.0, 5.5, 5.1</a:t>
            </a:r>
          </a:p>
          <a:p>
            <a:pPr marL="448193" indent="-448193">
              <a:buFont typeface="Arial" panose="020B0604020202020204" pitchFamily="34" charset="0"/>
              <a:buChar char="•"/>
            </a:pPr>
            <a:r>
              <a:rPr lang="en-US" sz="2353" dirty="0"/>
              <a:t>Credentials used to connect should have write permissions for failback operations</a:t>
            </a:r>
          </a:p>
          <a:p>
            <a:pPr marL="448193" indent="-448193">
              <a:buFont typeface="Arial" panose="020B0604020202020204" pitchFamily="34" charset="0"/>
              <a:buChar char="•"/>
            </a:pPr>
            <a:r>
              <a:rPr lang="en-US" sz="2353" dirty="0"/>
              <a:t>Failback Master Target Host should have line of site to VMs Datastores</a:t>
            </a:r>
          </a:p>
          <a:p>
            <a:endParaRPr lang="en-US" sz="2353" dirty="0"/>
          </a:p>
        </p:txBody>
      </p:sp>
    </p:spTree>
    <p:extLst>
      <p:ext uri="{BB962C8B-B14F-4D97-AF65-F5344CB8AC3E}">
        <p14:creationId xmlns:p14="http://schemas.microsoft.com/office/powerpoint/2010/main" val="12741480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Deployment Best Practice</a:t>
            </a:r>
          </a:p>
        </p:txBody>
      </p:sp>
      <p:sp>
        <p:nvSpPr>
          <p:cNvPr id="3" name="Text Placeholder 2"/>
          <p:cNvSpPr>
            <a:spLocks noGrp="1"/>
          </p:cNvSpPr>
          <p:nvPr>
            <p:ph type="body" sz="quarter" idx="11"/>
          </p:nvPr>
        </p:nvSpPr>
        <p:spPr>
          <a:xfrm>
            <a:off x="269241" y="1189494"/>
            <a:ext cx="11655840" cy="5728620"/>
          </a:xfrm>
        </p:spPr>
        <p:txBody>
          <a:bodyPr/>
          <a:lstStyle/>
          <a:p>
            <a:pPr marL="336145" indent="-336145">
              <a:buFont typeface="Arial" panose="020B0604020202020204" pitchFamily="34" charset="0"/>
              <a:buChar char="•"/>
            </a:pPr>
            <a:r>
              <a:rPr lang="en-US" sz="2000" dirty="0">
                <a:latin typeface="+mn-lt"/>
              </a:rPr>
              <a:t>Leverage ASR Recovery plan extensibility to address Azure limitations</a:t>
            </a:r>
          </a:p>
          <a:p>
            <a:pPr lvl="1"/>
            <a:endParaRPr lang="en-US" sz="2000" dirty="0"/>
          </a:p>
          <a:p>
            <a:pPr marL="364157" lvl="1" indent="-336145">
              <a:buFont typeface="Arial" panose="020B0604020202020204" pitchFamily="34" charset="0"/>
              <a:buChar char="•"/>
            </a:pPr>
            <a:r>
              <a:rPr lang="en-US" sz="2000" dirty="0"/>
              <a:t>Example: </a:t>
            </a:r>
            <a:r>
              <a:rPr lang="en-US" sz="2000" u="sng" dirty="0"/>
              <a:t>1 TB Disk limit, Guest clusters, Physical configurations/UEFI -  </a:t>
            </a:r>
            <a:r>
              <a:rPr lang="en-US" sz="2000" dirty="0"/>
              <a:t>These are either DB or File Server workloads.</a:t>
            </a:r>
          </a:p>
          <a:p>
            <a:pPr marL="555573" lvl="2" indent="-336145">
              <a:buFont typeface="Arial" panose="020B0604020202020204" pitchFamily="34" charset="0"/>
              <a:buChar char="•"/>
            </a:pPr>
            <a:endParaRPr lang="en-US" sz="2000" u="sng" dirty="0"/>
          </a:p>
          <a:p>
            <a:pPr marL="555573" lvl="2" indent="-336145">
              <a:buFont typeface="Arial" panose="020B0604020202020204" pitchFamily="34" charset="0"/>
              <a:buChar char="•"/>
            </a:pPr>
            <a:r>
              <a:rPr lang="en-US" sz="2000" u="sng" dirty="0"/>
              <a:t>For Large SQL DB workloads </a:t>
            </a:r>
            <a:r>
              <a:rPr lang="en-US" sz="2000" dirty="0"/>
              <a:t>use SQL Server Always On with SQL IaaS VM in Azure</a:t>
            </a:r>
          </a:p>
          <a:p>
            <a:pPr marL="555573" lvl="2" indent="-336145">
              <a:buFont typeface="Arial" panose="020B0604020202020204" pitchFamily="34" charset="0"/>
              <a:buChar char="•"/>
            </a:pPr>
            <a:endParaRPr lang="en-US" sz="2000" dirty="0"/>
          </a:p>
          <a:p>
            <a:pPr marL="555573" lvl="2" indent="-336145">
              <a:buFont typeface="Arial" panose="020B0604020202020204" pitchFamily="34" charset="0"/>
              <a:buChar char="•"/>
            </a:pPr>
            <a:r>
              <a:rPr lang="en-US" sz="2000" u="sng" dirty="0"/>
              <a:t>For Large Oracle DB workloads </a:t>
            </a:r>
            <a:r>
              <a:rPr lang="en-US" sz="2000" dirty="0"/>
              <a:t>use Data guard for Oracle Servers to replicate databases to Azure IaaS VM</a:t>
            </a:r>
          </a:p>
          <a:p>
            <a:pPr marL="555573" lvl="2" indent="-336145">
              <a:buFont typeface="Arial" panose="020B0604020202020204" pitchFamily="34" charset="0"/>
              <a:buChar char="•"/>
            </a:pPr>
            <a:endParaRPr lang="en-US" sz="2000" u="sng" dirty="0"/>
          </a:p>
          <a:p>
            <a:pPr marL="555573" lvl="2" indent="-336145">
              <a:buFont typeface="Arial" panose="020B0604020202020204" pitchFamily="34" charset="0"/>
              <a:buChar char="•"/>
            </a:pPr>
            <a:r>
              <a:rPr lang="en-US" sz="2000" u="sng" dirty="0"/>
              <a:t>For file server workloads </a:t>
            </a:r>
            <a:r>
              <a:rPr lang="en-US" sz="2000" dirty="0"/>
              <a:t>use ASR + StorSimple integration</a:t>
            </a:r>
          </a:p>
          <a:p>
            <a:pPr marL="364157" lvl="1" indent="-336145">
              <a:buFont typeface="Arial" panose="020B0604020202020204" pitchFamily="34" charset="0"/>
              <a:buChar char="•"/>
            </a:pPr>
            <a:endParaRPr lang="en-US" sz="2000" dirty="0"/>
          </a:p>
          <a:p>
            <a:pPr marL="364157" lvl="1" indent="-336145">
              <a:buFont typeface="Arial" panose="020B0604020202020204" pitchFamily="34" charset="0"/>
              <a:buChar char="•"/>
            </a:pPr>
            <a:r>
              <a:rPr lang="en-US" sz="2000" dirty="0"/>
              <a:t>Orchestrate end to end using ASR Recovery Plans</a:t>
            </a:r>
          </a:p>
          <a:p>
            <a:endParaRPr lang="en-US" sz="3600" dirty="0"/>
          </a:p>
          <a:p>
            <a:endParaRPr lang="en-US" sz="36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640566" y="689006"/>
              <a:ext cx="17280" cy="30600"/>
            </p14:xfrm>
          </p:contentPart>
        </mc:Choice>
        <mc:Fallback xmlns="">
          <p:pic>
            <p:nvPicPr>
              <p:cNvPr id="5" name="Ink 4"/>
              <p:cNvPicPr/>
              <p:nvPr/>
            </p:nvPicPr>
            <p:blipFill>
              <a:blip r:embed="rId3"/>
              <a:stretch>
                <a:fillRect/>
              </a:stretch>
            </p:blipFill>
            <p:spPr>
              <a:xfrm>
                <a:off x="2638450" y="687227"/>
                <a:ext cx="21159" cy="34158"/>
              </a:xfrm>
              <a:prstGeom prst="rect">
                <a:avLst/>
              </a:prstGeom>
            </p:spPr>
          </p:pic>
        </mc:Fallback>
      </mc:AlternateContent>
    </p:spTree>
    <p:extLst>
      <p:ext uri="{BB962C8B-B14F-4D97-AF65-F5344CB8AC3E}">
        <p14:creationId xmlns:p14="http://schemas.microsoft.com/office/powerpoint/2010/main" val="126038888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VM to Azure | Typical Replication Steps</a:t>
            </a:r>
          </a:p>
        </p:txBody>
      </p:sp>
      <p:graphicFrame>
        <p:nvGraphicFramePr>
          <p:cNvPr id="3" name="Diagram 2"/>
          <p:cNvGraphicFramePr/>
          <p:nvPr>
            <p:extLst>
              <p:ext uri="{D42A27DB-BD31-4B8C-83A1-F6EECF244321}">
                <p14:modId xmlns:p14="http://schemas.microsoft.com/office/powerpoint/2010/main" val="3580442706"/>
              </p:ext>
            </p:extLst>
          </p:nvPr>
        </p:nvGraphicFramePr>
        <p:xfrm>
          <a:off x="1827067" y="1124850"/>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17400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lifecycle</a:t>
            </a:r>
          </a:p>
        </p:txBody>
      </p:sp>
      <p:pic>
        <p:nvPicPr>
          <p:cNvPr id="7" name="Picture 6"/>
          <p:cNvPicPr>
            <a:picLocks noChangeAspect="1"/>
          </p:cNvPicPr>
          <p:nvPr/>
        </p:nvPicPr>
        <p:blipFill>
          <a:blip r:embed="rId2"/>
          <a:stretch>
            <a:fillRect/>
          </a:stretch>
        </p:blipFill>
        <p:spPr>
          <a:xfrm>
            <a:off x="2029660" y="1264828"/>
            <a:ext cx="7848050" cy="5481340"/>
          </a:xfrm>
          <a:prstGeom prst="rect">
            <a:avLst/>
          </a:prstGeom>
        </p:spPr>
      </p:pic>
    </p:spTree>
    <p:extLst>
      <p:ext uri="{BB962C8B-B14F-4D97-AF65-F5344CB8AC3E}">
        <p14:creationId xmlns:p14="http://schemas.microsoft.com/office/powerpoint/2010/main" val="16193712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Replication Data on Azure Storage</a:t>
            </a:r>
          </a:p>
        </p:txBody>
      </p:sp>
      <p:pic>
        <p:nvPicPr>
          <p:cNvPr id="3" name="Picture 2"/>
          <p:cNvPicPr>
            <a:picLocks noChangeAspect="1"/>
          </p:cNvPicPr>
          <p:nvPr/>
        </p:nvPicPr>
        <p:blipFill>
          <a:blip r:embed="rId2"/>
          <a:stretch>
            <a:fillRect/>
          </a:stretch>
        </p:blipFill>
        <p:spPr>
          <a:xfrm>
            <a:off x="631798" y="1654918"/>
            <a:ext cx="9989852" cy="2689274"/>
          </a:xfrm>
          <a:prstGeom prst="rect">
            <a:avLst/>
          </a:prstGeom>
        </p:spPr>
      </p:pic>
    </p:spTree>
    <p:extLst>
      <p:ext uri="{BB962C8B-B14F-4D97-AF65-F5344CB8AC3E}">
        <p14:creationId xmlns:p14="http://schemas.microsoft.com/office/powerpoint/2010/main" val="25876099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Checksums</a:t>
            </a:r>
          </a:p>
        </p:txBody>
      </p:sp>
      <p:pic>
        <p:nvPicPr>
          <p:cNvPr id="4" name="Picture 3"/>
          <p:cNvPicPr>
            <a:picLocks noChangeAspect="1"/>
          </p:cNvPicPr>
          <p:nvPr/>
        </p:nvPicPr>
        <p:blipFill>
          <a:blip r:embed="rId2"/>
          <a:stretch>
            <a:fillRect/>
          </a:stretch>
        </p:blipFill>
        <p:spPr>
          <a:xfrm>
            <a:off x="418643" y="1561449"/>
            <a:ext cx="11172215" cy="3809805"/>
          </a:xfrm>
          <a:prstGeom prst="rect">
            <a:avLst/>
          </a:prstGeom>
        </p:spPr>
      </p:pic>
    </p:spTree>
    <p:extLst>
      <p:ext uri="{BB962C8B-B14F-4D97-AF65-F5344CB8AC3E}">
        <p14:creationId xmlns:p14="http://schemas.microsoft.com/office/powerpoint/2010/main" val="36746275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2015531"/>
          </a:xfrm>
        </p:spPr>
        <p:txBody>
          <a:bodyPr/>
          <a:lstStyle/>
          <a:p>
            <a:r>
              <a:rPr lang="en-US" sz="3137" dirty="0"/>
              <a:t>Watch the “hrl” folder created in the container for that particular replicated item which caches the differentials. </a:t>
            </a:r>
          </a:p>
          <a:p>
            <a:r>
              <a:rPr lang="en-US" sz="3137" dirty="0"/>
              <a:t>This is the backlog for this VM protection. This also will have the changes that are applied but yet to be pruned.</a:t>
            </a:r>
          </a:p>
        </p:txBody>
      </p:sp>
      <p:sp>
        <p:nvSpPr>
          <p:cNvPr id="2" name="Title 1"/>
          <p:cNvSpPr>
            <a:spLocks noGrp="1"/>
          </p:cNvSpPr>
          <p:nvPr>
            <p:ph type="title"/>
          </p:nvPr>
        </p:nvSpPr>
        <p:spPr/>
        <p:txBody>
          <a:bodyPr/>
          <a:lstStyle/>
          <a:p>
            <a:r>
              <a:rPr lang="en-US" sz="3600" dirty="0">
                <a:solidFill>
                  <a:schemeClr val="tx1"/>
                </a:solidFill>
              </a:rPr>
              <a:t>Differential Replication</a:t>
            </a:r>
          </a:p>
        </p:txBody>
      </p:sp>
      <p:pic>
        <p:nvPicPr>
          <p:cNvPr id="3" name="Picture 2"/>
          <p:cNvPicPr>
            <a:picLocks noChangeAspect="1"/>
          </p:cNvPicPr>
          <p:nvPr/>
        </p:nvPicPr>
        <p:blipFill>
          <a:blip r:embed="rId2"/>
          <a:stretch>
            <a:fillRect/>
          </a:stretch>
        </p:blipFill>
        <p:spPr>
          <a:xfrm>
            <a:off x="493345" y="3429000"/>
            <a:ext cx="9785971" cy="3055245"/>
          </a:xfrm>
          <a:prstGeom prst="rect">
            <a:avLst/>
          </a:prstGeom>
        </p:spPr>
      </p:pic>
    </p:spTree>
    <p:extLst>
      <p:ext uri="{BB962C8B-B14F-4D97-AF65-F5344CB8AC3E}">
        <p14:creationId xmlns:p14="http://schemas.microsoft.com/office/powerpoint/2010/main" val="283555863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IR/Resync Dataflow from Protected VM to PS Cache</a:t>
            </a:r>
          </a:p>
        </p:txBody>
      </p:sp>
      <p:pic>
        <p:nvPicPr>
          <p:cNvPr id="3" name="Picture 2"/>
          <p:cNvPicPr>
            <a:picLocks noChangeAspect="1"/>
          </p:cNvPicPr>
          <p:nvPr/>
        </p:nvPicPr>
        <p:blipFill>
          <a:blip r:embed="rId3"/>
          <a:stretch>
            <a:fillRect/>
          </a:stretch>
        </p:blipFill>
        <p:spPr>
          <a:xfrm>
            <a:off x="343940" y="1189494"/>
            <a:ext cx="10038165" cy="5302291"/>
          </a:xfrm>
          <a:prstGeom prst="rect">
            <a:avLst/>
          </a:prstGeom>
        </p:spPr>
      </p:pic>
      <p:sp>
        <p:nvSpPr>
          <p:cNvPr id="4" name="Speech Bubble: Rectangle 3"/>
          <p:cNvSpPr/>
          <p:nvPr/>
        </p:nvSpPr>
        <p:spPr>
          <a:xfrm>
            <a:off x="9532296" y="1636150"/>
            <a:ext cx="2315763" cy="1718148"/>
          </a:xfrm>
          <a:prstGeom prst="wedgeRectCallout">
            <a:avLst>
              <a:gd name="adj1" fmla="val -145809"/>
              <a:gd name="adj2" fmla="val 14829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Cache volume on Process server that has IR files replicated from protected VM</a:t>
            </a:r>
          </a:p>
        </p:txBody>
      </p:sp>
      <p:sp>
        <p:nvSpPr>
          <p:cNvPr id="5" name="Speech Bubble: Rectangle 4"/>
          <p:cNvSpPr/>
          <p:nvPr/>
        </p:nvSpPr>
        <p:spPr>
          <a:xfrm>
            <a:off x="151961" y="1480318"/>
            <a:ext cx="1718148" cy="1573547"/>
          </a:xfrm>
          <a:prstGeom prst="wedgeRectCallout">
            <a:avLst>
              <a:gd name="adj1" fmla="val 26367"/>
              <a:gd name="adj2" fmla="val 1836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From process explorer we can see Processes on protected VM</a:t>
            </a:r>
          </a:p>
        </p:txBody>
      </p:sp>
    </p:spTree>
    <p:extLst>
      <p:ext uri="{BB962C8B-B14F-4D97-AF65-F5344CB8AC3E}">
        <p14:creationId xmlns:p14="http://schemas.microsoft.com/office/powerpoint/2010/main" val="4117216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 y="144409"/>
            <a:ext cx="11655840" cy="899537"/>
          </a:xfrm>
        </p:spPr>
        <p:txBody>
          <a:bodyPr/>
          <a:lstStyle/>
          <a:p>
            <a:r>
              <a:rPr lang="en-US" sz="3600" dirty="0">
                <a:solidFill>
                  <a:schemeClr val="tx1"/>
                </a:solidFill>
              </a:rPr>
              <a:t>Replication Processes on Protected VM</a:t>
            </a:r>
          </a:p>
        </p:txBody>
      </p:sp>
      <p:pic>
        <p:nvPicPr>
          <p:cNvPr id="4" name="Picture 3"/>
          <p:cNvPicPr>
            <a:picLocks noChangeAspect="1"/>
          </p:cNvPicPr>
          <p:nvPr/>
        </p:nvPicPr>
        <p:blipFill>
          <a:blip r:embed="rId2"/>
          <a:stretch>
            <a:fillRect/>
          </a:stretch>
        </p:blipFill>
        <p:spPr>
          <a:xfrm>
            <a:off x="269241" y="1162880"/>
            <a:ext cx="9860671" cy="5369796"/>
          </a:xfrm>
          <a:prstGeom prst="rect">
            <a:avLst/>
          </a:prstGeom>
        </p:spPr>
      </p:pic>
      <p:sp>
        <p:nvSpPr>
          <p:cNvPr id="5" name="Speech Bubble: Rectangle 3"/>
          <p:cNvSpPr/>
          <p:nvPr/>
        </p:nvSpPr>
        <p:spPr>
          <a:xfrm>
            <a:off x="8598519" y="3951915"/>
            <a:ext cx="3062785" cy="1342896"/>
          </a:xfrm>
          <a:prstGeom prst="wedgeRectCallout">
            <a:avLst>
              <a:gd name="adj1" fmla="val -164153"/>
              <a:gd name="adj2" fmla="val 1732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Notice two dataprotection.exe processes running for each disk that is in IR</a:t>
            </a:r>
          </a:p>
        </p:txBody>
      </p:sp>
      <p:sp>
        <p:nvSpPr>
          <p:cNvPr id="7" name="Speech Bubble: Rectangle 3"/>
          <p:cNvSpPr/>
          <p:nvPr/>
        </p:nvSpPr>
        <p:spPr>
          <a:xfrm>
            <a:off x="7590041" y="1710852"/>
            <a:ext cx="3062785" cy="1792850"/>
          </a:xfrm>
          <a:prstGeom prst="wedgeRectCallout">
            <a:avLst>
              <a:gd name="adj1" fmla="val -186997"/>
              <a:gd name="adj2" fmla="val 1813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Only one s2.exe process will run on a protected VM that replicates differentials on all volumes from that server</a:t>
            </a:r>
          </a:p>
        </p:txBody>
      </p:sp>
      <p:sp>
        <p:nvSpPr>
          <p:cNvPr id="6" name="Speech Bubble: Rectangle 3"/>
          <p:cNvSpPr/>
          <p:nvPr/>
        </p:nvSpPr>
        <p:spPr>
          <a:xfrm>
            <a:off x="1837982" y="1083590"/>
            <a:ext cx="3286891" cy="597617"/>
          </a:xfrm>
          <a:prstGeom prst="wedgeRectCallout">
            <a:avLst>
              <a:gd name="adj1" fmla="val -67150"/>
              <a:gd name="adj2" fmla="val 9049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View from Process explorer</a:t>
            </a:r>
          </a:p>
        </p:txBody>
      </p:sp>
    </p:spTree>
    <p:extLst>
      <p:ext uri="{BB962C8B-B14F-4D97-AF65-F5344CB8AC3E}">
        <p14:creationId xmlns:p14="http://schemas.microsoft.com/office/powerpoint/2010/main" val="3927071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7126"/>
            <a:ext cx="11655840" cy="899537"/>
          </a:xfrm>
        </p:spPr>
        <p:txBody>
          <a:bodyPr/>
          <a:lstStyle/>
          <a:p>
            <a:r>
              <a:rPr lang="en-US" sz="3600" dirty="0">
                <a:solidFill>
                  <a:schemeClr val="tx1"/>
                </a:solidFill>
              </a:rPr>
              <a:t>Data received and sent to Azure storage</a:t>
            </a:r>
          </a:p>
        </p:txBody>
      </p:sp>
      <p:pic>
        <p:nvPicPr>
          <p:cNvPr id="3" name="Picture 2"/>
          <p:cNvPicPr>
            <a:picLocks noChangeAspect="1"/>
          </p:cNvPicPr>
          <p:nvPr/>
        </p:nvPicPr>
        <p:blipFill>
          <a:blip r:embed="rId3"/>
          <a:stretch>
            <a:fillRect/>
          </a:stretch>
        </p:blipFill>
        <p:spPr>
          <a:xfrm>
            <a:off x="286124" y="1189493"/>
            <a:ext cx="9951514" cy="5302291"/>
          </a:xfrm>
          <a:prstGeom prst="rect">
            <a:avLst/>
          </a:prstGeom>
        </p:spPr>
      </p:pic>
      <p:sp>
        <p:nvSpPr>
          <p:cNvPr id="4" name="Speech Bubble: Rectangle 3"/>
          <p:cNvSpPr/>
          <p:nvPr/>
        </p:nvSpPr>
        <p:spPr>
          <a:xfrm>
            <a:off x="9382891" y="1158024"/>
            <a:ext cx="2689274" cy="1342896"/>
          </a:xfrm>
          <a:prstGeom prst="wedgeRectCallout">
            <a:avLst>
              <a:gd name="adj1" fmla="val -121589"/>
              <a:gd name="adj2" fmla="val 49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Cxps.exe process receiving all the replicated data from protected VMs</a:t>
            </a:r>
          </a:p>
        </p:txBody>
      </p:sp>
      <p:sp>
        <p:nvSpPr>
          <p:cNvPr id="5" name="Speech Bubble: Rectangle 3"/>
          <p:cNvSpPr/>
          <p:nvPr/>
        </p:nvSpPr>
        <p:spPr>
          <a:xfrm>
            <a:off x="9389761" y="2906086"/>
            <a:ext cx="2802239" cy="1342896"/>
          </a:xfrm>
          <a:prstGeom prst="wedgeRectCallout">
            <a:avLst>
              <a:gd name="adj1" fmla="val -150506"/>
              <a:gd name="adj2" fmla="val -6815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Cbengine.exe replicating all the processed data to Azure storage</a:t>
            </a:r>
          </a:p>
        </p:txBody>
      </p:sp>
      <p:sp>
        <p:nvSpPr>
          <p:cNvPr id="6" name="Speech Bubble: Rectangle 3"/>
          <p:cNvSpPr/>
          <p:nvPr/>
        </p:nvSpPr>
        <p:spPr>
          <a:xfrm>
            <a:off x="9122842" y="4848339"/>
            <a:ext cx="2802239" cy="1342896"/>
          </a:xfrm>
          <a:prstGeom prst="wedgeRectCallout">
            <a:avLst>
              <a:gd name="adj1" fmla="val -85356"/>
              <a:gd name="adj2" fmla="val -10071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Watch out for latencies as this will indicate if network is bad</a:t>
            </a:r>
          </a:p>
        </p:txBody>
      </p:sp>
      <p:sp>
        <p:nvSpPr>
          <p:cNvPr id="7" name="Speech Bubble: Rectangle 3"/>
          <p:cNvSpPr/>
          <p:nvPr/>
        </p:nvSpPr>
        <p:spPr>
          <a:xfrm>
            <a:off x="3556130" y="1211428"/>
            <a:ext cx="3585699" cy="597617"/>
          </a:xfrm>
          <a:prstGeom prst="wedgeRectCallout">
            <a:avLst>
              <a:gd name="adj1" fmla="val -67150"/>
              <a:gd name="adj2" fmla="val 9049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View from Resource Monitor</a:t>
            </a:r>
          </a:p>
        </p:txBody>
      </p:sp>
    </p:spTree>
    <p:extLst>
      <p:ext uri="{BB962C8B-B14F-4D97-AF65-F5344CB8AC3E}">
        <p14:creationId xmlns:p14="http://schemas.microsoft.com/office/powerpoint/2010/main" val="179372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v-ahhamd\Desktop\Site Pics\DSC_58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09" y="1069235"/>
            <a:ext cx="3618495" cy="247037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200" dirty="0">
                <a:solidFill>
                  <a:srgbClr val="FFFFFF"/>
                </a:solidFill>
              </a:rPr>
              <a:t>What is a Cloud Computing?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31" y="1100688"/>
            <a:ext cx="5107279" cy="2438925"/>
          </a:xfrm>
          <a:prstGeom prst="rect">
            <a:avLst/>
          </a:prstGeom>
        </p:spPr>
      </p:pic>
      <p:sp>
        <p:nvSpPr>
          <p:cNvPr id="6" name="Rectangle 5"/>
          <p:cNvSpPr/>
          <p:nvPr/>
        </p:nvSpPr>
        <p:spPr bwMode="auto">
          <a:xfrm>
            <a:off x="8873104" y="1059865"/>
            <a:ext cx="3318896" cy="247974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7846" y="1182641"/>
            <a:ext cx="2637235" cy="227501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31" y="3785419"/>
            <a:ext cx="7794416" cy="2645692"/>
          </a:xfrm>
          <a:prstGeom prst="rect">
            <a:avLst/>
          </a:prstGeom>
        </p:spPr>
      </p:pic>
      <p:sp>
        <p:nvSpPr>
          <p:cNvPr id="12" name="Rectangle 11"/>
          <p:cNvSpPr/>
          <p:nvPr/>
        </p:nvSpPr>
        <p:spPr>
          <a:xfrm>
            <a:off x="8085915" y="3959665"/>
            <a:ext cx="3940309" cy="2471446"/>
          </a:xfrm>
          <a:prstGeom prst="rect">
            <a:avLst/>
          </a:prstGeom>
        </p:spPr>
        <p:txBody>
          <a:bodyPr wrap="none">
            <a:spAutoFit/>
          </a:bodyPr>
          <a:lstStyle/>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Cloud Computing </a:t>
            </a:r>
          </a:p>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 </a:t>
            </a:r>
          </a:p>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Outsourcing of  </a:t>
            </a:r>
          </a:p>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IT Infrastructure and Services by </a:t>
            </a:r>
          </a:p>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leveraging Hyper-Scaling </a:t>
            </a:r>
          </a:p>
          <a:p>
            <a:pPr marL="0" marR="0" lvl="0" indent="0" algn="ctr" defTabSz="913653" eaLnBrk="0" fontAlgn="base" latinLnBrk="0" hangingPunct="0">
              <a:lnSpc>
                <a:spcPct val="90000"/>
              </a:lnSpc>
              <a:spcBef>
                <a:spcPct val="0"/>
              </a:spcBef>
              <a:spcAft>
                <a:spcPts val="588"/>
              </a:spcAft>
              <a:buClrTx/>
              <a:buSzTx/>
              <a:buFontTx/>
              <a:buNone/>
              <a:tabLst/>
              <a:defRPr/>
            </a:pPr>
            <a:r>
              <a:rPr kumimoji="0" lang="en-US" sz="2400" b="0" i="0" u="none" strike="noStrike" kern="0" cap="none" spc="-100" normalizeH="0" baseline="0" noProof="0" dirty="0">
                <a:ln w="3175">
                  <a:noFill/>
                </a:ln>
                <a:solidFill>
                  <a:srgbClr val="FFFFFF"/>
                </a:solidFill>
                <a:effectLst/>
                <a:uLnTx/>
                <a:uFillTx/>
                <a:latin typeface="+mj-lt"/>
                <a:cs typeface="Segoe UI" pitchFamily="34" charset="0"/>
              </a:rPr>
              <a:t>of  Microsoft Data Center</a:t>
            </a:r>
          </a:p>
        </p:txBody>
      </p:sp>
    </p:spTree>
    <p:extLst>
      <p:ext uri="{BB962C8B-B14F-4D97-AF65-F5344CB8AC3E}">
        <p14:creationId xmlns:p14="http://schemas.microsoft.com/office/powerpoint/2010/main" val="21760121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5" y="138997"/>
            <a:ext cx="11655840" cy="899537"/>
          </a:xfrm>
        </p:spPr>
        <p:txBody>
          <a:bodyPr/>
          <a:lstStyle/>
          <a:p>
            <a:r>
              <a:rPr lang="en-US" sz="3600" dirty="0">
                <a:solidFill>
                  <a:schemeClr val="tx1"/>
                </a:solidFill>
              </a:rPr>
              <a:t>Differential Data sent from Protected VM</a:t>
            </a:r>
          </a:p>
        </p:txBody>
      </p:sp>
      <p:pic>
        <p:nvPicPr>
          <p:cNvPr id="3" name="Picture 2"/>
          <p:cNvPicPr>
            <a:picLocks noChangeAspect="1"/>
          </p:cNvPicPr>
          <p:nvPr/>
        </p:nvPicPr>
        <p:blipFill>
          <a:blip r:embed="rId3"/>
          <a:stretch>
            <a:fillRect/>
          </a:stretch>
        </p:blipFill>
        <p:spPr>
          <a:xfrm>
            <a:off x="269241" y="1038534"/>
            <a:ext cx="10010077" cy="5451158"/>
          </a:xfrm>
          <a:prstGeom prst="rect">
            <a:avLst/>
          </a:prstGeom>
        </p:spPr>
      </p:pic>
      <p:sp>
        <p:nvSpPr>
          <p:cNvPr id="4" name="Speech Bubble: Rectangle 3"/>
          <p:cNvSpPr/>
          <p:nvPr/>
        </p:nvSpPr>
        <p:spPr>
          <a:xfrm>
            <a:off x="418643" y="1189494"/>
            <a:ext cx="2802239" cy="1714851"/>
          </a:xfrm>
          <a:prstGeom prst="wedgeRectCallout">
            <a:avLst>
              <a:gd name="adj1" fmla="val -30740"/>
              <a:gd name="adj2" fmla="val 11908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IR is complete for all disks and so dataprotection.exe is NOT running. Only S2.exe working on DR</a:t>
            </a:r>
          </a:p>
        </p:txBody>
      </p:sp>
      <p:sp>
        <p:nvSpPr>
          <p:cNvPr id="5" name="Speech Bubble: Rectangle 3"/>
          <p:cNvSpPr/>
          <p:nvPr/>
        </p:nvSpPr>
        <p:spPr>
          <a:xfrm>
            <a:off x="8638190" y="1189494"/>
            <a:ext cx="3286891" cy="597617"/>
          </a:xfrm>
          <a:prstGeom prst="wedgeRectCallout">
            <a:avLst>
              <a:gd name="adj1" fmla="val -67150"/>
              <a:gd name="adj2" fmla="val 9049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961" dirty="0">
                <a:solidFill>
                  <a:schemeClr val="tx1"/>
                </a:solidFill>
                <a:latin typeface="Segoe UI" panose="020B0502040204020203" pitchFamily="34" charset="0"/>
                <a:cs typeface="Segoe UI" panose="020B0502040204020203" pitchFamily="34" charset="0"/>
              </a:rPr>
              <a:t>View from Process explorer</a:t>
            </a:r>
          </a:p>
        </p:txBody>
      </p:sp>
    </p:spTree>
    <p:extLst>
      <p:ext uri="{BB962C8B-B14F-4D97-AF65-F5344CB8AC3E}">
        <p14:creationId xmlns:p14="http://schemas.microsoft.com/office/powerpoint/2010/main" val="4132435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ASR Capacity Planner</a:t>
            </a:r>
          </a:p>
        </p:txBody>
      </p:sp>
      <p:sp>
        <p:nvSpPr>
          <p:cNvPr id="3" name="Text Placeholder 2"/>
          <p:cNvSpPr>
            <a:spLocks noGrp="1"/>
          </p:cNvSpPr>
          <p:nvPr>
            <p:ph type="body" sz="quarter" idx="10"/>
          </p:nvPr>
        </p:nvSpPr>
        <p:spPr>
          <a:xfrm>
            <a:off x="269239" y="1189495"/>
            <a:ext cx="11653523" cy="5461175"/>
          </a:xfrm>
        </p:spPr>
        <p:txBody>
          <a:bodyPr/>
          <a:lstStyle/>
          <a:p>
            <a:pPr lvl="1"/>
            <a:r>
              <a:rPr lang="en-US" dirty="0">
                <a:hlinkClick r:id="rId3"/>
              </a:rPr>
              <a:t>https://azure.microsoft.com/en-us/documentation/articles/site-recovery-capacity-planner/</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1600" dirty="0"/>
          </a:p>
          <a:p>
            <a:pPr lvl="1"/>
            <a:r>
              <a:rPr lang="en-US" sz="1600" dirty="0"/>
              <a:t>Quick or Detailed mode</a:t>
            </a:r>
          </a:p>
          <a:p>
            <a:pPr lvl="1"/>
            <a:r>
              <a:rPr lang="en-US" sz="1600" dirty="0"/>
              <a:t>Single or Multiple Machines</a:t>
            </a:r>
          </a:p>
          <a:p>
            <a:pPr lvl="1"/>
            <a:r>
              <a:rPr lang="en-US" sz="1600" dirty="0"/>
              <a:t>Are you REALLY prepared?</a:t>
            </a:r>
          </a:p>
          <a:p>
            <a:pPr lvl="1"/>
            <a:r>
              <a:rPr lang="en-US" sz="1600" dirty="0"/>
              <a:t>Additional opportunities – ExpressRoute, etc.</a:t>
            </a:r>
          </a:p>
        </p:txBody>
      </p:sp>
      <p:pic>
        <p:nvPicPr>
          <p:cNvPr id="6" name="Picture 5"/>
          <p:cNvPicPr>
            <a:picLocks noChangeAspect="1"/>
          </p:cNvPicPr>
          <p:nvPr/>
        </p:nvPicPr>
        <p:blipFill>
          <a:blip r:embed="rId4"/>
          <a:stretch>
            <a:fillRect/>
          </a:stretch>
        </p:blipFill>
        <p:spPr>
          <a:xfrm>
            <a:off x="1540901" y="1687384"/>
            <a:ext cx="9252562" cy="3622597"/>
          </a:xfrm>
          <a:prstGeom prst="rect">
            <a:avLst/>
          </a:prstGeom>
        </p:spPr>
      </p:pic>
    </p:spTree>
    <p:extLst>
      <p:ext uri="{BB962C8B-B14F-4D97-AF65-F5344CB8AC3E}">
        <p14:creationId xmlns:p14="http://schemas.microsoft.com/office/powerpoint/2010/main" val="20737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rgbClr val="FFFFFF"/>
                </a:solidFill>
              </a:rPr>
              <a:t>How much bandwidth is getting consumed?</a:t>
            </a:r>
          </a:p>
        </p:txBody>
      </p:sp>
      <p:pic>
        <p:nvPicPr>
          <p:cNvPr id="4"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67" y="1189494"/>
            <a:ext cx="10490867" cy="500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716009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FFFFFF"/>
                </a:solidFill>
              </a:rPr>
              <a:t>ASR DR to Azure Replication and Recovery Point</a:t>
            </a:r>
            <a:endParaRPr lang="en-US" dirty="0"/>
          </a:p>
        </p:txBody>
      </p:sp>
      <p:pic>
        <p:nvPicPr>
          <p:cNvPr id="3"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829263" y="1302791"/>
            <a:ext cx="585680" cy="98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935310" y="1944342"/>
            <a:ext cx="22439" cy="4364437"/>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14943" y="1454033"/>
            <a:ext cx="1130491"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rPr>
              <a:t>T1 - Initial Replication</a:t>
            </a:r>
          </a:p>
        </p:txBody>
      </p:sp>
      <p:cxnSp>
        <p:nvCxnSpPr>
          <p:cNvPr id="8" name="Straight Connector 7"/>
          <p:cNvCxnSpPr/>
          <p:nvPr/>
        </p:nvCxnSpPr>
        <p:spPr>
          <a:xfrm>
            <a:off x="6205833" y="1944342"/>
            <a:ext cx="22439" cy="4364437"/>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85466" y="1454033"/>
            <a:ext cx="1130491"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rPr>
              <a:t>T2 - Completed</a:t>
            </a:r>
            <a:br>
              <a:rPr kumimoji="0" lang="en-US" sz="1224" b="0" i="0" u="none" strike="noStrike" kern="0" cap="none" spc="0" normalizeH="0" baseline="0" noProof="0" dirty="0">
                <a:ln>
                  <a:noFill/>
                </a:ln>
                <a:solidFill>
                  <a:srgbClr val="FFFFFF"/>
                </a:solidFill>
                <a:effectLst/>
                <a:uLnTx/>
                <a:uFillTx/>
              </a:rPr>
            </a:br>
            <a:r>
              <a:rPr kumimoji="0" lang="en-US" sz="1224" b="0" i="0" u="none" strike="noStrike" kern="0" cap="none" spc="0" normalizeH="0" baseline="0" noProof="0" dirty="0">
                <a:ln>
                  <a:noFill/>
                </a:ln>
                <a:solidFill>
                  <a:srgbClr val="FFFFFF"/>
                </a:solidFill>
                <a:effectLst/>
                <a:uLnTx/>
                <a:uFillTx/>
              </a:rPr>
              <a:t>Replication</a:t>
            </a:r>
          </a:p>
        </p:txBody>
      </p:sp>
      <p:sp>
        <p:nvSpPr>
          <p:cNvPr id="10" name="Arrow: Right 9"/>
          <p:cNvSpPr/>
          <p:nvPr/>
        </p:nvSpPr>
        <p:spPr bwMode="auto">
          <a:xfrm>
            <a:off x="3048852" y="2356123"/>
            <a:ext cx="3091009" cy="510493"/>
          </a:xfrm>
          <a:prstGeom prst="rightArrow">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1 – 2 days </a:t>
            </a:r>
          </a:p>
        </p:txBody>
      </p:sp>
      <p:sp>
        <p:nvSpPr>
          <p:cNvPr id="11" name="Rectangle 10"/>
          <p:cNvSpPr/>
          <p:nvPr/>
        </p:nvSpPr>
        <p:spPr bwMode="auto">
          <a:xfrm>
            <a:off x="1680045" y="2434651"/>
            <a:ext cx="995082" cy="1751953"/>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Full Machine Image</a:t>
            </a:r>
          </a:p>
        </p:txBody>
      </p:sp>
      <p:sp>
        <p:nvSpPr>
          <p:cNvPr id="12" name="Rectangle 11"/>
          <p:cNvSpPr/>
          <p:nvPr/>
        </p:nvSpPr>
        <p:spPr bwMode="auto">
          <a:xfrm>
            <a:off x="1680045" y="4245197"/>
            <a:ext cx="995082" cy="662979"/>
          </a:xfrm>
          <a:prstGeom prst="rect">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Day 2 Change</a:t>
            </a:r>
          </a:p>
        </p:txBody>
      </p:sp>
      <p:cxnSp>
        <p:nvCxnSpPr>
          <p:cNvPr id="13" name="Straight Connector 12"/>
          <p:cNvCxnSpPr/>
          <p:nvPr/>
        </p:nvCxnSpPr>
        <p:spPr>
          <a:xfrm>
            <a:off x="7997426" y="1913117"/>
            <a:ext cx="22439" cy="4364437"/>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7776" y="1454033"/>
            <a:ext cx="1501986"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rPr>
              <a:t>T3 - Incremental</a:t>
            </a:r>
            <a:br>
              <a:rPr kumimoji="0" lang="en-US" sz="1224" b="0" i="0" u="none" strike="noStrike" kern="0" cap="none" spc="0" normalizeH="0" baseline="0" noProof="0" dirty="0">
                <a:ln>
                  <a:noFill/>
                </a:ln>
                <a:solidFill>
                  <a:srgbClr val="FFFFFF"/>
                </a:solidFill>
                <a:effectLst/>
                <a:uLnTx/>
                <a:uFillTx/>
              </a:rPr>
            </a:br>
            <a:r>
              <a:rPr kumimoji="0" lang="en-US" sz="1224" b="0" i="0" u="none" strike="noStrike" kern="0" cap="none" spc="0" normalizeH="0" baseline="0" noProof="0" dirty="0">
                <a:ln>
                  <a:noFill/>
                </a:ln>
                <a:solidFill>
                  <a:srgbClr val="FFFFFF"/>
                </a:solidFill>
                <a:effectLst/>
                <a:uLnTx/>
                <a:uFillTx/>
              </a:rPr>
              <a:t>Replication</a:t>
            </a:r>
          </a:p>
        </p:txBody>
      </p:sp>
      <p:sp>
        <p:nvSpPr>
          <p:cNvPr id="15" name="Arrow: Right 14"/>
          <p:cNvSpPr/>
          <p:nvPr/>
        </p:nvSpPr>
        <p:spPr bwMode="auto">
          <a:xfrm>
            <a:off x="6345706" y="4321439"/>
            <a:ext cx="1556725" cy="510493"/>
          </a:xfrm>
          <a:prstGeom prst="rightArrow">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Delta Rep</a:t>
            </a:r>
          </a:p>
        </p:txBody>
      </p:sp>
      <p:sp>
        <p:nvSpPr>
          <p:cNvPr id="16" name="Rectangle 15"/>
          <p:cNvSpPr/>
          <p:nvPr/>
        </p:nvSpPr>
        <p:spPr bwMode="auto">
          <a:xfrm>
            <a:off x="1680045" y="4966769"/>
            <a:ext cx="995082" cy="662979"/>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Day3 Change</a:t>
            </a:r>
          </a:p>
        </p:txBody>
      </p:sp>
      <p:cxnSp>
        <p:nvCxnSpPr>
          <p:cNvPr id="17" name="Straight Connector 16"/>
          <p:cNvCxnSpPr/>
          <p:nvPr/>
        </p:nvCxnSpPr>
        <p:spPr>
          <a:xfrm>
            <a:off x="9814662" y="1913117"/>
            <a:ext cx="22439" cy="4364437"/>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85012" y="1454033"/>
            <a:ext cx="1501986" cy="339067"/>
          </a:xfrm>
          <a:prstGeom prst="rect">
            <a:avLst/>
          </a:prstGeom>
          <a:noFill/>
        </p:spPr>
        <p:txBody>
          <a:bodyPr wrap="square" lIns="0" tIns="0" rIns="0" bIns="0" rtlCol="0">
            <a:spAutoFit/>
          </a:bodyPr>
          <a:lstStyle/>
          <a:p>
            <a:pPr marL="0" marR="0" lvl="0" indent="0" algn="ctr" defTabSz="932296"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rPr>
              <a:t>T4 - Incremental</a:t>
            </a:r>
            <a:br>
              <a:rPr kumimoji="0" lang="en-US" sz="1224" b="0" i="0" u="none" strike="noStrike" kern="0" cap="none" spc="0" normalizeH="0" baseline="0" noProof="0" dirty="0">
                <a:ln>
                  <a:noFill/>
                </a:ln>
                <a:solidFill>
                  <a:srgbClr val="FFFFFF"/>
                </a:solidFill>
                <a:effectLst/>
                <a:uLnTx/>
                <a:uFillTx/>
              </a:rPr>
            </a:br>
            <a:r>
              <a:rPr kumimoji="0" lang="en-US" sz="1224" b="0" i="0" u="none" strike="noStrike" kern="0" cap="none" spc="0" normalizeH="0" baseline="0" noProof="0" dirty="0">
                <a:ln>
                  <a:noFill/>
                </a:ln>
                <a:solidFill>
                  <a:srgbClr val="FFFFFF"/>
                </a:solidFill>
                <a:effectLst/>
                <a:uLnTx/>
                <a:uFillTx/>
              </a:rPr>
              <a:t>Replication</a:t>
            </a:r>
          </a:p>
        </p:txBody>
      </p:sp>
      <p:sp>
        <p:nvSpPr>
          <p:cNvPr id="19" name="Arrow: Right 18"/>
          <p:cNvSpPr/>
          <p:nvPr/>
        </p:nvSpPr>
        <p:spPr bwMode="auto">
          <a:xfrm>
            <a:off x="8114860" y="5043011"/>
            <a:ext cx="1556725" cy="510493"/>
          </a:xfrm>
          <a:prstGeom prst="right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Delta Rep</a:t>
            </a:r>
          </a:p>
        </p:txBody>
      </p:sp>
      <p:grpSp>
        <p:nvGrpSpPr>
          <p:cNvPr id="22" name="Group 21"/>
          <p:cNvGrpSpPr/>
          <p:nvPr/>
        </p:nvGrpSpPr>
        <p:grpSpPr>
          <a:xfrm>
            <a:off x="8108105" y="3363351"/>
            <a:ext cx="1727652" cy="1717003"/>
            <a:chOff x="6669270" y="3363351"/>
            <a:chExt cx="1727652" cy="1717003"/>
          </a:xfrm>
        </p:grpSpPr>
        <p:sp>
          <p:nvSpPr>
            <p:cNvPr id="20" name="Lightning Bolt 19"/>
            <p:cNvSpPr/>
            <p:nvPr/>
          </p:nvSpPr>
          <p:spPr bwMode="auto">
            <a:xfrm flipH="1">
              <a:off x="7325555" y="3836501"/>
              <a:ext cx="679077" cy="1243853"/>
            </a:xfrm>
            <a:prstGeom prst="lightningBol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Rectangle 20"/>
            <p:cNvSpPr/>
            <p:nvPr/>
          </p:nvSpPr>
          <p:spPr>
            <a:xfrm>
              <a:off x="6669270" y="3363351"/>
              <a:ext cx="172765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System Outage</a:t>
              </a:r>
            </a:p>
          </p:txBody>
        </p:sp>
      </p:grpSp>
      <p:cxnSp>
        <p:nvCxnSpPr>
          <p:cNvPr id="27" name="Straight Arrow Connector 26"/>
          <p:cNvCxnSpPr/>
          <p:nvPr/>
        </p:nvCxnSpPr>
        <p:spPr>
          <a:xfrm>
            <a:off x="8764390" y="5553504"/>
            <a:ext cx="1" cy="353354"/>
          </a:xfrm>
          <a:prstGeom prst="straightConnector1">
            <a:avLst/>
          </a:prstGeom>
          <a:ln w="28575">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108105" y="5906858"/>
            <a:ext cx="15424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00"/>
                </a:solidFill>
                <a:effectLst/>
                <a:uLnTx/>
                <a:uFillTx/>
              </a:rPr>
              <a:t>Latest Machine</a:t>
            </a:r>
            <a:br>
              <a:rPr kumimoji="0" lang="en-US" sz="1600" b="0" i="0" u="none" strike="noStrike" kern="0" cap="none" spc="0" normalizeH="0" baseline="0" noProof="0" dirty="0">
                <a:ln>
                  <a:noFill/>
                </a:ln>
                <a:solidFill>
                  <a:srgbClr val="FFFF00"/>
                </a:solidFill>
                <a:effectLst/>
                <a:uLnTx/>
                <a:uFillTx/>
              </a:rPr>
            </a:br>
            <a:r>
              <a:rPr kumimoji="0" lang="en-US" sz="1600" b="0" i="0" u="none" strike="noStrike" kern="0" cap="none" spc="0" normalizeH="0" baseline="0" noProof="0" dirty="0">
                <a:ln>
                  <a:noFill/>
                </a:ln>
                <a:solidFill>
                  <a:srgbClr val="FFFF00"/>
                </a:solidFill>
                <a:effectLst/>
                <a:uLnTx/>
                <a:uFillTx/>
              </a:rPr>
              <a:t>Stage</a:t>
            </a:r>
            <a:endParaRPr kumimoji="0" lang="en-US" sz="1600" b="0" i="0" u="none" strike="noStrike" kern="0" cap="none" spc="0" normalizeH="0" baseline="0" noProof="0" dirty="0">
              <a:ln>
                <a:noFill/>
              </a:ln>
              <a:solidFill>
                <a:sysClr val="windowText" lastClr="000000"/>
              </a:solidFill>
              <a:effectLst/>
              <a:uLnTx/>
              <a:uFillTx/>
            </a:endParaRPr>
          </a:p>
        </p:txBody>
      </p:sp>
      <p:grpSp>
        <p:nvGrpSpPr>
          <p:cNvPr id="39" name="Group 38"/>
          <p:cNvGrpSpPr/>
          <p:nvPr/>
        </p:nvGrpSpPr>
        <p:grpSpPr>
          <a:xfrm>
            <a:off x="8055917" y="2363580"/>
            <a:ext cx="1634370" cy="369332"/>
            <a:chOff x="6673940" y="2510855"/>
            <a:chExt cx="1634370" cy="369332"/>
          </a:xfrm>
        </p:grpSpPr>
        <p:cxnSp>
          <p:nvCxnSpPr>
            <p:cNvPr id="36" name="Straight Arrow Connector 35"/>
            <p:cNvCxnSpPr/>
            <p:nvPr/>
          </p:nvCxnSpPr>
          <p:spPr>
            <a:xfrm flipV="1">
              <a:off x="7851110" y="2698102"/>
              <a:ext cx="457200" cy="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6673940" y="2698102"/>
              <a:ext cx="457200" cy="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209001" y="2510855"/>
              <a:ext cx="627095" cy="369332"/>
            </a:xfrm>
            <a:prstGeom prst="rect">
              <a:avLst/>
            </a:prstGeom>
            <a:ln>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solidFill>
                  <a:effectLst/>
                  <a:uLnTx/>
                  <a:uFillTx/>
                </a:rPr>
                <a:t>RPO</a:t>
              </a:r>
            </a:p>
          </p:txBody>
        </p:sp>
      </p:grpSp>
      <p:grpSp>
        <p:nvGrpSpPr>
          <p:cNvPr id="23" name="Group 22"/>
          <p:cNvGrpSpPr/>
          <p:nvPr/>
        </p:nvGrpSpPr>
        <p:grpSpPr>
          <a:xfrm>
            <a:off x="338111" y="4864320"/>
            <a:ext cx="2397168" cy="1214090"/>
            <a:chOff x="338111" y="4864320"/>
            <a:chExt cx="2397168" cy="1214090"/>
          </a:xfrm>
        </p:grpSpPr>
        <p:sp>
          <p:nvSpPr>
            <p:cNvPr id="4" name="Rectangle 3"/>
            <p:cNvSpPr/>
            <p:nvPr/>
          </p:nvSpPr>
          <p:spPr bwMode="auto">
            <a:xfrm>
              <a:off x="1619892" y="4864320"/>
              <a:ext cx="1115387" cy="865861"/>
            </a:xfrm>
            <a:prstGeom prst="rect">
              <a:avLst/>
            </a:prstGeom>
            <a:noFill/>
            <a:ln w="28575">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le 5"/>
            <p:cNvSpPr/>
            <p:nvPr/>
          </p:nvSpPr>
          <p:spPr>
            <a:xfrm>
              <a:off x="338111" y="5432079"/>
              <a:ext cx="148329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solidFill>
                  <a:effectLst/>
                  <a:uLnTx/>
                  <a:uFillTx/>
                </a:rPr>
                <a:t>Bandwidth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solidFill>
                  <a:effectLst/>
                  <a:uLnTx/>
                  <a:uFillTx/>
                </a:rPr>
                <a:t>Requirement</a:t>
              </a:r>
              <a:endParaRPr kumimoji="0" lang="en-US"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2126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up)">
                                      <p:cBhvr>
                                        <p:cTn id="55" dur="500"/>
                                        <p:tgtEl>
                                          <p:spTgt spid="2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up)">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par>
                                <p:cTn id="64" presetID="22" presetClass="entr" presetSubtype="4"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down)">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4" grpId="0"/>
      <p:bldP spid="15" grpId="0" animBg="1"/>
      <p:bldP spid="16" grpId="0" animBg="1"/>
      <p:bldP spid="18" grpId="0"/>
      <p:bldP spid="19"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40887"/>
            <a:ext cx="11655840" cy="751884"/>
          </a:xfrm>
        </p:spPr>
        <p:txBody>
          <a:bodyPr/>
          <a:lstStyle/>
          <a:p>
            <a:r>
              <a:rPr lang="en-US" sz="4705" dirty="0"/>
              <a:t>Protection &amp; Failover Steps</a:t>
            </a:r>
          </a:p>
        </p:txBody>
      </p:sp>
      <p:sp>
        <p:nvSpPr>
          <p:cNvPr id="5" name="Right Arrow 4"/>
          <p:cNvSpPr/>
          <p:nvPr/>
        </p:nvSpPr>
        <p:spPr bwMode="auto">
          <a:xfrm rot="5400000">
            <a:off x="-2501739" y="3708653"/>
            <a:ext cx="5790379" cy="373510"/>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Box 5"/>
          <p:cNvSpPr txBox="1"/>
          <p:nvPr/>
        </p:nvSpPr>
        <p:spPr>
          <a:xfrm>
            <a:off x="581912" y="1000217"/>
            <a:ext cx="4918173"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Create a Recovery Services Vault</a:t>
            </a:r>
          </a:p>
        </p:txBody>
      </p:sp>
      <p:sp>
        <p:nvSpPr>
          <p:cNvPr id="7" name="TextBox 6"/>
          <p:cNvSpPr txBox="1"/>
          <p:nvPr/>
        </p:nvSpPr>
        <p:spPr>
          <a:xfrm>
            <a:off x="594036" y="1595892"/>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Install &amp; Register On-premises Software</a:t>
            </a:r>
          </a:p>
        </p:txBody>
      </p:sp>
      <p:sp>
        <p:nvSpPr>
          <p:cNvPr id="8" name="TextBox 7"/>
          <p:cNvSpPr txBox="1"/>
          <p:nvPr/>
        </p:nvSpPr>
        <p:spPr>
          <a:xfrm>
            <a:off x="600948" y="2201256"/>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Add VCenter Server</a:t>
            </a:r>
          </a:p>
        </p:txBody>
      </p:sp>
      <p:sp>
        <p:nvSpPr>
          <p:cNvPr id="9" name="TextBox 8"/>
          <p:cNvSpPr txBox="1"/>
          <p:nvPr/>
        </p:nvSpPr>
        <p:spPr>
          <a:xfrm>
            <a:off x="607861" y="2824428"/>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Create &amp; Associate a Replication Policy</a:t>
            </a:r>
          </a:p>
        </p:txBody>
      </p:sp>
      <p:sp>
        <p:nvSpPr>
          <p:cNvPr id="10" name="TextBox 9"/>
          <p:cNvSpPr txBox="1"/>
          <p:nvPr/>
        </p:nvSpPr>
        <p:spPr>
          <a:xfrm>
            <a:off x="607861" y="3449675"/>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Replicate Virtual Machines</a:t>
            </a:r>
          </a:p>
        </p:txBody>
      </p:sp>
      <p:sp>
        <p:nvSpPr>
          <p:cNvPr id="11" name="TextBox 10"/>
          <p:cNvSpPr txBox="1"/>
          <p:nvPr/>
        </p:nvSpPr>
        <p:spPr>
          <a:xfrm>
            <a:off x="613072" y="4084109"/>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Configure VM properties/Network</a:t>
            </a:r>
          </a:p>
        </p:txBody>
      </p:sp>
      <p:sp>
        <p:nvSpPr>
          <p:cNvPr id="12" name="TextBox 11"/>
          <p:cNvSpPr txBox="1"/>
          <p:nvPr/>
        </p:nvSpPr>
        <p:spPr>
          <a:xfrm>
            <a:off x="613072" y="4731720"/>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Perform Test Failover</a:t>
            </a:r>
          </a:p>
        </p:txBody>
      </p:sp>
      <p:sp>
        <p:nvSpPr>
          <p:cNvPr id="13" name="TextBox 12"/>
          <p:cNvSpPr txBox="1"/>
          <p:nvPr/>
        </p:nvSpPr>
        <p:spPr>
          <a:xfrm>
            <a:off x="611408" y="5392595"/>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Create Recovery Plan &amp; Failover</a:t>
            </a:r>
          </a:p>
        </p:txBody>
      </p:sp>
      <p:sp>
        <p:nvSpPr>
          <p:cNvPr id="14" name="TextBox 13"/>
          <p:cNvSpPr txBox="1"/>
          <p:nvPr/>
        </p:nvSpPr>
        <p:spPr>
          <a:xfrm>
            <a:off x="613072" y="6015767"/>
            <a:ext cx="4906049" cy="561211"/>
          </a:xfrm>
          <a:prstGeom prst="rect">
            <a:avLst/>
          </a:prstGeom>
          <a:noFill/>
          <a:ln>
            <a:solidFill>
              <a:schemeClr val="tx1"/>
            </a:solidFill>
          </a:ln>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Configure re-protection &amp; Failback</a:t>
            </a:r>
          </a:p>
        </p:txBody>
      </p:sp>
      <p:pic>
        <p:nvPicPr>
          <p:cNvPr id="15" name="Picture 14"/>
          <p:cNvPicPr>
            <a:picLocks noChangeAspect="1"/>
          </p:cNvPicPr>
          <p:nvPr/>
        </p:nvPicPr>
        <p:blipFill>
          <a:blip r:embed="rId2"/>
          <a:stretch>
            <a:fillRect/>
          </a:stretch>
        </p:blipFill>
        <p:spPr>
          <a:xfrm>
            <a:off x="6618915" y="984265"/>
            <a:ext cx="5095747" cy="5472987"/>
          </a:xfrm>
          <a:prstGeom prst="rect">
            <a:avLst/>
          </a:prstGeom>
        </p:spPr>
      </p:pic>
      <p:sp>
        <p:nvSpPr>
          <p:cNvPr id="17" name="Title 1"/>
          <p:cNvSpPr txBox="1">
            <a:spLocks/>
          </p:cNvSpPr>
          <p:nvPr/>
        </p:nvSpPr>
        <p:spPr>
          <a:xfrm>
            <a:off x="269241" y="131036"/>
            <a:ext cx="11655840" cy="7518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Protection &amp; Failover Steps</a:t>
            </a:r>
          </a:p>
        </p:txBody>
      </p:sp>
      <p:pic>
        <p:nvPicPr>
          <p:cNvPr id="18" name="Picture 17"/>
          <p:cNvPicPr>
            <a:picLocks noChangeAspect="1"/>
          </p:cNvPicPr>
          <p:nvPr/>
        </p:nvPicPr>
        <p:blipFill>
          <a:blip r:embed="rId3"/>
          <a:stretch>
            <a:fillRect/>
          </a:stretch>
        </p:blipFill>
        <p:spPr>
          <a:xfrm>
            <a:off x="6259230" y="1751486"/>
            <a:ext cx="4945641" cy="3071226"/>
          </a:xfrm>
          <a:prstGeom prst="rect">
            <a:avLst/>
          </a:prstGeom>
        </p:spPr>
      </p:pic>
      <p:pic>
        <p:nvPicPr>
          <p:cNvPr id="19" name="Picture 18"/>
          <p:cNvPicPr>
            <a:picLocks noChangeAspect="1"/>
          </p:cNvPicPr>
          <p:nvPr/>
        </p:nvPicPr>
        <p:blipFill>
          <a:blip r:embed="rId4"/>
          <a:stretch>
            <a:fillRect/>
          </a:stretch>
        </p:blipFill>
        <p:spPr>
          <a:xfrm>
            <a:off x="6765280" y="1232783"/>
            <a:ext cx="4601959" cy="4581596"/>
          </a:xfrm>
          <a:prstGeom prst="rect">
            <a:avLst/>
          </a:prstGeom>
        </p:spPr>
      </p:pic>
      <p:pic>
        <p:nvPicPr>
          <p:cNvPr id="20" name="Picture 19"/>
          <p:cNvPicPr>
            <a:picLocks noChangeAspect="1"/>
          </p:cNvPicPr>
          <p:nvPr/>
        </p:nvPicPr>
        <p:blipFill>
          <a:blip r:embed="rId5"/>
          <a:stretch>
            <a:fillRect/>
          </a:stretch>
        </p:blipFill>
        <p:spPr>
          <a:xfrm>
            <a:off x="6986672" y="1604416"/>
            <a:ext cx="5205329" cy="3926676"/>
          </a:xfrm>
          <a:prstGeom prst="rect">
            <a:avLst/>
          </a:prstGeom>
        </p:spPr>
      </p:pic>
      <p:pic>
        <p:nvPicPr>
          <p:cNvPr id="21" name="Picture 20"/>
          <p:cNvPicPr>
            <a:picLocks noChangeAspect="1"/>
          </p:cNvPicPr>
          <p:nvPr/>
        </p:nvPicPr>
        <p:blipFill>
          <a:blip r:embed="rId6"/>
          <a:stretch>
            <a:fillRect/>
          </a:stretch>
        </p:blipFill>
        <p:spPr>
          <a:xfrm>
            <a:off x="7239142" y="609761"/>
            <a:ext cx="4112094" cy="5915985"/>
          </a:xfrm>
          <a:prstGeom prst="rect">
            <a:avLst/>
          </a:prstGeom>
        </p:spPr>
      </p:pic>
      <p:pic>
        <p:nvPicPr>
          <p:cNvPr id="22" name="Picture 21"/>
          <p:cNvPicPr>
            <a:picLocks noChangeAspect="1"/>
          </p:cNvPicPr>
          <p:nvPr/>
        </p:nvPicPr>
        <p:blipFill>
          <a:blip r:embed="rId7"/>
          <a:stretch>
            <a:fillRect/>
          </a:stretch>
        </p:blipFill>
        <p:spPr>
          <a:xfrm>
            <a:off x="6468858" y="1144703"/>
            <a:ext cx="5270413" cy="5305588"/>
          </a:xfrm>
          <a:prstGeom prst="rect">
            <a:avLst/>
          </a:prstGeom>
        </p:spPr>
      </p:pic>
    </p:spTree>
    <p:extLst>
      <p:ext uri="{BB962C8B-B14F-4D97-AF65-F5344CB8AC3E}">
        <p14:creationId xmlns:p14="http://schemas.microsoft.com/office/powerpoint/2010/main" val="3580624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94399" y="1187938"/>
            <a:ext cx="2697602" cy="265953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000" baseline="30000" dirty="0">
                <a:solidFill>
                  <a:srgbClr val="92D050"/>
                </a:solidFill>
                <a:latin typeface="Segoe UI"/>
              </a:rPr>
              <a:t>NEW</a:t>
            </a:r>
            <a:r>
              <a:rPr lang="en-US" sz="2000" dirty="0">
                <a:gradFill>
                  <a:gsLst>
                    <a:gs pos="2917">
                      <a:srgbClr val="FFFFFF"/>
                    </a:gs>
                    <a:gs pos="30000">
                      <a:srgbClr val="FFFFFF"/>
                    </a:gs>
                  </a:gsLst>
                  <a:lin ang="5400000" scaled="0"/>
                </a:gradFill>
                <a:latin typeface="Segoe UI"/>
              </a:rPr>
              <a:t> Process Server Port and DVAACP are now configurable</a:t>
            </a:r>
          </a:p>
          <a:p>
            <a:pPr defTabSz="914367">
              <a:lnSpc>
                <a:spcPct val="90000"/>
              </a:lnSpc>
              <a:spcAft>
                <a:spcPts val="588"/>
              </a:spcAft>
              <a:defRPr/>
            </a:pPr>
            <a:endParaRPr lang="en-US" sz="2000" dirty="0">
              <a:gradFill>
                <a:gsLst>
                  <a:gs pos="2917">
                    <a:srgbClr val="FFFFFF"/>
                  </a:gs>
                  <a:gs pos="30000">
                    <a:srgbClr val="FFFFFF"/>
                  </a:gs>
                </a:gsLst>
                <a:lin ang="5400000" scaled="0"/>
              </a:gradFill>
              <a:latin typeface="Segoe UI"/>
            </a:endParaRPr>
          </a:p>
          <a:p>
            <a:pPr defTabSz="914367">
              <a:lnSpc>
                <a:spcPct val="90000"/>
              </a:lnSpc>
              <a:spcAft>
                <a:spcPts val="588"/>
              </a:spcAft>
              <a:defRPr/>
            </a:pPr>
            <a:r>
              <a:rPr lang="en-US" sz="2000" baseline="30000" dirty="0">
                <a:solidFill>
                  <a:srgbClr val="92D050"/>
                </a:solidFill>
                <a:latin typeface="Segoe UI"/>
              </a:rPr>
              <a:t>NEW </a:t>
            </a:r>
            <a:r>
              <a:rPr lang="en-US" sz="2000" dirty="0">
                <a:gradFill>
                  <a:gsLst>
                    <a:gs pos="2917">
                      <a:srgbClr val="FFFFFF"/>
                    </a:gs>
                    <a:gs pos="30000">
                      <a:srgbClr val="FFFFFF"/>
                    </a:gs>
                  </a:gsLst>
                  <a:lin ang="5400000" scaled="0"/>
                </a:gradFill>
                <a:latin typeface="Segoe UI"/>
              </a:rPr>
              <a:t>All communication is default HTTPS</a:t>
            </a:r>
          </a:p>
        </p:txBody>
      </p:sp>
      <p:sp>
        <p:nvSpPr>
          <p:cNvPr id="5" name="Rectangle 4"/>
          <p:cNvSpPr/>
          <p:nvPr/>
        </p:nvSpPr>
        <p:spPr>
          <a:xfrm>
            <a:off x="194537" y="366216"/>
            <a:ext cx="12101735" cy="646331"/>
          </a:xfrm>
          <a:prstGeom prst="rect">
            <a:avLst/>
          </a:prstGeom>
        </p:spPr>
        <p:txBody>
          <a:bodyPr wrap="square">
            <a:spAutoFit/>
          </a:bodyPr>
          <a:lstStyle/>
          <a:p>
            <a:pPr defTabSz="914367">
              <a:defRPr/>
            </a:pPr>
            <a:r>
              <a:rPr lang="en-US" sz="3600" spc="-100" dirty="0">
                <a:ln w="3175">
                  <a:noFill/>
                </a:ln>
                <a:solidFill>
                  <a:srgbClr val="FFFFFF"/>
                </a:solidFill>
                <a:latin typeface="+mj-lt"/>
                <a:cs typeface="Segoe UI" pitchFamily="34" charset="0"/>
              </a:rPr>
              <a:t>Enhanced VMware to Azure: Replication to Azure</a:t>
            </a:r>
          </a:p>
        </p:txBody>
      </p:sp>
      <p:pic>
        <p:nvPicPr>
          <p:cNvPr id="3" name="Picture 2"/>
          <p:cNvPicPr>
            <a:picLocks noChangeAspect="1"/>
          </p:cNvPicPr>
          <p:nvPr/>
        </p:nvPicPr>
        <p:blipFill>
          <a:blip r:embed="rId2"/>
          <a:stretch>
            <a:fillRect/>
          </a:stretch>
        </p:blipFill>
        <p:spPr>
          <a:xfrm>
            <a:off x="194537" y="1337342"/>
            <a:ext cx="9281732" cy="5079741"/>
          </a:xfrm>
          <a:prstGeom prst="rect">
            <a:avLst/>
          </a:prstGeom>
        </p:spPr>
      </p:pic>
    </p:spTree>
    <p:extLst>
      <p:ext uri="{BB962C8B-B14F-4D97-AF65-F5344CB8AC3E}">
        <p14:creationId xmlns:p14="http://schemas.microsoft.com/office/powerpoint/2010/main" val="411914253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94399" y="1187938"/>
            <a:ext cx="2503065" cy="356747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000" baseline="30000" dirty="0">
                <a:solidFill>
                  <a:srgbClr val="92D050"/>
                </a:solidFill>
                <a:latin typeface="Segoe UI"/>
              </a:rPr>
              <a:t>NEW</a:t>
            </a:r>
            <a:r>
              <a:rPr lang="en-US" sz="2000" dirty="0">
                <a:gradFill>
                  <a:gsLst>
                    <a:gs pos="2917">
                      <a:srgbClr val="FFFFFF"/>
                    </a:gs>
                    <a:gs pos="30000">
                      <a:srgbClr val="FFFFFF"/>
                    </a:gs>
                  </a:gsLst>
                  <a:lin ang="5400000" scaled="0"/>
                </a:gradFill>
                <a:latin typeface="Segoe UI"/>
              </a:rPr>
              <a:t> With Azure ExpressRoute, on-premises Process Server can be used as well</a:t>
            </a:r>
          </a:p>
          <a:p>
            <a:pPr defTabSz="914367">
              <a:lnSpc>
                <a:spcPct val="90000"/>
              </a:lnSpc>
              <a:spcAft>
                <a:spcPts val="588"/>
              </a:spcAft>
              <a:defRPr/>
            </a:pPr>
            <a:endParaRPr lang="en-US" sz="2000" dirty="0">
              <a:gradFill>
                <a:gsLst>
                  <a:gs pos="2917">
                    <a:srgbClr val="FFFFFF"/>
                  </a:gs>
                  <a:gs pos="30000">
                    <a:srgbClr val="FFFFFF"/>
                  </a:gs>
                </a:gsLst>
                <a:lin ang="5400000" scaled="0"/>
              </a:gradFill>
              <a:latin typeface="Segoe UI"/>
            </a:endParaRPr>
          </a:p>
          <a:p>
            <a:pPr defTabSz="914367">
              <a:lnSpc>
                <a:spcPct val="90000"/>
              </a:lnSpc>
              <a:spcAft>
                <a:spcPts val="588"/>
              </a:spcAft>
              <a:defRPr/>
            </a:pPr>
            <a:r>
              <a:rPr lang="en-US" sz="2000" baseline="30000" dirty="0">
                <a:solidFill>
                  <a:srgbClr val="92D050"/>
                </a:solidFill>
                <a:latin typeface="Segoe UI"/>
              </a:rPr>
              <a:t>NEW </a:t>
            </a:r>
            <a:r>
              <a:rPr lang="en-US" sz="2000" dirty="0">
                <a:gradFill>
                  <a:gsLst>
                    <a:gs pos="2917">
                      <a:srgbClr val="FFFFFF"/>
                    </a:gs>
                    <a:gs pos="30000">
                      <a:srgbClr val="FFFFFF"/>
                    </a:gs>
                  </a:gsLst>
                  <a:lin ang="5400000" scaled="0"/>
                </a:gradFill>
                <a:latin typeface="Segoe UI"/>
              </a:rPr>
              <a:t>Optionally deploy additional Process Server in Azure</a:t>
            </a:r>
          </a:p>
          <a:p>
            <a:pPr defTabSz="914367">
              <a:lnSpc>
                <a:spcPct val="90000"/>
              </a:lnSpc>
              <a:spcAft>
                <a:spcPts val="588"/>
              </a:spcAft>
              <a:defRPr/>
            </a:pPr>
            <a:endParaRPr lang="en-US" sz="2000" dirty="0">
              <a:gradFill>
                <a:gsLst>
                  <a:gs pos="2917">
                    <a:srgbClr val="FFFFFF"/>
                  </a:gs>
                  <a:gs pos="30000">
                    <a:srgbClr val="FFFFFF"/>
                  </a:gs>
                </a:gsLst>
                <a:lin ang="5400000" scaled="0"/>
              </a:gradFill>
              <a:latin typeface="Segoe UI"/>
            </a:endParaRPr>
          </a:p>
        </p:txBody>
      </p:sp>
      <p:sp>
        <p:nvSpPr>
          <p:cNvPr id="4" name="Rectangle 3"/>
          <p:cNvSpPr/>
          <p:nvPr/>
        </p:nvSpPr>
        <p:spPr>
          <a:xfrm>
            <a:off x="438864" y="366215"/>
            <a:ext cx="12156216" cy="646331"/>
          </a:xfrm>
          <a:prstGeom prst="rect">
            <a:avLst/>
          </a:prstGeom>
        </p:spPr>
        <p:txBody>
          <a:bodyPr wrap="square">
            <a:spAutoFit/>
          </a:bodyPr>
          <a:lstStyle/>
          <a:p>
            <a:pPr defTabSz="914367">
              <a:defRPr/>
            </a:pPr>
            <a:r>
              <a:rPr lang="en-US" sz="3600" spc="-100" dirty="0">
                <a:ln w="3175">
                  <a:noFill/>
                </a:ln>
                <a:solidFill>
                  <a:srgbClr val="FFFFFF"/>
                </a:solidFill>
                <a:latin typeface="+mj-lt"/>
                <a:cs typeface="Segoe UI" pitchFamily="34" charset="0"/>
              </a:rPr>
              <a:t>Enhanced VMware to Azure: Replication from Azure</a:t>
            </a:r>
          </a:p>
        </p:txBody>
      </p:sp>
      <p:pic>
        <p:nvPicPr>
          <p:cNvPr id="5" name="Picture 4"/>
          <p:cNvPicPr>
            <a:picLocks noChangeAspect="1"/>
          </p:cNvPicPr>
          <p:nvPr/>
        </p:nvPicPr>
        <p:blipFill>
          <a:blip r:embed="rId2"/>
          <a:stretch>
            <a:fillRect/>
          </a:stretch>
        </p:blipFill>
        <p:spPr>
          <a:xfrm>
            <a:off x="343941" y="1187938"/>
            <a:ext cx="9147713" cy="3884508"/>
          </a:xfrm>
          <a:prstGeom prst="rect">
            <a:avLst/>
          </a:prstGeom>
        </p:spPr>
      </p:pic>
    </p:spTree>
    <p:extLst>
      <p:ext uri="{BB962C8B-B14F-4D97-AF65-F5344CB8AC3E}">
        <p14:creationId xmlns:p14="http://schemas.microsoft.com/office/powerpoint/2010/main" val="163049303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282577"/>
            <a:ext cx="11578820" cy="4860626"/>
          </a:xfrm>
        </p:spPr>
        <p:txBody>
          <a:bodyPr/>
          <a:lstStyle/>
          <a:p>
            <a:pPr marL="0" indent="0">
              <a:buNone/>
            </a:pPr>
            <a:r>
              <a:rPr lang="en-US" sz="3600" dirty="0"/>
              <a:t>MARS Agent logs</a:t>
            </a:r>
          </a:p>
          <a:p>
            <a:pPr lvl="1"/>
            <a:r>
              <a:rPr lang="en-US" sz="2000" dirty="0"/>
              <a:t>Event Viewer logs:</a:t>
            </a:r>
          </a:p>
          <a:p>
            <a:pPr lvl="2"/>
            <a:r>
              <a:rPr lang="en-US" sz="2000" dirty="0"/>
              <a:t>E2A:</a:t>
            </a:r>
          </a:p>
          <a:p>
            <a:pPr lvl="3"/>
            <a:r>
              <a:rPr lang="en-US" sz="1800" dirty="0"/>
              <a:t>Hyper-V-VMMS</a:t>
            </a:r>
          </a:p>
          <a:p>
            <a:pPr lvl="3"/>
            <a:r>
              <a:rPr lang="en-US" sz="1800" dirty="0"/>
              <a:t>MicrosoftAzureRecoveryServices-Replication</a:t>
            </a:r>
          </a:p>
          <a:p>
            <a:pPr lvl="2"/>
            <a:r>
              <a:rPr lang="en-US" sz="2000" dirty="0"/>
              <a:t>V2A</a:t>
            </a:r>
          </a:p>
          <a:p>
            <a:pPr lvl="3"/>
            <a:r>
              <a:rPr lang="en-US" sz="1800" dirty="0"/>
              <a:t>MicrosoftAzureRecoveryServices-Replication</a:t>
            </a:r>
          </a:p>
          <a:p>
            <a:pPr marL="784338" lvl="3" indent="0">
              <a:buNone/>
            </a:pPr>
            <a:endParaRPr lang="en-US" sz="1800" dirty="0"/>
          </a:p>
          <a:p>
            <a:pPr lvl="1"/>
            <a:r>
              <a:rPr lang="en-US" sz="2000" dirty="0"/>
              <a:t>CBEngine*.errlog</a:t>
            </a:r>
          </a:p>
          <a:p>
            <a:pPr lvl="2"/>
            <a:r>
              <a:rPr lang="en-US" sz="2000" dirty="0"/>
              <a:t>Default log level for normal and critical events</a:t>
            </a:r>
          </a:p>
          <a:p>
            <a:pPr lvl="2"/>
            <a:r>
              <a:rPr lang="en-US" sz="2000" dirty="0"/>
              <a:t>VERBOSE set reg key: </a:t>
            </a:r>
            <a:r>
              <a:rPr lang="en-US" sz="1400" dirty="0"/>
              <a:t>"</a:t>
            </a:r>
            <a:r>
              <a:rPr lang="en-US" sz="2000" dirty="0">
                <a:latin typeface="Consolas" panose="020B0609020204030204" pitchFamily="49" charset="0"/>
                <a:cs typeface="Consolas" panose="020B0609020204030204" pitchFamily="49" charset="0"/>
              </a:rPr>
              <a:t>TraceLogLevel"=dword:000005ff under [HKEY_LOCAL_MACHINE\SOFTWARE\Microsoft\Windows Azure Backup]</a:t>
            </a:r>
          </a:p>
          <a:p>
            <a:pPr lvl="3"/>
            <a:r>
              <a:rPr lang="en-US" sz="1400" dirty="0"/>
              <a:t>Restart OBEngine service for these changes to take effect</a:t>
            </a:r>
          </a:p>
          <a:p>
            <a:pPr lvl="3"/>
            <a:r>
              <a:rPr lang="en-US" sz="1400" dirty="0"/>
              <a:t>Unset this reg key after use because it causes performance degradation</a:t>
            </a:r>
            <a:endParaRPr lang="en-US" sz="1800" dirty="0"/>
          </a:p>
        </p:txBody>
      </p:sp>
      <p:sp>
        <p:nvSpPr>
          <p:cNvPr id="2" name="Title 1"/>
          <p:cNvSpPr>
            <a:spLocks noGrp="1"/>
          </p:cNvSpPr>
          <p:nvPr>
            <p:ph type="title"/>
          </p:nvPr>
        </p:nvSpPr>
        <p:spPr/>
        <p:txBody>
          <a:bodyPr/>
          <a:lstStyle/>
          <a:p>
            <a:r>
              <a:rPr lang="en-US" sz="3600" dirty="0">
                <a:solidFill>
                  <a:srgbClr val="FFFFFF"/>
                </a:solidFill>
              </a:rPr>
              <a:t>Enabling verbose logging for replication issues</a:t>
            </a:r>
          </a:p>
        </p:txBody>
      </p:sp>
    </p:spTree>
    <p:extLst>
      <p:ext uri="{BB962C8B-B14F-4D97-AF65-F5344CB8AC3E}">
        <p14:creationId xmlns:p14="http://schemas.microsoft.com/office/powerpoint/2010/main" val="393397602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0802119" cy="4118050"/>
          </a:xfrm>
        </p:spPr>
        <p:txBody>
          <a:bodyPr/>
          <a:lstStyle/>
          <a:p>
            <a:pPr marL="0" indent="0">
              <a:buNone/>
            </a:pPr>
            <a:r>
              <a:rPr lang="en-US" sz="1800" b="1" dirty="0"/>
              <a:t>For On-premises to On-premises protection</a:t>
            </a:r>
          </a:p>
          <a:p>
            <a:endParaRPr lang="en-US" sz="1800" dirty="0"/>
          </a:p>
          <a:p>
            <a:r>
              <a:rPr lang="en-US" sz="1800" dirty="0"/>
              <a:t>Run the following PowerShell command to collect Hyper-V logs:</a:t>
            </a:r>
            <a:br>
              <a:rPr lang="en-US" sz="1800" dirty="0"/>
            </a:br>
            <a:r>
              <a:rPr lang="en-US" sz="1800" dirty="0" err="1"/>
              <a:t>wevtutil</a:t>
            </a:r>
            <a:r>
              <a:rPr lang="en-US" sz="1800" dirty="0"/>
              <a:t> el | </a:t>
            </a:r>
            <a:r>
              <a:rPr lang="en-US" sz="1800" dirty="0" err="1"/>
              <a:t>findstr</a:t>
            </a:r>
            <a:r>
              <a:rPr lang="en-US" sz="1800" dirty="0"/>
              <a:t> /</a:t>
            </a:r>
            <a:r>
              <a:rPr lang="en-US" sz="1800" dirty="0" err="1"/>
              <a:t>i</a:t>
            </a:r>
            <a:r>
              <a:rPr lang="en-US" sz="1800" dirty="0"/>
              <a:t> </a:t>
            </a:r>
            <a:r>
              <a:rPr lang="en-US" sz="1800" dirty="0" err="1"/>
              <a:t>hyper-v-vmms</a:t>
            </a:r>
            <a:r>
              <a:rPr lang="en-US" sz="1800" dirty="0"/>
              <a:t> | % { </a:t>
            </a:r>
            <a:r>
              <a:rPr lang="en-US" sz="1800" dirty="0" err="1"/>
              <a:t>wevtutil</a:t>
            </a:r>
            <a:r>
              <a:rPr lang="en-US" sz="1800" dirty="0"/>
              <a:t> </a:t>
            </a:r>
            <a:r>
              <a:rPr lang="en-US" sz="1800" dirty="0" err="1"/>
              <a:t>qe</a:t>
            </a:r>
            <a:r>
              <a:rPr lang="en-US" sz="1800" dirty="0"/>
              <a:t> $_ /</a:t>
            </a:r>
            <a:r>
              <a:rPr lang="en-US" sz="1800" dirty="0" err="1"/>
              <a:t>f:text</a:t>
            </a:r>
            <a:r>
              <a:rPr lang="en-US" sz="1800" dirty="0"/>
              <a:t>}</a:t>
            </a:r>
          </a:p>
          <a:p>
            <a:pPr marL="0" indent="0">
              <a:buNone/>
            </a:pPr>
            <a:endParaRPr lang="en-US" sz="1800" b="1" dirty="0"/>
          </a:p>
          <a:p>
            <a:pPr marL="0" indent="0">
              <a:buNone/>
            </a:pPr>
            <a:endParaRPr lang="en-US" sz="1800" b="1" dirty="0"/>
          </a:p>
          <a:p>
            <a:pPr marL="0" indent="0">
              <a:buNone/>
            </a:pPr>
            <a:r>
              <a:rPr lang="en-US" sz="1800" b="1" dirty="0"/>
              <a:t>For On-premises to Azure protection</a:t>
            </a:r>
            <a:br>
              <a:rPr lang="en-US" sz="1800" b="1" dirty="0"/>
            </a:br>
            <a:endParaRPr lang="en-US" sz="1800" b="1" dirty="0"/>
          </a:p>
          <a:p>
            <a:r>
              <a:rPr lang="en-US" sz="1800" dirty="0"/>
              <a:t>Run the following PowerShell command to collect Hyper-V logs:</a:t>
            </a:r>
            <a:br>
              <a:rPr lang="en-US" sz="1800" dirty="0"/>
            </a:br>
            <a:r>
              <a:rPr lang="en-US" sz="1800" dirty="0" err="1"/>
              <a:t>wevtutil</a:t>
            </a:r>
            <a:r>
              <a:rPr lang="en-US" sz="1800" dirty="0"/>
              <a:t> el | </a:t>
            </a:r>
            <a:r>
              <a:rPr lang="en-US" sz="1800" dirty="0" err="1"/>
              <a:t>findstr</a:t>
            </a:r>
            <a:r>
              <a:rPr lang="en-US" sz="1800" dirty="0"/>
              <a:t> /</a:t>
            </a:r>
            <a:r>
              <a:rPr lang="en-US" sz="1800" dirty="0" err="1"/>
              <a:t>i</a:t>
            </a:r>
            <a:r>
              <a:rPr lang="en-US" sz="1800" dirty="0"/>
              <a:t> </a:t>
            </a:r>
            <a:r>
              <a:rPr lang="en-US" sz="1800" dirty="0" err="1"/>
              <a:t>microsoftazurerecoveryservices</a:t>
            </a:r>
            <a:r>
              <a:rPr lang="en-US" sz="1800" dirty="0"/>
              <a:t>-replication | % { </a:t>
            </a:r>
            <a:r>
              <a:rPr lang="en-US" sz="1800" dirty="0" err="1"/>
              <a:t>wevtutil</a:t>
            </a:r>
            <a:r>
              <a:rPr lang="en-US" sz="1800" dirty="0"/>
              <a:t> </a:t>
            </a:r>
            <a:r>
              <a:rPr lang="en-US" sz="1800" dirty="0" err="1"/>
              <a:t>qe</a:t>
            </a:r>
            <a:r>
              <a:rPr lang="en-US" sz="1800" dirty="0"/>
              <a:t> $_ /</a:t>
            </a:r>
            <a:r>
              <a:rPr lang="en-US" sz="1800" dirty="0" err="1"/>
              <a:t>f:text</a:t>
            </a:r>
            <a:r>
              <a:rPr lang="en-US" sz="1800" dirty="0"/>
              <a:t>}</a:t>
            </a:r>
            <a:br>
              <a:rPr lang="en-US" sz="1800" dirty="0"/>
            </a:br>
            <a:endParaRPr lang="en-US" sz="1800" dirty="0"/>
          </a:p>
          <a:p>
            <a:r>
              <a:rPr lang="en-US" sz="1800" dirty="0"/>
              <a:t>Collect all the log files in the following location:</a:t>
            </a:r>
            <a:br>
              <a:rPr lang="en-US" sz="1800" dirty="0"/>
            </a:br>
            <a:r>
              <a:rPr lang="en-US" sz="1800" dirty="0"/>
              <a:t>C:\Program Files\Microsoft Azure Recovery Services Agent\Temp</a:t>
            </a:r>
          </a:p>
          <a:p>
            <a:endParaRPr lang="en-US" sz="1800" dirty="0"/>
          </a:p>
        </p:txBody>
      </p:sp>
      <p:sp>
        <p:nvSpPr>
          <p:cNvPr id="3" name="Title 2"/>
          <p:cNvSpPr>
            <a:spLocks noGrp="1"/>
          </p:cNvSpPr>
          <p:nvPr>
            <p:ph type="title"/>
          </p:nvPr>
        </p:nvSpPr>
        <p:spPr/>
        <p:txBody>
          <a:bodyPr/>
          <a:lstStyle/>
          <a:p>
            <a:r>
              <a:rPr lang="en-US" sz="3600" dirty="0">
                <a:solidFill>
                  <a:srgbClr val="FFFFFF"/>
                </a:solidFill>
              </a:rPr>
              <a:t>How to troubleshoot Azure Recovery Services </a:t>
            </a:r>
          </a:p>
        </p:txBody>
      </p:sp>
    </p:spTree>
    <p:extLst>
      <p:ext uri="{BB962C8B-B14F-4D97-AF65-F5344CB8AC3E}">
        <p14:creationId xmlns:p14="http://schemas.microsoft.com/office/powerpoint/2010/main" val="96813788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649115"/>
            <a:ext cx="11653523" cy="4708981"/>
          </a:xfrm>
        </p:spPr>
        <p:txBody>
          <a:bodyPr/>
          <a:lstStyle/>
          <a:p>
            <a:pPr marL="0" indent="0">
              <a:buNone/>
            </a:pPr>
            <a:r>
              <a:rPr lang="en-US" sz="2000" b="1" dirty="0"/>
              <a:t>How to troubleshoot on VMM server</a:t>
            </a:r>
          </a:p>
          <a:p>
            <a:r>
              <a:rPr lang="en-US" sz="2000" dirty="0"/>
              <a:t>Collect the VMM debug logs (event trace log) and SRS logs that are additional information to this channel. See the </a:t>
            </a:r>
            <a:r>
              <a:rPr lang="en-US" sz="2000" dirty="0">
                <a:hlinkClick r:id="rId2"/>
              </a:rPr>
              <a:t>detail of how to enable debug logging in Virtual Machine Manager</a:t>
            </a:r>
            <a:r>
              <a:rPr lang="en-US" sz="2000" dirty="0"/>
              <a:t>. For Branch to Azure ASR installations, refer to </a:t>
            </a:r>
            <a:r>
              <a:rPr lang="en-US" sz="2000" dirty="0">
                <a:hlinkClick r:id="rId3"/>
              </a:rPr>
              <a:t>KB 3033922</a:t>
            </a:r>
            <a:r>
              <a:rPr lang="en-US" sz="2000" dirty="0"/>
              <a:t> instead.</a:t>
            </a:r>
          </a:p>
          <a:p>
            <a:endParaRPr lang="en-US" sz="2000" dirty="0"/>
          </a:p>
          <a:p>
            <a:r>
              <a:rPr lang="en-US" sz="2000" dirty="0"/>
              <a:t>Run the following Windows PowerShell commands to filter and therefore narrow the scope of the investigation:</a:t>
            </a:r>
            <a:br>
              <a:rPr lang="en-US" sz="2000" dirty="0"/>
            </a:br>
            <a:r>
              <a:rPr lang="en-US" sz="2000" dirty="0"/>
              <a:t>Get-</a:t>
            </a:r>
            <a:r>
              <a:rPr lang="en-US" sz="2000" dirty="0" err="1"/>
              <a:t>SCVirtualMachine</a:t>
            </a:r>
            <a:br>
              <a:rPr lang="en-US" sz="2000" dirty="0"/>
            </a:br>
            <a:r>
              <a:rPr lang="en-US" sz="2000" dirty="0"/>
              <a:t>Get-</a:t>
            </a:r>
            <a:r>
              <a:rPr lang="en-US" sz="2000" dirty="0" err="1"/>
              <a:t>SCVMHost</a:t>
            </a:r>
            <a:br>
              <a:rPr lang="en-US" sz="2000" dirty="0"/>
            </a:br>
            <a:r>
              <a:rPr lang="en-US" sz="2000" dirty="0"/>
              <a:t>Get-</a:t>
            </a:r>
            <a:r>
              <a:rPr lang="en-US" sz="2000" dirty="0" err="1"/>
              <a:t>VMReplication</a:t>
            </a:r>
            <a:br>
              <a:rPr lang="en-US" sz="2000" dirty="0"/>
            </a:br>
            <a:r>
              <a:rPr lang="en-US" sz="2000" dirty="0"/>
              <a:t>Get-</a:t>
            </a:r>
            <a:r>
              <a:rPr lang="en-US" sz="2000" dirty="0" err="1"/>
              <a:t>SCJob</a:t>
            </a:r>
            <a:endParaRPr lang="en-US" sz="2000" dirty="0"/>
          </a:p>
          <a:p>
            <a:endParaRPr lang="en-US" sz="2000" dirty="0"/>
          </a:p>
          <a:p>
            <a:r>
              <a:rPr lang="en-US" sz="2000" dirty="0"/>
              <a:t>Collect Disaster Recovery Adapter (DRA) logs in the following location:</a:t>
            </a:r>
            <a:br>
              <a:rPr lang="en-US" sz="2000" dirty="0"/>
            </a:br>
            <a:r>
              <a:rPr lang="en-US" sz="2000" i="1" dirty="0"/>
              <a:t>%System Root%</a:t>
            </a:r>
            <a:r>
              <a:rPr lang="en-US" sz="2000" dirty="0"/>
              <a:t>\</a:t>
            </a:r>
            <a:r>
              <a:rPr lang="en-US" sz="2000" dirty="0" err="1"/>
              <a:t>ProgramData</a:t>
            </a:r>
            <a:r>
              <a:rPr lang="en-US" sz="2000" dirty="0"/>
              <a:t>\</a:t>
            </a:r>
            <a:r>
              <a:rPr lang="en-US" sz="2000" dirty="0" err="1"/>
              <a:t>VMMLogs</a:t>
            </a:r>
            <a:r>
              <a:rPr lang="en-US" sz="2000" dirty="0"/>
              <a:t>\</a:t>
            </a:r>
            <a:r>
              <a:rPr lang="en-US" sz="2000" dirty="0" err="1"/>
              <a:t>DRALogs</a:t>
            </a:r>
            <a:endParaRPr lang="en-US" sz="2000" dirty="0"/>
          </a:p>
          <a:p>
            <a:endParaRPr lang="en-US" sz="2000" dirty="0"/>
          </a:p>
        </p:txBody>
      </p:sp>
      <p:sp>
        <p:nvSpPr>
          <p:cNvPr id="3" name="Title 2"/>
          <p:cNvSpPr>
            <a:spLocks noGrp="1"/>
          </p:cNvSpPr>
          <p:nvPr>
            <p:ph type="title"/>
          </p:nvPr>
        </p:nvSpPr>
        <p:spPr/>
        <p:txBody>
          <a:bodyPr/>
          <a:lstStyle/>
          <a:p>
            <a:r>
              <a:rPr lang="en-US" sz="3600" dirty="0">
                <a:solidFill>
                  <a:srgbClr val="FFFFFF"/>
                </a:solidFill>
              </a:rPr>
              <a:t>How to troubleshoot Azure Recovery Services (cont.)</a:t>
            </a:r>
          </a:p>
        </p:txBody>
      </p:sp>
    </p:spTree>
    <p:extLst>
      <p:ext uri="{BB962C8B-B14F-4D97-AF65-F5344CB8AC3E}">
        <p14:creationId xmlns:p14="http://schemas.microsoft.com/office/powerpoint/2010/main" val="202963047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12.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FY15 Enterprise visual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4" id="{DC27A4C0-42EA-42D5-8484-77E7C7BAF2C9}" vid="{54D1A83F-EA49-4D6F-BEED-F88F72BEF430}"/>
    </a:ext>
  </a:extLst>
</a:theme>
</file>

<file path=ppt/theme/theme5.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chemeClr val="accent1"/>
          </a:solidFill>
          <a:headEnd type="none" w="med" len="med"/>
          <a:tailEnd type="non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9.xml><?xml version="1.0" encoding="utf-8"?>
<a:theme xmlns:a="http://schemas.openxmlformats.org/drawingml/2006/main" name="2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otalTime>1106</TotalTime>
  <Words>8497</Words>
  <Application>Microsoft Office PowerPoint</Application>
  <PresentationFormat>Widescreen</PresentationFormat>
  <Paragraphs>1386</Paragraphs>
  <Slides>109</Slides>
  <Notes>37</Notes>
  <HiddenSlides>0</HiddenSlides>
  <MMClips>0</MMClips>
  <ScaleCrop>false</ScaleCrop>
  <HeadingPairs>
    <vt:vector size="8" baseType="variant">
      <vt:variant>
        <vt:lpstr>Fonts Used</vt:lpstr>
      </vt:variant>
      <vt:variant>
        <vt:i4>17</vt:i4>
      </vt:variant>
      <vt:variant>
        <vt:lpstr>Theme</vt:lpstr>
      </vt:variant>
      <vt:variant>
        <vt:i4>13</vt:i4>
      </vt:variant>
      <vt:variant>
        <vt:lpstr>Embedded OLE Servers</vt:lpstr>
      </vt:variant>
      <vt:variant>
        <vt:i4>1</vt:i4>
      </vt:variant>
      <vt:variant>
        <vt:lpstr>Slide Titles</vt:lpstr>
      </vt:variant>
      <vt:variant>
        <vt:i4>109</vt:i4>
      </vt:variant>
    </vt:vector>
  </HeadingPairs>
  <TitlesOfParts>
    <vt:vector size="140" baseType="lpstr">
      <vt:lpstr>ＭＳ Ｐゴシック</vt:lpstr>
      <vt:lpstr>ＭＳ Ｐゴシック</vt:lpstr>
      <vt:lpstr>Arial</vt:lpstr>
      <vt:lpstr>Arial Unicode MS</vt:lpstr>
      <vt:lpstr>Bodoni MT</vt:lpstr>
      <vt:lpstr>Calibri</vt:lpstr>
      <vt:lpstr>Consolas</vt:lpstr>
      <vt:lpstr>Courier New</vt:lpstr>
      <vt:lpstr>Kozuka Gothic Pro R</vt:lpstr>
      <vt:lpstr>Segoe Pro</vt:lpstr>
      <vt:lpstr>Segoe Pro Light</vt:lpstr>
      <vt:lpstr>Segoe Semibold</vt:lpstr>
      <vt:lpstr>Segoe UI</vt:lpstr>
      <vt:lpstr>Segoe UI Light</vt:lpstr>
      <vt:lpstr>Segoe UI Semibold</vt:lpstr>
      <vt:lpstr>Segoe UI Semilight</vt:lpstr>
      <vt:lpstr>Wingdings</vt:lpstr>
      <vt:lpstr>5-30660_TR21_BO_CT_Template</vt:lpstr>
      <vt:lpstr>4_FieldDeck</vt:lpstr>
      <vt:lpstr>1_5-30660_TR21_BO_CT_Template</vt:lpstr>
      <vt:lpstr>1_FY15 Enterprise visual identity theme</vt:lpstr>
      <vt:lpstr>5-30610_Microsoft_Ignite_Keynote_Template</vt:lpstr>
      <vt:lpstr>Server and Cloud 2013</vt:lpstr>
      <vt:lpstr>2_5-30660_TR21_BO_CT_Template</vt:lpstr>
      <vt:lpstr>3-30070_Windows_Server_Management_Marketing_Template_16x9</vt:lpstr>
      <vt:lpstr>2_Azure_2015</vt:lpstr>
      <vt:lpstr>2_5-30610_Microsoft_Ignite_Keynote_Template</vt:lpstr>
      <vt:lpstr>5-50033_TR23_BO_CT_Template</vt:lpstr>
      <vt:lpstr>1_Server and Cloud 2013</vt:lpstr>
      <vt:lpstr>7-30269_Server &amp; Tools Business_16x9</vt:lpstr>
      <vt:lpstr>think-cell Slide</vt:lpstr>
      <vt:lpstr>PowerPoint Presentation</vt:lpstr>
      <vt:lpstr>PowerPoint Presentation</vt:lpstr>
      <vt:lpstr>Pre-Class Activities</vt:lpstr>
      <vt:lpstr>Class Objective</vt:lpstr>
      <vt:lpstr>Agenda</vt:lpstr>
      <vt:lpstr>Agenda – Day 1</vt:lpstr>
      <vt:lpstr>Introduction to Microsoft Azure</vt:lpstr>
      <vt:lpstr>Microsoft Cloud Strategy </vt:lpstr>
      <vt:lpstr>What is a Cloud Computing? </vt:lpstr>
      <vt:lpstr>PowerPoint Presentation</vt:lpstr>
      <vt:lpstr>Introduction to Microsoft Azure The cloud for modern business</vt:lpstr>
      <vt:lpstr>PowerPoint Presentation</vt:lpstr>
      <vt:lpstr>Microsoft Hybrid-Cloud Technologies</vt:lpstr>
      <vt:lpstr>Microsoft Azure  Hybrid-Cloud Technologies</vt:lpstr>
      <vt:lpstr>Introduction to  Azure Cost Estimation 101</vt:lpstr>
      <vt:lpstr>Azure Cost Estimation 101</vt:lpstr>
      <vt:lpstr>Azure Cost Estimation 101 - Example</vt:lpstr>
      <vt:lpstr>Compute Services – Virtual Machines</vt:lpstr>
      <vt:lpstr>Virtual Machine Pricing Calculator</vt:lpstr>
      <vt:lpstr>Data Services – Data &amp; Storage</vt:lpstr>
      <vt:lpstr>Storage Transactions - Example </vt:lpstr>
      <vt:lpstr>Network Services</vt:lpstr>
      <vt:lpstr>Network Services – Resources &amp; Data Transfer (Outbound)</vt:lpstr>
      <vt:lpstr>Additional Services (per Services)</vt:lpstr>
      <vt:lpstr>Example : Development and Test on Azure Virtual Machine </vt:lpstr>
      <vt:lpstr>Example : SharePoint on Azure Virtual Machine </vt:lpstr>
      <vt:lpstr>Example : Azure Backup</vt:lpstr>
      <vt:lpstr>Example : Azure Site Recovery</vt:lpstr>
      <vt:lpstr>HOL : Working with Azure Resource Manager (60 minutes)</vt:lpstr>
      <vt:lpstr>Introduction to  Business Continuity and Disaster Recovery</vt:lpstr>
      <vt:lpstr>Disaster Recovery as a Services</vt:lpstr>
      <vt:lpstr>Business Continuity Components</vt:lpstr>
      <vt:lpstr>PowerPoint Presentation</vt:lpstr>
      <vt:lpstr>High availability and disaster recovery</vt:lpstr>
      <vt:lpstr>RTO and RPO</vt:lpstr>
      <vt:lpstr>Disaster factors</vt:lpstr>
      <vt:lpstr>RTO and RPO</vt:lpstr>
      <vt:lpstr>Picking RPO and RTO</vt:lpstr>
      <vt:lpstr>Key Blocker to have BCDR in-place</vt:lpstr>
      <vt:lpstr>The Journey of Business Continuity and Disaster Recovery</vt:lpstr>
      <vt:lpstr>The Journey of Business Continuity and Disaster Recovery</vt:lpstr>
      <vt:lpstr>Introduction to  Microsoft Operational Management Suite </vt:lpstr>
      <vt:lpstr>PowerPoint Presentation</vt:lpstr>
      <vt:lpstr>Log analytics</vt:lpstr>
      <vt:lpstr>PowerPoint Presentation</vt:lpstr>
      <vt:lpstr>PowerPoint Presentation</vt:lpstr>
      <vt:lpstr>Security and audit</vt:lpstr>
      <vt:lpstr>Security Solution Pack</vt:lpstr>
      <vt:lpstr>Security Solution Pack</vt:lpstr>
      <vt:lpstr>PowerPoint Presentation</vt:lpstr>
      <vt:lpstr>PowerPoint Presentation</vt:lpstr>
      <vt:lpstr>Demo :  Operational Insight Dashboard </vt:lpstr>
      <vt:lpstr>Automation</vt:lpstr>
      <vt:lpstr>New Automation capabilities</vt:lpstr>
      <vt:lpstr>PowerPoint Presentation</vt:lpstr>
      <vt:lpstr>PowerPoint Presentation</vt:lpstr>
      <vt:lpstr>Operations Management Suite Price </vt:lpstr>
      <vt:lpstr>Add-on components</vt:lpstr>
      <vt:lpstr>HOL : Working with Operational Insights (45 minutes) </vt:lpstr>
      <vt:lpstr>Introduction to  Azure Backup</vt:lpstr>
      <vt:lpstr>Tape vs. Cloud - TCO</vt:lpstr>
      <vt:lpstr>Long term retention (LTR)</vt:lpstr>
      <vt:lpstr>Microsoft Azure Backup Extending Windows Server Backup into the cloud</vt:lpstr>
      <vt:lpstr>PowerPoint Presentation</vt:lpstr>
      <vt:lpstr>PowerPoint Presentation</vt:lpstr>
      <vt:lpstr>PowerPoint Presentation</vt:lpstr>
      <vt:lpstr>PowerPoint Presentation</vt:lpstr>
      <vt:lpstr>Azure Backup</vt:lpstr>
      <vt:lpstr>Deployment Models</vt:lpstr>
      <vt:lpstr>Azure IaaS VM Backup</vt:lpstr>
      <vt:lpstr>HOL : Working with Azure Backup (45 minutes)</vt:lpstr>
      <vt:lpstr>Agenda – Day 2</vt:lpstr>
      <vt:lpstr>Introduction to Azure Site Recovery </vt:lpstr>
      <vt:lpstr>Safeguard your customer’s applications On-premises to Microsoft Azure protection with Azure Site Recovery</vt:lpstr>
      <vt:lpstr>Azure Site Recovery: The disaster recovery / migration solution</vt:lpstr>
      <vt:lpstr>Azure Site Recovery: The Complete Disaster Recovery Solution</vt:lpstr>
      <vt:lpstr>DR is not selling Azure Site Recovery.   DR is a consulting &amp; strategy engagement.</vt:lpstr>
      <vt:lpstr>PowerPoint Presentation</vt:lpstr>
      <vt:lpstr>ASR DR to Azure scenarios architecture</vt:lpstr>
      <vt:lpstr>Deployment Best Practices</vt:lpstr>
      <vt:lpstr>Deployment Best Practice</vt:lpstr>
      <vt:lpstr>VM to Azure | Typical Replication Steps</vt:lpstr>
      <vt:lpstr>Protection lifecycle</vt:lpstr>
      <vt:lpstr>Replication Data on Azure Storage</vt:lpstr>
      <vt:lpstr>Checksums</vt:lpstr>
      <vt:lpstr>Differential Replication</vt:lpstr>
      <vt:lpstr>IR/Resync Dataflow from Protected VM to PS Cache</vt:lpstr>
      <vt:lpstr>Replication Processes on Protected VM</vt:lpstr>
      <vt:lpstr>Data received and sent to Azure storage</vt:lpstr>
      <vt:lpstr>Differential Data sent from Protected VM</vt:lpstr>
      <vt:lpstr>ASR Capacity Planner</vt:lpstr>
      <vt:lpstr>How much bandwidth is getting consumed?</vt:lpstr>
      <vt:lpstr>ASR DR to Azure Replication and Recovery Point</vt:lpstr>
      <vt:lpstr>Protection &amp; Failover Steps</vt:lpstr>
      <vt:lpstr>PowerPoint Presentation</vt:lpstr>
      <vt:lpstr>PowerPoint Presentation</vt:lpstr>
      <vt:lpstr>Enabling verbose logging for replication issues</vt:lpstr>
      <vt:lpstr>How to troubleshoot Azure Recovery Services </vt:lpstr>
      <vt:lpstr>How to troubleshoot Azure Recovery Services (cont.)</vt:lpstr>
      <vt:lpstr>Azure Site Recovery Job Export</vt:lpstr>
      <vt:lpstr>Azure Site Recovery Support Diagnostics Platform tool (SDP)</vt:lpstr>
      <vt:lpstr>HOL : Azure Site Recovery – Part 1 (60 minutes)</vt:lpstr>
      <vt:lpstr>HOL: Azure Site Recovery – Part 2 (90 minutes)</vt:lpstr>
      <vt:lpstr>HOL: Configuring Automation</vt:lpstr>
      <vt:lpstr>HOL: Enabling RemoteApp</vt:lpstr>
      <vt:lpstr>Working with Azure Starter Kits (60 minutes)</vt:lpstr>
      <vt:lpstr>Starter Kit - Archiving and Backup</vt:lpstr>
      <vt:lpstr>Starter Kit – Azure Site Recovery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Mangmeetakun</dc:creator>
  <cp:lastModifiedBy>Smith Mangmeetakun</cp:lastModifiedBy>
  <cp:revision>226</cp:revision>
  <dcterms:created xsi:type="dcterms:W3CDTF">2016-04-19T03:46:10Z</dcterms:created>
  <dcterms:modified xsi:type="dcterms:W3CDTF">2016-08-05T08:03:07Z</dcterms:modified>
</cp:coreProperties>
</file>